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99.xml" ContentType="application/vnd.openxmlformats-officedocument.presentationml.notesSlide+xml"/>
  <Override PartName="/ppt/tags/tag54.xml" ContentType="application/vnd.openxmlformats-officedocument.presentationml.tags+xml"/>
  <Override PartName="/ppt/notesSlides/notesSlide100.xml" ContentType="application/vnd.openxmlformats-officedocument.presentationml.notesSlide+xml"/>
  <Override PartName="/ppt/tags/tag55.xml" ContentType="application/vnd.openxmlformats-officedocument.presentationml.tags+xml"/>
  <Override PartName="/ppt/notesSlides/notesSlide10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2.xml" ContentType="application/vnd.openxmlformats-officedocument.presentationml.notesSlide+xml"/>
  <Override PartName="/ppt/tags/tag64.xml" ContentType="application/vnd.openxmlformats-officedocument.presentationml.tags+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31" r:id="rId6"/>
    <p:sldMasterId id="2147483742" r:id="rId7"/>
    <p:sldMasterId id="2147483752" r:id="rId8"/>
    <p:sldMasterId id="2147483815" r:id="rId9"/>
    <p:sldMasterId id="2147483849" r:id="rId10"/>
  </p:sldMasterIdLst>
  <p:notesMasterIdLst>
    <p:notesMasterId r:id="rId186"/>
  </p:notesMasterIdLst>
  <p:sldIdLst>
    <p:sldId id="256" r:id="rId11"/>
    <p:sldId id="814" r:id="rId12"/>
    <p:sldId id="1027" r:id="rId13"/>
    <p:sldId id="544" r:id="rId14"/>
    <p:sldId id="546" r:id="rId15"/>
    <p:sldId id="547" r:id="rId16"/>
    <p:sldId id="632" r:id="rId17"/>
    <p:sldId id="828" r:id="rId18"/>
    <p:sldId id="548" r:id="rId19"/>
    <p:sldId id="622" r:id="rId20"/>
    <p:sldId id="624" r:id="rId21"/>
    <p:sldId id="625" r:id="rId22"/>
    <p:sldId id="623" r:id="rId23"/>
    <p:sldId id="627" r:id="rId24"/>
    <p:sldId id="628" r:id="rId25"/>
    <p:sldId id="803" r:id="rId26"/>
    <p:sldId id="629" r:id="rId27"/>
    <p:sldId id="703" r:id="rId28"/>
    <p:sldId id="571" r:id="rId29"/>
    <p:sldId id="553" r:id="rId30"/>
    <p:sldId id="804" r:id="rId31"/>
    <p:sldId id="805" r:id="rId32"/>
    <p:sldId id="806" r:id="rId33"/>
    <p:sldId id="807" r:id="rId34"/>
    <p:sldId id="809" r:id="rId35"/>
    <p:sldId id="633" r:id="rId36"/>
    <p:sldId id="637" r:id="rId37"/>
    <p:sldId id="556" r:id="rId38"/>
    <p:sldId id="636" r:id="rId39"/>
    <p:sldId id="635" r:id="rId40"/>
    <p:sldId id="639" r:id="rId41"/>
    <p:sldId id="557" r:id="rId42"/>
    <p:sldId id="645" r:id="rId43"/>
    <p:sldId id="812" r:id="rId44"/>
    <p:sldId id="709" r:id="rId45"/>
    <p:sldId id="816" r:id="rId46"/>
    <p:sldId id="712" r:id="rId47"/>
    <p:sldId id="1002" r:id="rId48"/>
    <p:sldId id="1028" r:id="rId49"/>
    <p:sldId id="620" r:id="rId50"/>
    <p:sldId id="705" r:id="rId51"/>
    <p:sldId id="815" r:id="rId52"/>
    <p:sldId id="813" r:id="rId53"/>
    <p:sldId id="653" r:id="rId54"/>
    <p:sldId id="1029" r:id="rId55"/>
    <p:sldId id="702" r:id="rId56"/>
    <p:sldId id="690" r:id="rId57"/>
    <p:sldId id="832" r:id="rId58"/>
    <p:sldId id="837" r:id="rId59"/>
    <p:sldId id="833" r:id="rId60"/>
    <p:sldId id="835" r:id="rId61"/>
    <p:sldId id="834" r:id="rId62"/>
    <p:sldId id="836" r:id="rId63"/>
    <p:sldId id="838" r:id="rId64"/>
    <p:sldId id="1008" r:id="rId65"/>
    <p:sldId id="1030" r:id="rId66"/>
    <p:sldId id="818" r:id="rId67"/>
    <p:sldId id="821" r:id="rId68"/>
    <p:sldId id="735" r:id="rId69"/>
    <p:sldId id="830" r:id="rId70"/>
    <p:sldId id="959" r:id="rId71"/>
    <p:sldId id="738" r:id="rId72"/>
    <p:sldId id="739" r:id="rId73"/>
    <p:sldId id="740" r:id="rId74"/>
    <p:sldId id="741" r:id="rId75"/>
    <p:sldId id="1031" r:id="rId76"/>
    <p:sldId id="668" r:id="rId77"/>
    <p:sldId id="825" r:id="rId78"/>
    <p:sldId id="826" r:id="rId79"/>
    <p:sldId id="827" r:id="rId80"/>
    <p:sldId id="1017" r:id="rId81"/>
    <p:sldId id="1026" r:id="rId82"/>
    <p:sldId id="1018" r:id="rId83"/>
    <p:sldId id="619" r:id="rId84"/>
    <p:sldId id="929" r:id="rId85"/>
    <p:sldId id="867" r:id="rId86"/>
    <p:sldId id="868" r:id="rId87"/>
    <p:sldId id="869" r:id="rId88"/>
    <p:sldId id="870" r:id="rId89"/>
    <p:sldId id="876" r:id="rId90"/>
    <p:sldId id="877" r:id="rId91"/>
    <p:sldId id="878" r:id="rId92"/>
    <p:sldId id="879" r:id="rId93"/>
    <p:sldId id="880" r:id="rId94"/>
    <p:sldId id="886" r:id="rId95"/>
    <p:sldId id="891" r:id="rId96"/>
    <p:sldId id="892" r:id="rId97"/>
    <p:sldId id="896" r:id="rId98"/>
    <p:sldId id="898" r:id="rId99"/>
    <p:sldId id="901" r:id="rId100"/>
    <p:sldId id="1009" r:id="rId101"/>
    <p:sldId id="1010" r:id="rId102"/>
    <p:sldId id="1011" r:id="rId103"/>
    <p:sldId id="1012" r:id="rId104"/>
    <p:sldId id="1013" r:id="rId105"/>
    <p:sldId id="1014" r:id="rId106"/>
    <p:sldId id="1015" r:id="rId107"/>
    <p:sldId id="1016" r:id="rId108"/>
    <p:sldId id="928" r:id="rId109"/>
    <p:sldId id="905" r:id="rId110"/>
    <p:sldId id="906" r:id="rId111"/>
    <p:sldId id="907" r:id="rId112"/>
    <p:sldId id="909" r:id="rId113"/>
    <p:sldId id="910" r:id="rId114"/>
    <p:sldId id="911" r:id="rId115"/>
    <p:sldId id="912" r:id="rId116"/>
    <p:sldId id="913" r:id="rId117"/>
    <p:sldId id="914" r:id="rId118"/>
    <p:sldId id="915" r:id="rId119"/>
    <p:sldId id="916" r:id="rId120"/>
    <p:sldId id="917" r:id="rId121"/>
    <p:sldId id="918" r:id="rId122"/>
    <p:sldId id="919" r:id="rId123"/>
    <p:sldId id="920" r:id="rId124"/>
    <p:sldId id="921" r:id="rId125"/>
    <p:sldId id="922" r:id="rId126"/>
    <p:sldId id="923" r:id="rId127"/>
    <p:sldId id="924" r:id="rId128"/>
    <p:sldId id="925" r:id="rId129"/>
    <p:sldId id="926" r:id="rId130"/>
    <p:sldId id="927" r:id="rId131"/>
    <p:sldId id="961" r:id="rId132"/>
    <p:sldId id="965" r:id="rId133"/>
    <p:sldId id="969" r:id="rId134"/>
    <p:sldId id="970" r:id="rId135"/>
    <p:sldId id="971" r:id="rId136"/>
    <p:sldId id="972" r:id="rId137"/>
    <p:sldId id="973" r:id="rId138"/>
    <p:sldId id="974" r:id="rId139"/>
    <p:sldId id="1019" r:id="rId140"/>
    <p:sldId id="1020" r:id="rId141"/>
    <p:sldId id="1021" r:id="rId142"/>
    <p:sldId id="1022" r:id="rId143"/>
    <p:sldId id="931" r:id="rId144"/>
    <p:sldId id="936" r:id="rId145"/>
    <p:sldId id="937" r:id="rId146"/>
    <p:sldId id="938" r:id="rId147"/>
    <p:sldId id="939" r:id="rId148"/>
    <p:sldId id="940" r:id="rId149"/>
    <p:sldId id="941" r:id="rId150"/>
    <p:sldId id="942" r:id="rId151"/>
    <p:sldId id="947" r:id="rId152"/>
    <p:sldId id="952" r:id="rId153"/>
    <p:sldId id="953" r:id="rId154"/>
    <p:sldId id="954" r:id="rId155"/>
    <p:sldId id="955" r:id="rId156"/>
    <p:sldId id="956" r:id="rId157"/>
    <p:sldId id="957" r:id="rId158"/>
    <p:sldId id="958" r:id="rId159"/>
    <p:sldId id="1023" r:id="rId160"/>
    <p:sldId id="1024" r:id="rId161"/>
    <p:sldId id="1025" r:id="rId162"/>
    <p:sldId id="976" r:id="rId163"/>
    <p:sldId id="980" r:id="rId164"/>
    <p:sldId id="981" r:id="rId165"/>
    <p:sldId id="988" r:id="rId166"/>
    <p:sldId id="989" r:id="rId167"/>
    <p:sldId id="990" r:id="rId168"/>
    <p:sldId id="991" r:id="rId169"/>
    <p:sldId id="992" r:id="rId170"/>
    <p:sldId id="993" r:id="rId171"/>
    <p:sldId id="994" r:id="rId172"/>
    <p:sldId id="995" r:id="rId173"/>
    <p:sldId id="996" r:id="rId174"/>
    <p:sldId id="997" r:id="rId175"/>
    <p:sldId id="998" r:id="rId176"/>
    <p:sldId id="999" r:id="rId177"/>
    <p:sldId id="1000" r:id="rId178"/>
    <p:sldId id="1001" r:id="rId179"/>
    <p:sldId id="337" r:id="rId180"/>
    <p:sldId id="496" r:id="rId181"/>
    <p:sldId id="492" r:id="rId182"/>
    <p:sldId id="495" r:id="rId183"/>
    <p:sldId id="573" r:id="rId184"/>
    <p:sldId id="574" r:id="rId18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4714972-6486-4087-9E5C-8365BEAF11E5}">
          <p14:sldIdLst>
            <p14:sldId id="256"/>
            <p14:sldId id="814"/>
          </p14:sldIdLst>
        </p14:section>
        <p14:section name="SQL Database" id="{6788CFD5-1B7A-4072-BEB9-1342AF89675A}">
          <p14:sldIdLst>
            <p14:sldId id="1027"/>
            <p14:sldId id="544"/>
            <p14:sldId id="546"/>
            <p14:sldId id="547"/>
            <p14:sldId id="632"/>
            <p14:sldId id="828"/>
            <p14:sldId id="548"/>
            <p14:sldId id="622"/>
            <p14:sldId id="624"/>
            <p14:sldId id="625"/>
            <p14:sldId id="623"/>
            <p14:sldId id="627"/>
            <p14:sldId id="628"/>
            <p14:sldId id="803"/>
            <p14:sldId id="629"/>
            <p14:sldId id="703"/>
            <p14:sldId id="571"/>
            <p14:sldId id="553"/>
            <p14:sldId id="804"/>
            <p14:sldId id="805"/>
            <p14:sldId id="806"/>
            <p14:sldId id="807"/>
            <p14:sldId id="809"/>
            <p14:sldId id="633"/>
            <p14:sldId id="637"/>
            <p14:sldId id="556"/>
            <p14:sldId id="636"/>
            <p14:sldId id="635"/>
            <p14:sldId id="639"/>
            <p14:sldId id="557"/>
            <p14:sldId id="645"/>
          </p14:sldIdLst>
        </p14:section>
        <p14:section name="Elastic Scale" id="{F04E76DC-2F9D-4705-AF27-FBA89DC72635}">
          <p14:sldIdLst>
            <p14:sldId id="812"/>
            <p14:sldId id="709"/>
            <p14:sldId id="816"/>
            <p14:sldId id="712"/>
            <p14:sldId id="1002"/>
          </p14:sldIdLst>
        </p14:section>
        <p14:section name="SQL Server VM" id="{69C4A8B7-D4F9-4CE7-ABC0-F70D611517AA}">
          <p14:sldIdLst>
            <p14:sldId id="1028"/>
            <p14:sldId id="620"/>
            <p14:sldId id="705"/>
            <p14:sldId id="815"/>
            <p14:sldId id="813"/>
            <p14:sldId id="653"/>
          </p14:sldIdLst>
        </p14:section>
        <p14:section name="DocumentDB" id="{E2EDBE7F-F696-443E-BA7B-1CB2F81AA309}">
          <p14:sldIdLst>
            <p14:sldId id="1029"/>
            <p14:sldId id="702"/>
            <p14:sldId id="690"/>
            <p14:sldId id="832"/>
            <p14:sldId id="837"/>
            <p14:sldId id="833"/>
            <p14:sldId id="835"/>
            <p14:sldId id="834"/>
            <p14:sldId id="836"/>
            <p14:sldId id="838"/>
            <p14:sldId id="1008"/>
          </p14:sldIdLst>
        </p14:section>
        <p14:section name="Azure Search" id="{1BC3875F-C84A-49C5-96C5-B5EA02BBD07F}">
          <p14:sldIdLst>
            <p14:sldId id="1030"/>
            <p14:sldId id="818"/>
            <p14:sldId id="821"/>
            <p14:sldId id="735"/>
            <p14:sldId id="830"/>
            <p14:sldId id="959"/>
            <p14:sldId id="738"/>
            <p14:sldId id="739"/>
            <p14:sldId id="740"/>
            <p14:sldId id="741"/>
          </p14:sldIdLst>
        </p14:section>
        <p14:section name="HDInsight" id="{BFB47775-84A3-4327-B49C-6F02018DD6B6}">
          <p14:sldIdLst>
            <p14:sldId id="1031"/>
            <p14:sldId id="668"/>
            <p14:sldId id="825"/>
            <p14:sldId id="826"/>
            <p14:sldId id="827"/>
          </p14:sldIdLst>
        </p14:section>
        <p14:section name="Additional DBs" id="{00D3D8B1-E403-4E21-9A68-5DB578B087B8}">
          <p14:sldIdLst>
            <p14:sldId id="1017"/>
            <p14:sldId id="1026"/>
          </p14:sldIdLst>
        </p14:section>
        <p14:section name="Outro" id="{328B00B6-817B-49F1-B60B-78C099F88ED3}">
          <p14:sldIdLst>
            <p14:sldId id="1018"/>
            <p14:sldId id="619"/>
          </p14:sldIdLst>
        </p14:section>
        <p14:section name="SQL Database extras" id="{4BA9330E-4217-4CEB-B344-3B2CA330B4F6}">
          <p14:sldIdLst>
            <p14:sldId id="929"/>
            <p14:sldId id="867"/>
            <p14:sldId id="868"/>
            <p14:sldId id="869"/>
            <p14:sldId id="870"/>
            <p14:sldId id="876"/>
            <p14:sldId id="877"/>
            <p14:sldId id="878"/>
            <p14:sldId id="879"/>
            <p14:sldId id="880"/>
            <p14:sldId id="886"/>
            <p14:sldId id="891"/>
            <p14:sldId id="892"/>
            <p14:sldId id="896"/>
            <p14:sldId id="898"/>
            <p14:sldId id="901"/>
            <p14:sldId id="1009"/>
            <p14:sldId id="1010"/>
            <p14:sldId id="1011"/>
            <p14:sldId id="1012"/>
            <p14:sldId id="1013"/>
            <p14:sldId id="1014"/>
            <p14:sldId id="1015"/>
            <p14:sldId id="1016"/>
          </p14:sldIdLst>
        </p14:section>
        <p14:section name="Elastic Scale Extras" id="{1F732CB2-69DF-47CC-B84C-0DF1F6F43030}">
          <p14:sldIdLst>
            <p14:sldId id="928"/>
            <p14:sldId id="905"/>
            <p14:sldId id="906"/>
            <p14:sldId id="907"/>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 name="DocumentDB Extras" id="{15364EDE-38B8-40FD-9080-9A0BFB52ED9E}">
          <p14:sldIdLst>
            <p14:sldId id="961"/>
            <p14:sldId id="965"/>
            <p14:sldId id="969"/>
            <p14:sldId id="970"/>
            <p14:sldId id="971"/>
            <p14:sldId id="972"/>
            <p14:sldId id="973"/>
            <p14:sldId id="974"/>
            <p14:sldId id="1019"/>
            <p14:sldId id="1020"/>
            <p14:sldId id="1021"/>
            <p14:sldId id="1022"/>
          </p14:sldIdLst>
        </p14:section>
        <p14:section name="Azure Search Extras" id="{38CCAB3A-EE09-4AE3-B4F2-5D4C9D3A734A}">
          <p14:sldIdLst>
            <p14:sldId id="931"/>
            <p14:sldId id="936"/>
            <p14:sldId id="937"/>
            <p14:sldId id="938"/>
            <p14:sldId id="939"/>
            <p14:sldId id="940"/>
            <p14:sldId id="941"/>
            <p14:sldId id="942"/>
            <p14:sldId id="947"/>
            <p14:sldId id="952"/>
            <p14:sldId id="953"/>
            <p14:sldId id="954"/>
            <p14:sldId id="955"/>
            <p14:sldId id="956"/>
            <p14:sldId id="957"/>
            <p14:sldId id="958"/>
            <p14:sldId id="1023"/>
            <p14:sldId id="1024"/>
            <p14:sldId id="1025"/>
          </p14:sldIdLst>
        </p14:section>
        <p14:section name="HDInsight" id="{588BA6F9-3537-4CD7-940F-0D33CC9B3EC5}">
          <p14:sldIdLst>
            <p14:sldId id="976"/>
            <p14:sldId id="980"/>
            <p14:sldId id="981"/>
            <p14:sldId id="988"/>
            <p14:sldId id="989"/>
            <p14:sldId id="990"/>
            <p14:sldId id="991"/>
            <p14:sldId id="992"/>
            <p14:sldId id="993"/>
            <p14:sldId id="994"/>
            <p14:sldId id="995"/>
            <p14:sldId id="996"/>
            <p14:sldId id="997"/>
            <p14:sldId id="998"/>
            <p14:sldId id="999"/>
            <p14:sldId id="1000"/>
            <p14:sldId id="1001"/>
          </p14:sldIdLst>
        </p14:section>
        <p14:section name="Extras" id="{FD6797D5-E70A-4ED9-93AC-7D33CDAA9F17}">
          <p14:sldIdLst>
            <p14:sldId id="337"/>
            <p14:sldId id="496"/>
            <p14:sldId id="492"/>
            <p14:sldId id="495"/>
            <p14:sldId id="573"/>
            <p14:sldId id="5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8E00"/>
    <a:srgbClr val="1D4380"/>
    <a:srgbClr val="000000"/>
    <a:srgbClr val="C86E00"/>
    <a:srgbClr val="005D7E"/>
    <a:srgbClr val="580058"/>
    <a:srgbClr val="ED7D31"/>
    <a:srgbClr val="FFC000"/>
    <a:srgbClr val="00B0F0"/>
    <a:srgbClr val="193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21" autoAdjust="0"/>
    <p:restoredTop sz="71821" autoAdjust="0"/>
  </p:normalViewPr>
  <p:slideViewPr>
    <p:cSldViewPr snapToGrid="0">
      <p:cViewPr varScale="1">
        <p:scale>
          <a:sx n="46" d="100"/>
          <a:sy n="46" d="100"/>
        </p:scale>
        <p:origin x="576" y="36"/>
      </p:cViewPr>
      <p:guideLst/>
    </p:cSldViewPr>
  </p:slideViewPr>
  <p:outlineViewPr>
    <p:cViewPr>
      <p:scale>
        <a:sx n="33" d="100"/>
        <a:sy n="33" d="100"/>
      </p:scale>
      <p:origin x="0" y="-62568"/>
    </p:cViewPr>
  </p:outlin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59" d="100"/>
          <a:sy n="59" d="100"/>
        </p:scale>
        <p:origin x="3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tableStyles" Target="tableStyle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0" Type="http://schemas.openxmlformats.org/officeDocument/2006/relationships/theme" Target="theme/theme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notesMaster" Target="notesMasters/notesMaster1.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commentAuthors" Target="commentAuthors.xml"/><Relationship Id="rId1" Type="http://schemas.openxmlformats.org/officeDocument/2006/relationships/customXml" Target="../customXml/item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92CF2877-C9CF-42DE-9F59-089AABFD1E1F}" type="presOf" srcId="{FAB1662F-7421-4F7B-A5C0-57390BFE5777}" destId="{2AFE754E-A9BE-43F0-99CC-FD0E25860E09}" srcOrd="0" destOrd="0" presId="urn:microsoft.com/office/officeart/2005/8/layout/default"/>
    <dgm:cxn modelId="{918D1D36-0A12-42BD-9481-EDCCC0697F33}" type="presOf" srcId="{F2103179-96ED-4A7F-B05C-6921D6031C09}" destId="{B2BFB56C-67A7-452B-802F-5F7E827C13F9}"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AE4302EE-DA67-44DE-AA37-CFE78730BAD6}" type="presOf" srcId="{74B70E5F-85FA-42B8-A7FE-FD42B697C579}" destId="{AD9EF522-A474-43A3-8895-E1B5C946DABC}" srcOrd="0" destOrd="0" presId="urn:microsoft.com/office/officeart/2005/8/layout/default"/>
    <dgm:cxn modelId="{FD49E7E8-73AE-48BD-A455-C57FEE4F049D}" type="presOf" srcId="{AF416352-CE85-458F-A403-D1461F23E8F6}" destId="{B3D60F83-A71F-4664-B2E0-FDAF1E1F667A}"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597CEB93-823B-4BF5-A60A-3001A7A2CA6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540A5BC7-E3A2-4981-81F0-33F210DB2E34}"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82FF15E-B2E5-427D-B7E8-6F3C5B436308}" type="presOf" srcId="{749654BA-097A-4093-B81D-F0D7C8F45CDF}" destId="{D38C2A64-A10E-4419-8CC2-7C9DBC741F60}" srcOrd="0" destOrd="0" presId="urn:microsoft.com/office/officeart/2005/8/layout/default"/>
    <dgm:cxn modelId="{5F42846A-7BB4-43D5-B1C8-69B84026C894}" type="presParOf" srcId="{2AFE754E-A9BE-43F0-99CC-FD0E25860E09}" destId="{AD9EF522-A474-43A3-8895-E1B5C946DABC}" srcOrd="0" destOrd="0" presId="urn:microsoft.com/office/officeart/2005/8/layout/default"/>
    <dgm:cxn modelId="{4A5BC8E4-4ADC-4E6F-8D61-B31AFA795CEA}" type="presParOf" srcId="{2AFE754E-A9BE-43F0-99CC-FD0E25860E09}" destId="{0337DDA8-12A4-4D35-A6BA-A52F916C71F9}" srcOrd="1" destOrd="0" presId="urn:microsoft.com/office/officeart/2005/8/layout/default"/>
    <dgm:cxn modelId="{56473EE5-7CB4-43E8-B6B6-9352C6689C70}" type="presParOf" srcId="{2AFE754E-A9BE-43F0-99CC-FD0E25860E09}" destId="{F626D2C1-E362-4EE4-A84D-3ECF9A9E587C}" srcOrd="2" destOrd="0" presId="urn:microsoft.com/office/officeart/2005/8/layout/default"/>
    <dgm:cxn modelId="{F337C135-6D1F-4B25-90A4-75301BCC3359}" type="presParOf" srcId="{2AFE754E-A9BE-43F0-99CC-FD0E25860E09}" destId="{B0E36A32-ED2F-4B07-A82C-07B5A09FFFAF}" srcOrd="3" destOrd="0" presId="urn:microsoft.com/office/officeart/2005/8/layout/default"/>
    <dgm:cxn modelId="{D3CDC9FC-4672-4E30-9ED1-A78BCEA6D445}" type="presParOf" srcId="{2AFE754E-A9BE-43F0-99CC-FD0E25860E09}" destId="{D103E3C0-707E-4981-B759-BBF58D011072}" srcOrd="4" destOrd="0" presId="urn:microsoft.com/office/officeart/2005/8/layout/default"/>
    <dgm:cxn modelId="{71839C47-D5B2-4F39-A699-69A786F2781D}" type="presParOf" srcId="{2AFE754E-A9BE-43F0-99CC-FD0E25860E09}" destId="{E5900466-67F8-46B4-B51F-DC4C80A488EE}" srcOrd="5" destOrd="0" presId="urn:microsoft.com/office/officeart/2005/8/layout/default"/>
    <dgm:cxn modelId="{0FCB347F-A58F-4141-B63C-41CD5F2E6646}" type="presParOf" srcId="{2AFE754E-A9BE-43F0-99CC-FD0E25860E09}" destId="{D38C2A64-A10E-4419-8CC2-7C9DBC741F60}" srcOrd="6" destOrd="0" presId="urn:microsoft.com/office/officeart/2005/8/layout/default"/>
    <dgm:cxn modelId="{308CAC8D-C097-4454-86A3-C83855E38291}" type="presParOf" srcId="{2AFE754E-A9BE-43F0-99CC-FD0E25860E09}" destId="{27184C94-8BBD-4279-BF24-E340D2BB3CF4}" srcOrd="7" destOrd="0" presId="urn:microsoft.com/office/officeart/2005/8/layout/default"/>
    <dgm:cxn modelId="{64943C27-FC36-428A-B26B-942D17BF3E99}" type="presParOf" srcId="{2AFE754E-A9BE-43F0-99CC-FD0E25860E09}" destId="{B3D60F83-A71F-4664-B2E0-FDAF1E1F667A}" srcOrd="8" destOrd="0" presId="urn:microsoft.com/office/officeart/2005/8/layout/default"/>
    <dgm:cxn modelId="{8A047F82-9FD6-43CE-9E83-F85DEC1F26F7}" type="presParOf" srcId="{2AFE754E-A9BE-43F0-99CC-FD0E25860E09}" destId="{7494D5FB-4DF4-427E-A02C-DF883CFADE6A}" srcOrd="9" destOrd="0" presId="urn:microsoft.com/office/officeart/2005/8/layout/default"/>
    <dgm:cxn modelId="{7950D8CB-A781-4CEC-B415-96D117525505}"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ABA94078-415A-4746-B338-0DE50D167765}">
      <dgm:prSet phldrT="[Text]"/>
      <dgm:spPr/>
      <dgm:t>
        <a:bodyPr/>
        <a:lstStyle/>
        <a:p>
          <a:r>
            <a:rPr lang="en-US" b="1" dirty="0" smtClean="0">
              <a:latin typeface="Segoe UI Light" panose="020B0502040204020203" pitchFamily="34" charset="0"/>
              <a:cs typeface="Segoe UI Light" panose="020B0502040204020203" pitchFamily="34" charset="0"/>
            </a:rPr>
            <a:t>Search-as-a-Service</a:t>
          </a:r>
          <a:endParaRPr lang="en-US" b="1" dirty="0">
            <a:latin typeface="Segoe UI Light" panose="020B0502040204020203" pitchFamily="34" charset="0"/>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b="0" dirty="0" smtClean="0">
              <a:latin typeface="Segoe UI Light" panose="020B0502040204020203" pitchFamily="34" charset="0"/>
              <a:cs typeface="Segoe UI Light" panose="020B0502040204020203" pitchFamily="34" charset="0"/>
            </a:rPr>
            <a:t>AWS </a:t>
          </a:r>
          <a:r>
            <a:rPr lang="en-US" b="0" dirty="0" err="1" smtClean="0">
              <a:latin typeface="Segoe UI Light" panose="020B0502040204020203" pitchFamily="34" charset="0"/>
              <a:cs typeface="Segoe UI Light" panose="020B0502040204020203" pitchFamily="34" charset="0"/>
            </a:rPr>
            <a:t>CloudSearch</a:t>
          </a:r>
          <a:endParaRPr lang="en-US" b="0"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E7AD2F4D-4852-48A4-8B11-0C8B5AD0ECEE}">
      <dgm:prSet phldrT="[Text]"/>
      <dgm:spPr/>
      <dgm:t>
        <a:bodyPr/>
        <a:lstStyle/>
        <a:p>
          <a:r>
            <a:rPr lang="en-US" dirty="0" err="1" smtClean="0">
              <a:latin typeface="Segoe UI Light" panose="020B0502040204020203" pitchFamily="34" charset="0"/>
              <a:cs typeface="Segoe UI Light" panose="020B0502040204020203" pitchFamily="34" charset="0"/>
            </a:rPr>
            <a:t>Searchify</a:t>
          </a:r>
          <a:endParaRPr lang="en-US" dirty="0">
            <a:latin typeface="Segoe UI Light" panose="020B0502040204020203" pitchFamily="34" charset="0"/>
            <a:cs typeface="Segoe UI Light" panose="020B0502040204020203" pitchFamily="34" charset="0"/>
          </a:endParaRPr>
        </a:p>
      </dgm:t>
    </dgm:pt>
    <dgm:pt modelId="{E9949CA8-B64A-4E20-91C8-3ADD0DC2A1C9}" type="parTrans" cxnId="{DB73A961-E223-4A4D-B5D3-03543845027A}">
      <dgm:prSet/>
      <dgm:spPr/>
      <dgm:t>
        <a:bodyPr/>
        <a:lstStyle/>
        <a:p>
          <a:endParaRPr lang="en-US"/>
        </a:p>
      </dgm:t>
    </dgm:pt>
    <dgm:pt modelId="{32A18F40-8783-43D7-B4C1-00590BB46F41}" type="sibTrans" cxnId="{DB73A961-E223-4A4D-B5D3-03543845027A}">
      <dgm:prSet/>
      <dgm:spPr/>
      <dgm:t>
        <a:bodyPr/>
        <a:lstStyle/>
        <a:p>
          <a:endParaRPr lang="en-US"/>
        </a:p>
      </dgm:t>
    </dgm:pt>
    <dgm:pt modelId="{1C03D53B-46C2-4CF7-B8A5-EABB5CAC4C9F}">
      <dgm:prSet phldrT="[Text]"/>
      <dgm:spPr/>
      <dgm:t>
        <a:bodyPr/>
        <a:lstStyle/>
        <a:p>
          <a:r>
            <a:rPr lang="en-US" dirty="0" err="1" smtClean="0">
              <a:latin typeface="Segoe UI Light" panose="020B0502040204020203" pitchFamily="34" charset="0"/>
              <a:cs typeface="Segoe UI Light" panose="020B0502040204020203" pitchFamily="34" charset="0"/>
            </a:rPr>
            <a:t>LucidWorks</a:t>
          </a:r>
          <a:endParaRPr lang="en-US" dirty="0">
            <a:latin typeface="Segoe UI Light" panose="020B0502040204020203" pitchFamily="34" charset="0"/>
            <a:cs typeface="Segoe UI Light" panose="020B0502040204020203" pitchFamily="34" charset="0"/>
          </a:endParaRPr>
        </a:p>
      </dgm:t>
    </dgm:pt>
    <dgm:pt modelId="{F6878C26-483E-4417-B45A-15EFF078DAD2}" type="parTrans" cxnId="{B2210094-9D0B-48DE-A648-4EA194F4007C}">
      <dgm:prSet/>
      <dgm:spPr/>
      <dgm:t>
        <a:bodyPr/>
        <a:lstStyle/>
        <a:p>
          <a:endParaRPr lang="en-US"/>
        </a:p>
      </dgm:t>
    </dgm:pt>
    <dgm:pt modelId="{3A15235D-E308-4099-9F0A-9C3B44DDF635}" type="sibTrans" cxnId="{B2210094-9D0B-48DE-A648-4EA194F4007C}">
      <dgm:prSet/>
      <dgm:spPr/>
      <dgm:t>
        <a:bodyPr/>
        <a:lstStyle/>
        <a:p>
          <a:endParaRPr lang="en-US"/>
        </a:p>
      </dgm:t>
    </dgm:pt>
    <dgm:pt modelId="{9DA6BCFE-D6F4-42F1-86B5-9DF688E59482}">
      <dgm:prSet phldrT="[Text]"/>
      <dgm:spPr/>
      <dgm:t>
        <a:bodyPr/>
        <a:lstStyle/>
        <a:p>
          <a:r>
            <a:rPr lang="en-US" b="1" dirty="0" smtClean="0">
              <a:solidFill>
                <a:schemeClr val="tx2"/>
              </a:solidFill>
              <a:latin typeface="Segoe UI Light" panose="020B0502040204020203" pitchFamily="34" charset="0"/>
              <a:cs typeface="Segoe UI Light" panose="020B0502040204020203" pitchFamily="34" charset="0"/>
            </a:rPr>
            <a:t>Azure Search</a:t>
          </a:r>
          <a:endParaRPr lang="en-US" b="1" dirty="0">
            <a:solidFill>
              <a:schemeClr val="tx2"/>
            </a:solidFill>
            <a:latin typeface="Segoe UI Light" panose="020B0502040204020203" pitchFamily="34" charset="0"/>
            <a:cs typeface="Segoe UI Light" panose="020B0502040204020203" pitchFamily="34" charset="0"/>
          </a:endParaRPr>
        </a:p>
      </dgm:t>
    </dgm:pt>
    <dgm:pt modelId="{09F386EB-C454-4E92-A7A4-FF95775C2FC7}" type="parTrans" cxnId="{3FD8541A-7312-4371-9C31-A2381F3A4F80}">
      <dgm:prSet/>
      <dgm:spPr/>
      <dgm:t>
        <a:bodyPr/>
        <a:lstStyle/>
        <a:p>
          <a:endParaRPr lang="en-US"/>
        </a:p>
      </dgm:t>
    </dgm:pt>
    <dgm:pt modelId="{622BBEA8-40AB-46F9-8390-D608F44177A5}" type="sibTrans" cxnId="{3FD8541A-7312-4371-9C31-A2381F3A4F80}">
      <dgm:prSet/>
      <dgm:spPr/>
      <dgm:t>
        <a:bodyPr/>
        <a:lstStyle/>
        <a:p>
          <a:endParaRPr lang="en-US"/>
        </a:p>
      </dgm:t>
    </dgm:pt>
    <dgm:pt modelId="{723FA9A8-0259-439B-B329-BE5B3B896F73}">
      <dgm:prSet phldrT="[Text]"/>
      <dgm:spPr/>
      <dgm:t>
        <a:bodyPr/>
        <a:lstStyle/>
        <a:p>
          <a:r>
            <a:rPr lang="en-US" dirty="0" smtClean="0">
              <a:latin typeface="Segoe UI Light" panose="020B0502040204020203" pitchFamily="34" charset="0"/>
              <a:cs typeface="Segoe UI Light" panose="020B0502040204020203" pitchFamily="34" charset="0"/>
            </a:rPr>
            <a:t>Google App Engine Search</a:t>
          </a:r>
          <a:endParaRPr lang="en-US" dirty="0">
            <a:latin typeface="Segoe UI Light" panose="020B0502040204020203" pitchFamily="34" charset="0"/>
            <a:cs typeface="Segoe UI Light" panose="020B0502040204020203" pitchFamily="34" charset="0"/>
          </a:endParaRPr>
        </a:p>
      </dgm:t>
    </dgm:pt>
    <dgm:pt modelId="{104E2955-533F-4F65-A6EC-A5C09F9FECB9}" type="parTrans" cxnId="{E44BED7D-6740-4745-89CC-22974B712FB9}">
      <dgm:prSet/>
      <dgm:spPr/>
      <dgm:t>
        <a:bodyPr/>
        <a:lstStyle/>
        <a:p>
          <a:endParaRPr lang="en-US"/>
        </a:p>
      </dgm:t>
    </dgm:pt>
    <dgm:pt modelId="{5D65ED31-CF69-48F3-9A8D-61ABFC6CDA4E}" type="sibTrans" cxnId="{E44BED7D-6740-4745-89CC-22974B712FB9}">
      <dgm:prSet/>
      <dgm:spPr/>
      <dgm:t>
        <a:bodyPr/>
        <a:lstStyle/>
        <a:p>
          <a:endParaRPr lang="en-US"/>
        </a:p>
      </dgm:t>
    </dgm:pt>
    <dgm:pt modelId="{649004AF-F642-4F9D-A200-1DE599467DDF}">
      <dgm:prSet phldrT="[Text]"/>
      <dgm:spPr/>
      <dgm:t>
        <a:bodyPr/>
        <a:lstStyle/>
        <a:p>
          <a:r>
            <a:rPr lang="en-US" dirty="0" err="1" smtClean="0">
              <a:latin typeface="Segoe UI Light" panose="020B0502040204020203" pitchFamily="34" charset="0"/>
              <a:cs typeface="Segoe UI Light" panose="020B0502040204020203" pitchFamily="34" charset="0"/>
            </a:rPr>
            <a:t>Algolia</a:t>
          </a:r>
          <a:endParaRPr lang="en-US" dirty="0" smtClean="0">
            <a:latin typeface="Segoe UI Light" panose="020B0502040204020203" pitchFamily="34" charset="0"/>
            <a:cs typeface="Segoe UI Light" panose="020B0502040204020203" pitchFamily="34" charset="0"/>
          </a:endParaRPr>
        </a:p>
      </dgm:t>
    </dgm:pt>
    <dgm:pt modelId="{54805C72-8F7F-4CAA-AA58-C4033CBD9118}" type="parTrans" cxnId="{3DFE370E-8A03-4ABB-8EB4-94067ADCF260}">
      <dgm:prSet/>
      <dgm:spPr/>
      <dgm:t>
        <a:bodyPr/>
        <a:lstStyle/>
        <a:p>
          <a:endParaRPr lang="en-US"/>
        </a:p>
      </dgm:t>
    </dgm:pt>
    <dgm:pt modelId="{A0925064-1AB6-404A-BECA-3829C879881E}" type="sibTrans" cxnId="{3DFE370E-8A03-4ABB-8EB4-94067ADCF260}">
      <dgm:prSet/>
      <dgm:spPr/>
      <dgm:t>
        <a:bodyPr/>
        <a:lstStyle/>
        <a:p>
          <a:endParaRPr lang="en-US"/>
        </a:p>
      </dgm:t>
    </dgm:pt>
    <dgm:pt modelId="{9F85CA3C-8B1E-44B8-A59E-2A9682806853}">
      <dgm:prSet phldrT="[Text]"/>
      <dgm:spPr/>
      <dgm:t>
        <a:bodyPr/>
        <a:lstStyle/>
        <a:p>
          <a:r>
            <a:rPr lang="en-US" dirty="0" smtClean="0">
              <a:latin typeface="Segoe UI Light" panose="020B0502040204020203" pitchFamily="34" charset="0"/>
              <a:cs typeface="Segoe UI Light" panose="020B0502040204020203" pitchFamily="34" charset="0"/>
            </a:rPr>
            <a:t>and others…</a:t>
          </a:r>
        </a:p>
      </dgm:t>
    </dgm:pt>
    <dgm:pt modelId="{877D85AB-B47C-4A8A-B958-9DED8F5C01E0}" type="parTrans" cxnId="{0F16074B-B366-4029-934B-31B3D4ECFA31}">
      <dgm:prSet/>
      <dgm:spPr/>
      <dgm:t>
        <a:bodyPr/>
        <a:lstStyle/>
        <a:p>
          <a:endParaRPr lang="en-US"/>
        </a:p>
      </dgm:t>
    </dgm:pt>
    <dgm:pt modelId="{43D891D0-250C-4205-BB6A-2CBB566F7719}" type="sibTrans" cxnId="{0F16074B-B366-4029-934B-31B3D4ECFA31}">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E3362AAA-498A-42FA-82A7-757DB84748E3}" type="pres">
      <dgm:prSet presAssocID="{09F386EB-C454-4E92-A7A4-FF95775C2FC7}" presName="conn2-1" presStyleLbl="parChTrans1D2" presStyleIdx="0" presStyleCnt="7"/>
      <dgm:spPr/>
      <dgm:t>
        <a:bodyPr/>
        <a:lstStyle/>
        <a:p>
          <a:endParaRPr lang="en-US"/>
        </a:p>
      </dgm:t>
    </dgm:pt>
    <dgm:pt modelId="{400DDB8E-F8A6-4E8A-97E8-357DD86F9704}" type="pres">
      <dgm:prSet presAssocID="{09F386EB-C454-4E92-A7A4-FF95775C2FC7}" presName="connTx" presStyleLbl="parChTrans1D2" presStyleIdx="0" presStyleCnt="7"/>
      <dgm:spPr/>
      <dgm:t>
        <a:bodyPr/>
        <a:lstStyle/>
        <a:p>
          <a:endParaRPr lang="en-US"/>
        </a:p>
      </dgm:t>
    </dgm:pt>
    <dgm:pt modelId="{DC6E1297-9055-401C-8635-694E35BBF3F7}" type="pres">
      <dgm:prSet presAssocID="{9DA6BCFE-D6F4-42F1-86B5-9DF688E59482}" presName="root2" presStyleCnt="0"/>
      <dgm:spPr/>
    </dgm:pt>
    <dgm:pt modelId="{35B34161-EB22-4BEF-8383-D468395B700D}" type="pres">
      <dgm:prSet presAssocID="{9DA6BCFE-D6F4-42F1-86B5-9DF688E59482}" presName="LevelTwoTextNode" presStyleLbl="node2" presStyleIdx="0" presStyleCnt="7">
        <dgm:presLayoutVars>
          <dgm:chPref val="3"/>
        </dgm:presLayoutVars>
      </dgm:prSet>
      <dgm:spPr/>
      <dgm:t>
        <a:bodyPr/>
        <a:lstStyle/>
        <a:p>
          <a:endParaRPr lang="en-US"/>
        </a:p>
      </dgm:t>
    </dgm:pt>
    <dgm:pt modelId="{156155A1-1FE7-4B4A-83B6-3E386EDCB2E7}" type="pres">
      <dgm:prSet presAssocID="{9DA6BCFE-D6F4-42F1-86B5-9DF688E59482}" presName="level3hierChild" presStyleCnt="0"/>
      <dgm:spPr/>
    </dgm:pt>
    <dgm:pt modelId="{0C220F30-9CF8-4DB8-86E7-CDF471D20870}" type="pres">
      <dgm:prSet presAssocID="{D5AC4FD8-070C-4865-A66C-53A32AC68386}" presName="conn2-1" presStyleLbl="parChTrans1D2" presStyleIdx="1" presStyleCnt="7"/>
      <dgm:spPr/>
      <dgm:t>
        <a:bodyPr/>
        <a:lstStyle/>
        <a:p>
          <a:endParaRPr lang="en-US"/>
        </a:p>
      </dgm:t>
    </dgm:pt>
    <dgm:pt modelId="{B3F4A5DC-ADFF-4B68-A0FA-B92D72BCD3F7}" type="pres">
      <dgm:prSet presAssocID="{D5AC4FD8-070C-4865-A66C-53A32AC68386}" presName="connTx" presStyleLbl="parChTrans1D2" presStyleIdx="1" presStyleCnt="7"/>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1" presStyleCnt="7">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119C7C9D-0B32-4D07-81AE-0A70467D3A15}" type="pres">
      <dgm:prSet presAssocID="{104E2955-533F-4F65-A6EC-A5C09F9FECB9}" presName="conn2-1" presStyleLbl="parChTrans1D2" presStyleIdx="2" presStyleCnt="7"/>
      <dgm:spPr/>
      <dgm:t>
        <a:bodyPr/>
        <a:lstStyle/>
        <a:p>
          <a:endParaRPr lang="en-US"/>
        </a:p>
      </dgm:t>
    </dgm:pt>
    <dgm:pt modelId="{1B790049-F385-40D2-A29C-E98F2FBC1B92}" type="pres">
      <dgm:prSet presAssocID="{104E2955-533F-4F65-A6EC-A5C09F9FECB9}" presName="connTx" presStyleLbl="parChTrans1D2" presStyleIdx="2" presStyleCnt="7"/>
      <dgm:spPr/>
      <dgm:t>
        <a:bodyPr/>
        <a:lstStyle/>
        <a:p>
          <a:endParaRPr lang="en-US"/>
        </a:p>
      </dgm:t>
    </dgm:pt>
    <dgm:pt modelId="{7ED61A00-03B4-49A5-8916-E0054A7D0837}" type="pres">
      <dgm:prSet presAssocID="{723FA9A8-0259-439B-B329-BE5B3B896F73}" presName="root2" presStyleCnt="0"/>
      <dgm:spPr/>
    </dgm:pt>
    <dgm:pt modelId="{4481D148-58D8-467C-95FE-CFF1AE469194}" type="pres">
      <dgm:prSet presAssocID="{723FA9A8-0259-439B-B329-BE5B3B896F73}" presName="LevelTwoTextNode" presStyleLbl="node2" presStyleIdx="2" presStyleCnt="7">
        <dgm:presLayoutVars>
          <dgm:chPref val="3"/>
        </dgm:presLayoutVars>
      </dgm:prSet>
      <dgm:spPr/>
      <dgm:t>
        <a:bodyPr/>
        <a:lstStyle/>
        <a:p>
          <a:endParaRPr lang="en-US"/>
        </a:p>
      </dgm:t>
    </dgm:pt>
    <dgm:pt modelId="{80AB8F0A-A94B-4E9E-BA62-64ADDD636A8C}" type="pres">
      <dgm:prSet presAssocID="{723FA9A8-0259-439B-B329-BE5B3B896F73}" presName="level3hierChild" presStyleCnt="0"/>
      <dgm:spPr/>
    </dgm:pt>
    <dgm:pt modelId="{FD6F4480-1781-4FB3-9921-7A1B32EE8859}" type="pres">
      <dgm:prSet presAssocID="{E9949CA8-B64A-4E20-91C8-3ADD0DC2A1C9}" presName="conn2-1" presStyleLbl="parChTrans1D2" presStyleIdx="3" presStyleCnt="7"/>
      <dgm:spPr/>
      <dgm:t>
        <a:bodyPr/>
        <a:lstStyle/>
        <a:p>
          <a:endParaRPr lang="en-US"/>
        </a:p>
      </dgm:t>
    </dgm:pt>
    <dgm:pt modelId="{EA4F0542-8D93-43C3-B2C2-ADBD39BCB003}" type="pres">
      <dgm:prSet presAssocID="{E9949CA8-B64A-4E20-91C8-3ADD0DC2A1C9}" presName="connTx" presStyleLbl="parChTrans1D2" presStyleIdx="3" presStyleCnt="7"/>
      <dgm:spPr/>
      <dgm:t>
        <a:bodyPr/>
        <a:lstStyle/>
        <a:p>
          <a:endParaRPr lang="en-US"/>
        </a:p>
      </dgm:t>
    </dgm:pt>
    <dgm:pt modelId="{3AA7218F-0568-48C1-B3FE-70D813F513BE}" type="pres">
      <dgm:prSet presAssocID="{E7AD2F4D-4852-48A4-8B11-0C8B5AD0ECEE}" presName="root2" presStyleCnt="0"/>
      <dgm:spPr/>
    </dgm:pt>
    <dgm:pt modelId="{8D7E4202-D349-4069-AC74-24D0B316914D}" type="pres">
      <dgm:prSet presAssocID="{E7AD2F4D-4852-48A4-8B11-0C8B5AD0ECEE}" presName="LevelTwoTextNode" presStyleLbl="node2" presStyleIdx="3" presStyleCnt="7">
        <dgm:presLayoutVars>
          <dgm:chPref val="3"/>
        </dgm:presLayoutVars>
      </dgm:prSet>
      <dgm:spPr/>
      <dgm:t>
        <a:bodyPr/>
        <a:lstStyle/>
        <a:p>
          <a:endParaRPr lang="en-US"/>
        </a:p>
      </dgm:t>
    </dgm:pt>
    <dgm:pt modelId="{84A1B637-4B94-465C-A66B-1604053F7C66}" type="pres">
      <dgm:prSet presAssocID="{E7AD2F4D-4852-48A4-8B11-0C8B5AD0ECEE}" presName="level3hierChild" presStyleCnt="0"/>
      <dgm:spPr/>
    </dgm:pt>
    <dgm:pt modelId="{5F2A867F-B0DB-464C-87B2-D5E93EA25A37}" type="pres">
      <dgm:prSet presAssocID="{F6878C26-483E-4417-B45A-15EFF078DAD2}" presName="conn2-1" presStyleLbl="parChTrans1D2" presStyleIdx="4" presStyleCnt="7"/>
      <dgm:spPr/>
      <dgm:t>
        <a:bodyPr/>
        <a:lstStyle/>
        <a:p>
          <a:endParaRPr lang="en-US"/>
        </a:p>
      </dgm:t>
    </dgm:pt>
    <dgm:pt modelId="{05008295-58D9-4D68-8F60-F61B6F74F8C7}" type="pres">
      <dgm:prSet presAssocID="{F6878C26-483E-4417-B45A-15EFF078DAD2}" presName="connTx" presStyleLbl="parChTrans1D2" presStyleIdx="4" presStyleCnt="7"/>
      <dgm:spPr/>
      <dgm:t>
        <a:bodyPr/>
        <a:lstStyle/>
        <a:p>
          <a:endParaRPr lang="en-US"/>
        </a:p>
      </dgm:t>
    </dgm:pt>
    <dgm:pt modelId="{9347CDFB-9972-4A3E-BAC8-EFD1E5CE9F20}" type="pres">
      <dgm:prSet presAssocID="{1C03D53B-46C2-4CF7-B8A5-EABB5CAC4C9F}" presName="root2" presStyleCnt="0"/>
      <dgm:spPr/>
    </dgm:pt>
    <dgm:pt modelId="{CA0B9DAC-80DB-439C-9BF0-7A74490B860A}" type="pres">
      <dgm:prSet presAssocID="{1C03D53B-46C2-4CF7-B8A5-EABB5CAC4C9F}" presName="LevelTwoTextNode" presStyleLbl="node2" presStyleIdx="4" presStyleCnt="7">
        <dgm:presLayoutVars>
          <dgm:chPref val="3"/>
        </dgm:presLayoutVars>
      </dgm:prSet>
      <dgm:spPr/>
      <dgm:t>
        <a:bodyPr/>
        <a:lstStyle/>
        <a:p>
          <a:endParaRPr lang="en-US"/>
        </a:p>
      </dgm:t>
    </dgm:pt>
    <dgm:pt modelId="{A11D6639-8F9A-4CD2-89ED-7A8B13B68535}" type="pres">
      <dgm:prSet presAssocID="{1C03D53B-46C2-4CF7-B8A5-EABB5CAC4C9F}" presName="level3hierChild" presStyleCnt="0"/>
      <dgm:spPr/>
    </dgm:pt>
    <dgm:pt modelId="{F5898C31-D1A2-45B4-AD71-C22501D5F96A}" type="pres">
      <dgm:prSet presAssocID="{54805C72-8F7F-4CAA-AA58-C4033CBD9118}" presName="conn2-1" presStyleLbl="parChTrans1D2" presStyleIdx="5" presStyleCnt="7"/>
      <dgm:spPr/>
      <dgm:t>
        <a:bodyPr/>
        <a:lstStyle/>
        <a:p>
          <a:endParaRPr lang="en-US"/>
        </a:p>
      </dgm:t>
    </dgm:pt>
    <dgm:pt modelId="{146E5FD6-2806-43BF-97EC-19A86064E839}" type="pres">
      <dgm:prSet presAssocID="{54805C72-8F7F-4CAA-AA58-C4033CBD9118}" presName="connTx" presStyleLbl="parChTrans1D2" presStyleIdx="5" presStyleCnt="7"/>
      <dgm:spPr/>
      <dgm:t>
        <a:bodyPr/>
        <a:lstStyle/>
        <a:p>
          <a:endParaRPr lang="en-US"/>
        </a:p>
      </dgm:t>
    </dgm:pt>
    <dgm:pt modelId="{0C8C94D8-D330-47CA-A24C-C4F8C6B84302}" type="pres">
      <dgm:prSet presAssocID="{649004AF-F642-4F9D-A200-1DE599467DDF}" presName="root2" presStyleCnt="0"/>
      <dgm:spPr/>
    </dgm:pt>
    <dgm:pt modelId="{A71E8D9C-16D9-464B-8B80-E78BF279874E}" type="pres">
      <dgm:prSet presAssocID="{649004AF-F642-4F9D-A200-1DE599467DDF}" presName="LevelTwoTextNode" presStyleLbl="node2" presStyleIdx="5" presStyleCnt="7">
        <dgm:presLayoutVars>
          <dgm:chPref val="3"/>
        </dgm:presLayoutVars>
      </dgm:prSet>
      <dgm:spPr/>
      <dgm:t>
        <a:bodyPr/>
        <a:lstStyle/>
        <a:p>
          <a:endParaRPr lang="en-US"/>
        </a:p>
      </dgm:t>
    </dgm:pt>
    <dgm:pt modelId="{42387D1D-0967-4B57-B6EB-47082B05DBCC}" type="pres">
      <dgm:prSet presAssocID="{649004AF-F642-4F9D-A200-1DE599467DDF}" presName="level3hierChild" presStyleCnt="0"/>
      <dgm:spPr/>
    </dgm:pt>
    <dgm:pt modelId="{EF09A5F9-019B-498E-ABA4-57BBCA557142}" type="pres">
      <dgm:prSet presAssocID="{877D85AB-B47C-4A8A-B958-9DED8F5C01E0}" presName="conn2-1" presStyleLbl="parChTrans1D2" presStyleIdx="6" presStyleCnt="7"/>
      <dgm:spPr/>
      <dgm:t>
        <a:bodyPr/>
        <a:lstStyle/>
        <a:p>
          <a:endParaRPr lang="en-US"/>
        </a:p>
      </dgm:t>
    </dgm:pt>
    <dgm:pt modelId="{FF80FA9C-5B77-4DDF-942B-A9609610F6EF}" type="pres">
      <dgm:prSet presAssocID="{877D85AB-B47C-4A8A-B958-9DED8F5C01E0}" presName="connTx" presStyleLbl="parChTrans1D2" presStyleIdx="6" presStyleCnt="7"/>
      <dgm:spPr/>
      <dgm:t>
        <a:bodyPr/>
        <a:lstStyle/>
        <a:p>
          <a:endParaRPr lang="en-US"/>
        </a:p>
      </dgm:t>
    </dgm:pt>
    <dgm:pt modelId="{39BA01C5-60C8-4F1E-814C-E0A8F8CEE161}" type="pres">
      <dgm:prSet presAssocID="{9F85CA3C-8B1E-44B8-A59E-2A9682806853}" presName="root2" presStyleCnt="0"/>
      <dgm:spPr/>
    </dgm:pt>
    <dgm:pt modelId="{FA5112F6-95E1-494E-9A70-A146BE44220F}" type="pres">
      <dgm:prSet presAssocID="{9F85CA3C-8B1E-44B8-A59E-2A9682806853}" presName="LevelTwoTextNode" presStyleLbl="node2" presStyleIdx="6" presStyleCnt="7">
        <dgm:presLayoutVars>
          <dgm:chPref val="3"/>
        </dgm:presLayoutVars>
      </dgm:prSet>
      <dgm:spPr/>
      <dgm:t>
        <a:bodyPr/>
        <a:lstStyle/>
        <a:p>
          <a:endParaRPr lang="en-US"/>
        </a:p>
      </dgm:t>
    </dgm:pt>
    <dgm:pt modelId="{3650B20F-F4A8-4A00-AC0B-0F7AA252BC5B}" type="pres">
      <dgm:prSet presAssocID="{9F85CA3C-8B1E-44B8-A59E-2A9682806853}" presName="level3hierChild" presStyleCnt="0"/>
      <dgm:spPr/>
    </dgm:pt>
  </dgm:ptLst>
  <dgm:cxnLst>
    <dgm:cxn modelId="{AB337DC8-6C9E-472E-8E93-3B8D44D29852}" type="presOf" srcId="{D5AC4FD8-070C-4865-A66C-53A32AC68386}" destId="{B3F4A5DC-ADFF-4B68-A0FA-B92D72BCD3F7}" srcOrd="1" destOrd="0" presId="urn:microsoft.com/office/officeart/2008/layout/HorizontalMultiLevelHierarchy"/>
    <dgm:cxn modelId="{9E6AEE0E-0DA1-4815-8BA5-9F95829263C0}" type="presOf" srcId="{104E2955-533F-4F65-A6EC-A5C09F9FECB9}" destId="{119C7C9D-0B32-4D07-81AE-0A70467D3A15}" srcOrd="0" destOrd="0" presId="urn:microsoft.com/office/officeart/2008/layout/HorizontalMultiLevelHierarchy"/>
    <dgm:cxn modelId="{0D5E4F6E-0145-49F2-8A88-857954F38938}" type="presOf" srcId="{E7AD2F4D-4852-48A4-8B11-0C8B5AD0ECEE}" destId="{8D7E4202-D349-4069-AC74-24D0B316914D}" srcOrd="0" destOrd="0" presId="urn:microsoft.com/office/officeart/2008/layout/HorizontalMultiLevelHierarchy"/>
    <dgm:cxn modelId="{3FD8541A-7312-4371-9C31-A2381F3A4F80}" srcId="{ABA94078-415A-4746-B338-0DE50D167765}" destId="{9DA6BCFE-D6F4-42F1-86B5-9DF688E59482}" srcOrd="0" destOrd="0" parTransId="{09F386EB-C454-4E92-A7A4-FF95775C2FC7}" sibTransId="{622BBEA8-40AB-46F9-8390-D608F44177A5}"/>
    <dgm:cxn modelId="{BF8B83AD-8E7B-4079-98E2-CCE0365A4C2B}" type="presOf" srcId="{E9949CA8-B64A-4E20-91C8-3ADD0DC2A1C9}" destId="{FD6F4480-1781-4FB3-9921-7A1B32EE8859}" srcOrd="0" destOrd="0" presId="urn:microsoft.com/office/officeart/2008/layout/HorizontalMultiLevelHierarchy"/>
    <dgm:cxn modelId="{1C4D26F5-4272-465F-ABE3-0C68299E8B0E}" type="presOf" srcId="{877D85AB-B47C-4A8A-B958-9DED8F5C01E0}" destId="{EF09A5F9-019B-498E-ABA4-57BBCA557142}" srcOrd="0" destOrd="0" presId="urn:microsoft.com/office/officeart/2008/layout/HorizontalMultiLevelHierarchy"/>
    <dgm:cxn modelId="{8F5D71C3-D669-44F7-BDE7-6F1BBE9BA5D5}" type="presOf" srcId="{F6878C26-483E-4417-B45A-15EFF078DAD2}" destId="{5F2A867F-B0DB-464C-87B2-D5E93EA25A37}" srcOrd="0" destOrd="0" presId="urn:microsoft.com/office/officeart/2008/layout/HorizontalMultiLevelHierarchy"/>
    <dgm:cxn modelId="{DB73A961-E223-4A4D-B5D3-03543845027A}" srcId="{ABA94078-415A-4746-B338-0DE50D167765}" destId="{E7AD2F4D-4852-48A4-8B11-0C8B5AD0ECEE}" srcOrd="3" destOrd="0" parTransId="{E9949CA8-B64A-4E20-91C8-3ADD0DC2A1C9}" sibTransId="{32A18F40-8783-43D7-B4C1-00590BB46F41}"/>
    <dgm:cxn modelId="{6B5928EF-413F-4E8A-A1A8-E86518542005}" type="presOf" srcId="{9F85CA3C-8B1E-44B8-A59E-2A9682806853}" destId="{FA5112F6-95E1-494E-9A70-A146BE44220F}" srcOrd="0" destOrd="0" presId="urn:microsoft.com/office/officeart/2008/layout/HorizontalMultiLevelHierarchy"/>
    <dgm:cxn modelId="{3DFE370E-8A03-4ABB-8EB4-94067ADCF260}" srcId="{ABA94078-415A-4746-B338-0DE50D167765}" destId="{649004AF-F642-4F9D-A200-1DE599467DDF}" srcOrd="5" destOrd="0" parTransId="{54805C72-8F7F-4CAA-AA58-C4033CBD9118}" sibTransId="{A0925064-1AB6-404A-BECA-3829C879881E}"/>
    <dgm:cxn modelId="{F26DB6FA-908B-42DB-8F2E-BA11E6D1EBC9}" type="presOf" srcId="{09F386EB-C454-4E92-A7A4-FF95775C2FC7}" destId="{400DDB8E-F8A6-4E8A-97E8-357DD86F9704}"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F4E5B0A8-0CAD-47F8-B3DF-EF868DCE9637}" type="presOf" srcId="{54805C72-8F7F-4CAA-AA58-C4033CBD9118}" destId="{146E5FD6-2806-43BF-97EC-19A86064E839}" srcOrd="1" destOrd="0" presId="urn:microsoft.com/office/officeart/2008/layout/HorizontalMultiLevelHierarchy"/>
    <dgm:cxn modelId="{EA37B94C-4964-452D-A11A-034334B669D2}" type="presOf" srcId="{649004AF-F642-4F9D-A200-1DE599467DDF}" destId="{A71E8D9C-16D9-464B-8B80-E78BF279874E}" srcOrd="0" destOrd="0" presId="urn:microsoft.com/office/officeart/2008/layout/HorizontalMultiLevelHierarchy"/>
    <dgm:cxn modelId="{35C36E3D-4168-4C5F-AFFA-7C5C7777163E}" srcId="{ABA94078-415A-4746-B338-0DE50D167765}" destId="{4777E599-580D-4111-9967-E9007FBD732E}" srcOrd="1" destOrd="0" parTransId="{D5AC4FD8-070C-4865-A66C-53A32AC68386}" sibTransId="{2B1D1E92-CFBD-4587-B062-82927EF8FF3B}"/>
    <dgm:cxn modelId="{0F16074B-B366-4029-934B-31B3D4ECFA31}" srcId="{ABA94078-415A-4746-B338-0DE50D167765}" destId="{9F85CA3C-8B1E-44B8-A59E-2A9682806853}" srcOrd="6" destOrd="0" parTransId="{877D85AB-B47C-4A8A-B958-9DED8F5C01E0}" sibTransId="{43D891D0-250C-4205-BB6A-2CBB566F7719}"/>
    <dgm:cxn modelId="{E44BED7D-6740-4745-89CC-22974B712FB9}" srcId="{ABA94078-415A-4746-B338-0DE50D167765}" destId="{723FA9A8-0259-439B-B329-BE5B3B896F73}" srcOrd="2" destOrd="0" parTransId="{104E2955-533F-4F65-A6EC-A5C09F9FECB9}" sibTransId="{5D65ED31-CF69-48F3-9A8D-61ABFC6CDA4E}"/>
    <dgm:cxn modelId="{338FE06E-006A-4908-9E3B-4D3367BE48C2}" type="presOf" srcId="{D5AC4FD8-070C-4865-A66C-53A32AC68386}" destId="{0C220F30-9CF8-4DB8-86E7-CDF471D20870}" srcOrd="0" destOrd="0" presId="urn:microsoft.com/office/officeart/2008/layout/HorizontalMultiLevelHierarchy"/>
    <dgm:cxn modelId="{DDFBE838-53B1-4CB8-9DC0-654359C05CF1}" type="presOf" srcId="{9DA6BCFE-D6F4-42F1-86B5-9DF688E59482}" destId="{35B34161-EB22-4BEF-8383-D468395B700D}" srcOrd="0" destOrd="0" presId="urn:microsoft.com/office/officeart/2008/layout/HorizontalMultiLevelHierarchy"/>
    <dgm:cxn modelId="{BCBFA7C1-DE56-427E-BAAA-ED4E4A24DEF9}" type="presOf" srcId="{4777E599-580D-4111-9967-E9007FBD732E}" destId="{91AC151A-A48B-4C49-B50D-6CDF08005D53}" srcOrd="0" destOrd="0" presId="urn:microsoft.com/office/officeart/2008/layout/HorizontalMultiLevelHierarchy"/>
    <dgm:cxn modelId="{1896F3FC-3DCB-4758-8FFC-C29E6D7B0970}" type="presOf" srcId="{723FA9A8-0259-439B-B329-BE5B3B896F73}" destId="{4481D148-58D8-467C-95FE-CFF1AE469194}" srcOrd="0" destOrd="0" presId="urn:microsoft.com/office/officeart/2008/layout/HorizontalMultiLevelHierarchy"/>
    <dgm:cxn modelId="{CCEF1731-7DFF-406C-AAFB-A0B5A5F40064}" type="presOf" srcId="{1C03D53B-46C2-4CF7-B8A5-EABB5CAC4C9F}" destId="{CA0B9DAC-80DB-439C-9BF0-7A74490B860A}" srcOrd="0" destOrd="0" presId="urn:microsoft.com/office/officeart/2008/layout/HorizontalMultiLevelHierarchy"/>
    <dgm:cxn modelId="{CCFAB8D1-1631-4416-8499-538505C2D9CA}" type="presOf" srcId="{F6878C26-483E-4417-B45A-15EFF078DAD2}" destId="{05008295-58D9-4D68-8F60-F61B6F74F8C7}" srcOrd="1" destOrd="0" presId="urn:microsoft.com/office/officeart/2008/layout/HorizontalMultiLevelHierarchy"/>
    <dgm:cxn modelId="{B2210094-9D0B-48DE-A648-4EA194F4007C}" srcId="{ABA94078-415A-4746-B338-0DE50D167765}" destId="{1C03D53B-46C2-4CF7-B8A5-EABB5CAC4C9F}" srcOrd="4" destOrd="0" parTransId="{F6878C26-483E-4417-B45A-15EFF078DAD2}" sibTransId="{3A15235D-E308-4099-9F0A-9C3B44DDF635}"/>
    <dgm:cxn modelId="{A9034043-CDBD-42C0-9DEB-AD4DA3BF5E0E}" type="presOf" srcId="{E9949CA8-B64A-4E20-91C8-3ADD0DC2A1C9}" destId="{EA4F0542-8D93-43C3-B2C2-ADBD39BCB003}" srcOrd="1" destOrd="0" presId="urn:microsoft.com/office/officeart/2008/layout/HorizontalMultiLevelHierarchy"/>
    <dgm:cxn modelId="{51653825-3090-4831-8ED2-D08031660676}" type="presOf" srcId="{EDBCEC8A-07C4-4A69-9C95-ACF10DED2E8E}" destId="{63C62DD7-9330-4621-8BB0-F09194295312}" srcOrd="0" destOrd="0" presId="urn:microsoft.com/office/officeart/2008/layout/HorizontalMultiLevelHierarchy"/>
    <dgm:cxn modelId="{0D386679-7A59-4BAB-AD7E-BA0D38A583F2}" type="presOf" srcId="{877D85AB-B47C-4A8A-B958-9DED8F5C01E0}" destId="{FF80FA9C-5B77-4DDF-942B-A9609610F6EF}" srcOrd="1" destOrd="0" presId="urn:microsoft.com/office/officeart/2008/layout/HorizontalMultiLevelHierarchy"/>
    <dgm:cxn modelId="{1B1CD38D-C8CE-4C68-AC66-068DF4A30748}" type="presOf" srcId="{ABA94078-415A-4746-B338-0DE50D167765}" destId="{58CCF708-F1AC-4488-8F63-38C6CF29B93E}" srcOrd="0" destOrd="0" presId="urn:microsoft.com/office/officeart/2008/layout/HorizontalMultiLevelHierarchy"/>
    <dgm:cxn modelId="{D8F19D8E-F691-4228-84C7-71792248F3DE}" type="presOf" srcId="{104E2955-533F-4F65-A6EC-A5C09F9FECB9}" destId="{1B790049-F385-40D2-A29C-E98F2FBC1B92}" srcOrd="1" destOrd="0" presId="urn:microsoft.com/office/officeart/2008/layout/HorizontalMultiLevelHierarchy"/>
    <dgm:cxn modelId="{13E2D89E-9B1B-49F7-B318-DC36A90B3EFC}" type="presOf" srcId="{54805C72-8F7F-4CAA-AA58-C4033CBD9118}" destId="{F5898C31-D1A2-45B4-AD71-C22501D5F96A}" srcOrd="0" destOrd="0" presId="urn:microsoft.com/office/officeart/2008/layout/HorizontalMultiLevelHierarchy"/>
    <dgm:cxn modelId="{15FE27A4-33B0-46F9-87E0-F9DC7DBF3D93}" type="presOf" srcId="{09F386EB-C454-4E92-A7A4-FF95775C2FC7}" destId="{E3362AAA-498A-42FA-82A7-757DB84748E3}" srcOrd="0" destOrd="0" presId="urn:microsoft.com/office/officeart/2008/layout/HorizontalMultiLevelHierarchy"/>
    <dgm:cxn modelId="{B9C5B455-23C1-470C-94E9-196E423F311D}" type="presParOf" srcId="{63C62DD7-9330-4621-8BB0-F09194295312}" destId="{D283DCFB-8010-47B3-A09B-8CFCF3F60C79}" srcOrd="0" destOrd="0" presId="urn:microsoft.com/office/officeart/2008/layout/HorizontalMultiLevelHierarchy"/>
    <dgm:cxn modelId="{382C249C-E967-400C-9DB1-AEC4D2E3E0FE}" type="presParOf" srcId="{D283DCFB-8010-47B3-A09B-8CFCF3F60C79}" destId="{58CCF708-F1AC-4488-8F63-38C6CF29B93E}" srcOrd="0" destOrd="0" presId="urn:microsoft.com/office/officeart/2008/layout/HorizontalMultiLevelHierarchy"/>
    <dgm:cxn modelId="{98567219-B412-40D0-BA71-AD87C4198C69}" type="presParOf" srcId="{D283DCFB-8010-47B3-A09B-8CFCF3F60C79}" destId="{B2FE81D5-E6DA-419B-9147-3A4D44EE742E}" srcOrd="1" destOrd="0" presId="urn:microsoft.com/office/officeart/2008/layout/HorizontalMultiLevelHierarchy"/>
    <dgm:cxn modelId="{8597029B-2B83-47F8-B42A-F0639C3D5512}" type="presParOf" srcId="{B2FE81D5-E6DA-419B-9147-3A4D44EE742E}" destId="{E3362AAA-498A-42FA-82A7-757DB84748E3}" srcOrd="0" destOrd="0" presId="urn:microsoft.com/office/officeart/2008/layout/HorizontalMultiLevelHierarchy"/>
    <dgm:cxn modelId="{474D27D4-4285-4E98-B079-A8597BF2ACC9}" type="presParOf" srcId="{E3362AAA-498A-42FA-82A7-757DB84748E3}" destId="{400DDB8E-F8A6-4E8A-97E8-357DD86F9704}" srcOrd="0" destOrd="0" presId="urn:microsoft.com/office/officeart/2008/layout/HorizontalMultiLevelHierarchy"/>
    <dgm:cxn modelId="{828BCBC5-C939-4298-8369-3B1AFCBDAAA7}" type="presParOf" srcId="{B2FE81D5-E6DA-419B-9147-3A4D44EE742E}" destId="{DC6E1297-9055-401C-8635-694E35BBF3F7}" srcOrd="1" destOrd="0" presId="urn:microsoft.com/office/officeart/2008/layout/HorizontalMultiLevelHierarchy"/>
    <dgm:cxn modelId="{A7711B66-216E-4466-A47D-5B73A0A147DF}" type="presParOf" srcId="{DC6E1297-9055-401C-8635-694E35BBF3F7}" destId="{35B34161-EB22-4BEF-8383-D468395B700D}" srcOrd="0" destOrd="0" presId="urn:microsoft.com/office/officeart/2008/layout/HorizontalMultiLevelHierarchy"/>
    <dgm:cxn modelId="{05E6C7A4-85F7-4EC1-B658-3D449798C53B}" type="presParOf" srcId="{DC6E1297-9055-401C-8635-694E35BBF3F7}" destId="{156155A1-1FE7-4B4A-83B6-3E386EDCB2E7}" srcOrd="1" destOrd="0" presId="urn:microsoft.com/office/officeart/2008/layout/HorizontalMultiLevelHierarchy"/>
    <dgm:cxn modelId="{630E0D4D-E4EA-4225-B72A-0B0F2F917D2B}" type="presParOf" srcId="{B2FE81D5-E6DA-419B-9147-3A4D44EE742E}" destId="{0C220F30-9CF8-4DB8-86E7-CDF471D20870}" srcOrd="2" destOrd="0" presId="urn:microsoft.com/office/officeart/2008/layout/HorizontalMultiLevelHierarchy"/>
    <dgm:cxn modelId="{0A3020C8-34E4-41EF-BEB3-476CB2A1A5D7}" type="presParOf" srcId="{0C220F30-9CF8-4DB8-86E7-CDF471D20870}" destId="{B3F4A5DC-ADFF-4B68-A0FA-B92D72BCD3F7}" srcOrd="0" destOrd="0" presId="urn:microsoft.com/office/officeart/2008/layout/HorizontalMultiLevelHierarchy"/>
    <dgm:cxn modelId="{C13CD4CD-1678-414B-B7F9-D47667967CC1}" type="presParOf" srcId="{B2FE81D5-E6DA-419B-9147-3A4D44EE742E}" destId="{CDB19A18-4A52-439F-80D8-7B0E006C1B26}" srcOrd="3" destOrd="0" presId="urn:microsoft.com/office/officeart/2008/layout/HorizontalMultiLevelHierarchy"/>
    <dgm:cxn modelId="{824C091A-C06B-4B19-A101-99866B5DB4D9}" type="presParOf" srcId="{CDB19A18-4A52-439F-80D8-7B0E006C1B26}" destId="{91AC151A-A48B-4C49-B50D-6CDF08005D53}" srcOrd="0" destOrd="0" presId="urn:microsoft.com/office/officeart/2008/layout/HorizontalMultiLevelHierarchy"/>
    <dgm:cxn modelId="{EB1146A3-C924-4FE9-80CD-D35CC33D88BB}" type="presParOf" srcId="{CDB19A18-4A52-439F-80D8-7B0E006C1B26}" destId="{2BDA39B9-AA6E-4BF0-A1B3-65A80998F018}" srcOrd="1" destOrd="0" presId="urn:microsoft.com/office/officeart/2008/layout/HorizontalMultiLevelHierarchy"/>
    <dgm:cxn modelId="{070FC1BC-CFC6-46C3-8A37-0FA6B93AEB30}" type="presParOf" srcId="{B2FE81D5-E6DA-419B-9147-3A4D44EE742E}" destId="{119C7C9D-0B32-4D07-81AE-0A70467D3A15}" srcOrd="4" destOrd="0" presId="urn:microsoft.com/office/officeart/2008/layout/HorizontalMultiLevelHierarchy"/>
    <dgm:cxn modelId="{D36277AB-2495-46E4-8028-B1B056F04D91}" type="presParOf" srcId="{119C7C9D-0B32-4D07-81AE-0A70467D3A15}" destId="{1B790049-F385-40D2-A29C-E98F2FBC1B92}" srcOrd="0" destOrd="0" presId="urn:microsoft.com/office/officeart/2008/layout/HorizontalMultiLevelHierarchy"/>
    <dgm:cxn modelId="{10BFC606-5D60-4FCF-8AB6-C6EE147D1163}" type="presParOf" srcId="{B2FE81D5-E6DA-419B-9147-3A4D44EE742E}" destId="{7ED61A00-03B4-49A5-8916-E0054A7D0837}" srcOrd="5" destOrd="0" presId="urn:microsoft.com/office/officeart/2008/layout/HorizontalMultiLevelHierarchy"/>
    <dgm:cxn modelId="{BAC8D0D6-38AE-4EC8-86A9-82E11C9134E8}" type="presParOf" srcId="{7ED61A00-03B4-49A5-8916-E0054A7D0837}" destId="{4481D148-58D8-467C-95FE-CFF1AE469194}" srcOrd="0" destOrd="0" presId="urn:microsoft.com/office/officeart/2008/layout/HorizontalMultiLevelHierarchy"/>
    <dgm:cxn modelId="{9920A28A-A93E-49F3-B6CB-972C813FCD7B}" type="presParOf" srcId="{7ED61A00-03B4-49A5-8916-E0054A7D0837}" destId="{80AB8F0A-A94B-4E9E-BA62-64ADDD636A8C}" srcOrd="1" destOrd="0" presId="urn:microsoft.com/office/officeart/2008/layout/HorizontalMultiLevelHierarchy"/>
    <dgm:cxn modelId="{EB305966-490E-488B-AC8A-3A02937072C5}" type="presParOf" srcId="{B2FE81D5-E6DA-419B-9147-3A4D44EE742E}" destId="{FD6F4480-1781-4FB3-9921-7A1B32EE8859}" srcOrd="6" destOrd="0" presId="urn:microsoft.com/office/officeart/2008/layout/HorizontalMultiLevelHierarchy"/>
    <dgm:cxn modelId="{93A3076F-EB4A-48CC-A2C3-C946C8A73683}" type="presParOf" srcId="{FD6F4480-1781-4FB3-9921-7A1B32EE8859}" destId="{EA4F0542-8D93-43C3-B2C2-ADBD39BCB003}" srcOrd="0" destOrd="0" presId="urn:microsoft.com/office/officeart/2008/layout/HorizontalMultiLevelHierarchy"/>
    <dgm:cxn modelId="{44F76D3E-BF52-4D3E-9ECF-EB008CAE0E2C}" type="presParOf" srcId="{B2FE81D5-E6DA-419B-9147-3A4D44EE742E}" destId="{3AA7218F-0568-48C1-B3FE-70D813F513BE}" srcOrd="7" destOrd="0" presId="urn:microsoft.com/office/officeart/2008/layout/HorizontalMultiLevelHierarchy"/>
    <dgm:cxn modelId="{FAE3BEC8-4272-4869-9E1A-B52FD6B7294D}" type="presParOf" srcId="{3AA7218F-0568-48C1-B3FE-70D813F513BE}" destId="{8D7E4202-D349-4069-AC74-24D0B316914D}" srcOrd="0" destOrd="0" presId="urn:microsoft.com/office/officeart/2008/layout/HorizontalMultiLevelHierarchy"/>
    <dgm:cxn modelId="{C8770587-4343-44E4-8BC7-998737B2441D}" type="presParOf" srcId="{3AA7218F-0568-48C1-B3FE-70D813F513BE}" destId="{84A1B637-4B94-465C-A66B-1604053F7C66}" srcOrd="1" destOrd="0" presId="urn:microsoft.com/office/officeart/2008/layout/HorizontalMultiLevelHierarchy"/>
    <dgm:cxn modelId="{62762B12-0731-4C31-A15C-AD9160542304}" type="presParOf" srcId="{B2FE81D5-E6DA-419B-9147-3A4D44EE742E}" destId="{5F2A867F-B0DB-464C-87B2-D5E93EA25A37}" srcOrd="8" destOrd="0" presId="urn:microsoft.com/office/officeart/2008/layout/HorizontalMultiLevelHierarchy"/>
    <dgm:cxn modelId="{78D5C13E-73B7-48F0-A480-3D85C7D516B7}" type="presParOf" srcId="{5F2A867F-B0DB-464C-87B2-D5E93EA25A37}" destId="{05008295-58D9-4D68-8F60-F61B6F74F8C7}" srcOrd="0" destOrd="0" presId="urn:microsoft.com/office/officeart/2008/layout/HorizontalMultiLevelHierarchy"/>
    <dgm:cxn modelId="{08AC1922-0B9B-4268-B746-1B7029E130E8}" type="presParOf" srcId="{B2FE81D5-E6DA-419B-9147-3A4D44EE742E}" destId="{9347CDFB-9972-4A3E-BAC8-EFD1E5CE9F20}" srcOrd="9" destOrd="0" presId="urn:microsoft.com/office/officeart/2008/layout/HorizontalMultiLevelHierarchy"/>
    <dgm:cxn modelId="{7FC9F3EB-6269-4CD6-ABE0-6D962DA10E22}" type="presParOf" srcId="{9347CDFB-9972-4A3E-BAC8-EFD1E5CE9F20}" destId="{CA0B9DAC-80DB-439C-9BF0-7A74490B860A}" srcOrd="0" destOrd="0" presId="urn:microsoft.com/office/officeart/2008/layout/HorizontalMultiLevelHierarchy"/>
    <dgm:cxn modelId="{B8E55831-6E17-4041-89DF-B81EB8DF5401}" type="presParOf" srcId="{9347CDFB-9972-4A3E-BAC8-EFD1E5CE9F20}" destId="{A11D6639-8F9A-4CD2-89ED-7A8B13B68535}" srcOrd="1" destOrd="0" presId="urn:microsoft.com/office/officeart/2008/layout/HorizontalMultiLevelHierarchy"/>
    <dgm:cxn modelId="{7869D707-9420-43E7-8570-88AB4A890BF4}" type="presParOf" srcId="{B2FE81D5-E6DA-419B-9147-3A4D44EE742E}" destId="{F5898C31-D1A2-45B4-AD71-C22501D5F96A}" srcOrd="10" destOrd="0" presId="urn:microsoft.com/office/officeart/2008/layout/HorizontalMultiLevelHierarchy"/>
    <dgm:cxn modelId="{F4BE7AF0-60CC-4148-A9D8-EA7D0976F5C1}" type="presParOf" srcId="{F5898C31-D1A2-45B4-AD71-C22501D5F96A}" destId="{146E5FD6-2806-43BF-97EC-19A86064E839}" srcOrd="0" destOrd="0" presId="urn:microsoft.com/office/officeart/2008/layout/HorizontalMultiLevelHierarchy"/>
    <dgm:cxn modelId="{6F74A66D-B846-4269-9145-07F2F3C235D3}" type="presParOf" srcId="{B2FE81D5-E6DA-419B-9147-3A4D44EE742E}" destId="{0C8C94D8-D330-47CA-A24C-C4F8C6B84302}" srcOrd="11" destOrd="0" presId="urn:microsoft.com/office/officeart/2008/layout/HorizontalMultiLevelHierarchy"/>
    <dgm:cxn modelId="{B7693562-B93F-4CA6-88D6-F2882CE3DE02}" type="presParOf" srcId="{0C8C94D8-D330-47CA-A24C-C4F8C6B84302}" destId="{A71E8D9C-16D9-464B-8B80-E78BF279874E}" srcOrd="0" destOrd="0" presId="urn:microsoft.com/office/officeart/2008/layout/HorizontalMultiLevelHierarchy"/>
    <dgm:cxn modelId="{792EC041-93B6-45A4-9980-3A6EF0EF289F}" type="presParOf" srcId="{0C8C94D8-D330-47CA-A24C-C4F8C6B84302}" destId="{42387D1D-0967-4B57-B6EB-47082B05DBCC}" srcOrd="1" destOrd="0" presId="urn:microsoft.com/office/officeart/2008/layout/HorizontalMultiLevelHierarchy"/>
    <dgm:cxn modelId="{B24E9A58-DB36-4AAC-86AC-36E0C10A9A4F}" type="presParOf" srcId="{B2FE81D5-E6DA-419B-9147-3A4D44EE742E}" destId="{EF09A5F9-019B-498E-ABA4-57BBCA557142}" srcOrd="12" destOrd="0" presId="urn:microsoft.com/office/officeart/2008/layout/HorizontalMultiLevelHierarchy"/>
    <dgm:cxn modelId="{EDB91B26-7B89-4BDE-90AD-F861C48217CD}" type="presParOf" srcId="{EF09A5F9-019B-498E-ABA4-57BBCA557142}" destId="{FF80FA9C-5B77-4DDF-942B-A9609610F6EF}" srcOrd="0" destOrd="0" presId="urn:microsoft.com/office/officeart/2008/layout/HorizontalMultiLevelHierarchy"/>
    <dgm:cxn modelId="{4C6CD75C-0C45-4759-B115-416C56A5A06A}" type="presParOf" srcId="{B2FE81D5-E6DA-419B-9147-3A4D44EE742E}" destId="{39BA01C5-60C8-4F1E-814C-E0A8F8CEE161}" srcOrd="13" destOrd="0" presId="urn:microsoft.com/office/officeart/2008/layout/HorizontalMultiLevelHierarchy"/>
    <dgm:cxn modelId="{11D02A2F-C87B-4184-8EF6-A6EB371002EC}" type="presParOf" srcId="{39BA01C5-60C8-4F1E-814C-E0A8F8CEE161}" destId="{FA5112F6-95E1-494E-9A70-A146BE44220F}" srcOrd="0" destOrd="0" presId="urn:microsoft.com/office/officeart/2008/layout/HorizontalMultiLevelHierarchy"/>
    <dgm:cxn modelId="{6AA5F589-1001-4E6F-AFA3-E1F6354446D8}" type="presParOf" srcId="{39BA01C5-60C8-4F1E-814C-E0A8F8CEE161}" destId="{3650B20F-F4A8-4A00-AC0B-0F7AA252BC5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059368-C166-4E6E-B46F-ED1E56DCDBE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0C1D401-F549-4998-9AC7-34E2E183B0F1}">
      <dgm:prSet phldrT="[Text]" custT="1"/>
      <dgm:spPr>
        <a:solidFill>
          <a:srgbClr val="005695"/>
        </a:solidFill>
      </dgm:spPr>
      <dgm:t>
        <a:bodyPr/>
        <a:lstStyle/>
        <a:p>
          <a:r>
            <a:rPr lang="en-US" sz="1600" dirty="0" smtClean="0"/>
            <a:t>Customer Strategy</a:t>
          </a:r>
          <a:endParaRPr lang="en-US" sz="1600" dirty="0"/>
        </a:p>
      </dgm:t>
    </dgm:pt>
    <dgm:pt modelId="{830C730A-6B27-4CE9-9397-D16CC16549DB}" type="parTrans" cxnId="{013A52E0-D164-44F7-9485-769C0EF9A70F}">
      <dgm:prSet/>
      <dgm:spPr/>
      <dgm:t>
        <a:bodyPr/>
        <a:lstStyle/>
        <a:p>
          <a:endParaRPr lang="en-US" sz="1600"/>
        </a:p>
      </dgm:t>
    </dgm:pt>
    <dgm:pt modelId="{BAF5494C-6E87-4B3F-8CA1-26A7B5CF277B}" type="sibTrans" cxnId="{013A52E0-D164-44F7-9485-769C0EF9A70F}">
      <dgm:prSet/>
      <dgm:spPr/>
      <dgm:t>
        <a:bodyPr/>
        <a:lstStyle/>
        <a:p>
          <a:endParaRPr lang="en-US" sz="1600"/>
        </a:p>
      </dgm:t>
    </dgm:pt>
    <dgm:pt modelId="{91946B35-FB61-4435-B472-27D53F507FC8}">
      <dgm:prSet phldrT="[Text]" custT="1"/>
      <dgm:spPr>
        <a:solidFill>
          <a:srgbClr val="005695"/>
        </a:solidFill>
      </dgm:spPr>
      <dgm:t>
        <a:bodyPr/>
        <a:lstStyle/>
        <a:p>
          <a:r>
            <a:rPr lang="en-US" sz="1600" dirty="0" smtClean="0"/>
            <a:t>IT utilizing SharePoint and/or O365 deployment (hybrid) needing Enterprise search</a:t>
          </a:r>
          <a:endParaRPr lang="en-US" sz="1600" dirty="0"/>
        </a:p>
      </dgm:t>
    </dgm:pt>
    <dgm:pt modelId="{ED21EC8E-332B-48CC-AF85-048623709385}" type="parTrans" cxnId="{60212BDA-C750-4F5C-B910-610C0F401877}">
      <dgm:prSet custT="1"/>
      <dgm:spPr/>
      <dgm:t>
        <a:bodyPr/>
        <a:lstStyle/>
        <a:p>
          <a:endParaRPr lang="en-US" sz="1600"/>
        </a:p>
      </dgm:t>
    </dgm:pt>
    <dgm:pt modelId="{518756EB-1133-4361-A1C0-6E33D981502D}" type="sibTrans" cxnId="{60212BDA-C750-4F5C-B910-610C0F401877}">
      <dgm:prSet/>
      <dgm:spPr/>
      <dgm:t>
        <a:bodyPr/>
        <a:lstStyle/>
        <a:p>
          <a:endParaRPr lang="en-US" sz="1600"/>
        </a:p>
      </dgm:t>
    </dgm:pt>
    <dgm:pt modelId="{4DAA81FC-D276-4622-B64E-8C5ED711DC81}">
      <dgm:prSet phldrT="[Text]" custT="1"/>
      <dgm:spPr>
        <a:solidFill>
          <a:srgbClr val="005695"/>
        </a:solidFill>
      </dgm:spPr>
      <dgm:t>
        <a:bodyPr/>
        <a:lstStyle/>
        <a:p>
          <a:r>
            <a:rPr lang="en-US" sz="1600" dirty="0" smtClean="0"/>
            <a:t>Unified search across Intranet/Extranet/LOB, 3</a:t>
          </a:r>
          <a:r>
            <a:rPr lang="en-US" sz="1600" baseline="30000" dirty="0" smtClean="0"/>
            <a:t>rd</a:t>
          </a:r>
          <a:r>
            <a:rPr lang="en-US" sz="1600" dirty="0" smtClean="0"/>
            <a:t> party CMS, </a:t>
          </a:r>
          <a:r>
            <a:rPr lang="en-US" sz="1600" dirty="0" err="1" smtClean="0"/>
            <a:t>Fileshares</a:t>
          </a:r>
          <a:r>
            <a:rPr lang="en-US" sz="1600" dirty="0" smtClean="0"/>
            <a:t>, etc..</a:t>
          </a:r>
          <a:endParaRPr lang="en-US" sz="1600" dirty="0"/>
        </a:p>
      </dgm:t>
    </dgm:pt>
    <dgm:pt modelId="{94F64C5F-1166-488E-805D-16466C8CDBC9}" type="parTrans" cxnId="{B5EAEBF9-15D7-458C-B4D7-0934FFCDEC72}">
      <dgm:prSet custT="1"/>
      <dgm:spPr/>
      <dgm:t>
        <a:bodyPr/>
        <a:lstStyle/>
        <a:p>
          <a:endParaRPr lang="en-US" sz="1600"/>
        </a:p>
      </dgm:t>
    </dgm:pt>
    <dgm:pt modelId="{D67A08EE-8B73-4942-B6CD-96BA0232649E}" type="sibTrans" cxnId="{B5EAEBF9-15D7-458C-B4D7-0934FFCDEC72}">
      <dgm:prSet/>
      <dgm:spPr/>
      <dgm:t>
        <a:bodyPr/>
        <a:lstStyle/>
        <a:p>
          <a:endParaRPr lang="en-US" sz="1600"/>
        </a:p>
      </dgm:t>
    </dgm:pt>
    <dgm:pt modelId="{2778A411-F16E-4419-A994-B2A6E5EF309E}">
      <dgm:prSet phldrT="[Text]" custT="1"/>
      <dgm:spPr>
        <a:solidFill>
          <a:srgbClr val="00B0F0"/>
        </a:solidFill>
      </dgm:spPr>
      <dgm:t>
        <a:bodyPr/>
        <a:lstStyle/>
        <a:p>
          <a:r>
            <a:rPr lang="en-US" sz="1600" dirty="0" smtClean="0"/>
            <a:t>SharePoint Search</a:t>
          </a:r>
          <a:endParaRPr lang="en-US" sz="1600" dirty="0"/>
        </a:p>
      </dgm:t>
    </dgm:pt>
    <dgm:pt modelId="{AD5E754F-55AD-4C03-869C-EA85A8C15E69}" type="parTrans" cxnId="{7F222293-BFB7-4105-AB19-5889AE627874}">
      <dgm:prSet custT="1"/>
      <dgm:spPr/>
      <dgm:t>
        <a:bodyPr/>
        <a:lstStyle/>
        <a:p>
          <a:endParaRPr lang="en-US" sz="1600"/>
        </a:p>
      </dgm:t>
    </dgm:pt>
    <dgm:pt modelId="{8521F2F8-28E7-4092-A64A-E92DB4D5DB4A}" type="sibTrans" cxnId="{7F222293-BFB7-4105-AB19-5889AE627874}">
      <dgm:prSet/>
      <dgm:spPr/>
      <dgm:t>
        <a:bodyPr/>
        <a:lstStyle/>
        <a:p>
          <a:endParaRPr lang="en-US" sz="1600"/>
        </a:p>
      </dgm:t>
    </dgm:pt>
    <dgm:pt modelId="{B9182AF4-D7C8-41DA-814C-A98616906292}">
      <dgm:prSet phldrT="[Text]" custT="1"/>
      <dgm:spPr>
        <a:solidFill>
          <a:srgbClr val="005695"/>
        </a:solidFill>
      </dgm:spPr>
      <dgm:t>
        <a:bodyPr/>
        <a:lstStyle/>
        <a:p>
          <a:r>
            <a:rPr lang="en-US" sz="1600" dirty="0" smtClean="0"/>
            <a:t>Needs search-as-a-service for building apps and services</a:t>
          </a:r>
          <a:endParaRPr lang="en-US" sz="1600" dirty="0"/>
        </a:p>
      </dgm:t>
    </dgm:pt>
    <dgm:pt modelId="{617A308B-6139-4337-B915-AFB7BB78EA23}" type="parTrans" cxnId="{00986061-7A6F-4E00-B5D8-97625F061DA2}">
      <dgm:prSet custT="1"/>
      <dgm:spPr/>
      <dgm:t>
        <a:bodyPr/>
        <a:lstStyle/>
        <a:p>
          <a:endParaRPr lang="en-US" sz="1600"/>
        </a:p>
      </dgm:t>
    </dgm:pt>
    <dgm:pt modelId="{7E62A0CD-1F48-4377-BB03-1AE5FD4DD2D3}" type="sibTrans" cxnId="{00986061-7A6F-4E00-B5D8-97625F061DA2}">
      <dgm:prSet/>
      <dgm:spPr/>
      <dgm:t>
        <a:bodyPr/>
        <a:lstStyle/>
        <a:p>
          <a:endParaRPr lang="en-US" sz="1600"/>
        </a:p>
      </dgm:t>
    </dgm:pt>
    <dgm:pt modelId="{F5E48451-1291-439A-AACE-51B417FC0454}">
      <dgm:prSet phldrT="[Text]" custT="1"/>
      <dgm:spPr>
        <a:solidFill>
          <a:srgbClr val="FF8C00"/>
        </a:solidFill>
      </dgm:spPr>
      <dgm:t>
        <a:bodyPr/>
        <a:lstStyle/>
        <a:p>
          <a:r>
            <a:rPr lang="en-US" sz="1600" dirty="0" smtClean="0"/>
            <a:t>Azure Search</a:t>
          </a:r>
          <a:endParaRPr lang="en-US" sz="1600" dirty="0"/>
        </a:p>
      </dgm:t>
    </dgm:pt>
    <dgm:pt modelId="{39889D0E-2CB0-4366-8B1A-C78799290D75}" type="parTrans" cxnId="{8D583E7D-9B8A-40C4-A7D9-998AD9B13935}">
      <dgm:prSet custT="1"/>
      <dgm:spPr/>
      <dgm:t>
        <a:bodyPr/>
        <a:lstStyle/>
        <a:p>
          <a:endParaRPr lang="en-US" sz="1600"/>
        </a:p>
      </dgm:t>
    </dgm:pt>
    <dgm:pt modelId="{2C883A82-9773-4684-8282-C174419F800F}" type="sibTrans" cxnId="{8D583E7D-9B8A-40C4-A7D9-998AD9B13935}">
      <dgm:prSet/>
      <dgm:spPr/>
      <dgm:t>
        <a:bodyPr/>
        <a:lstStyle/>
        <a:p>
          <a:endParaRPr lang="en-US" sz="1600"/>
        </a:p>
      </dgm:t>
    </dgm:pt>
    <dgm:pt modelId="{D71E69B1-1192-4739-8BF3-8DFDD02D960E}">
      <dgm:prSet phldrT="[Text]" custT="1"/>
      <dgm:spPr>
        <a:solidFill>
          <a:srgbClr val="00B0F0"/>
        </a:solidFill>
      </dgm:spPr>
      <dgm:t>
        <a:bodyPr/>
        <a:lstStyle/>
        <a:p>
          <a:r>
            <a:rPr lang="en-US" sz="1600" dirty="0" smtClean="0"/>
            <a:t>SharePoint Search</a:t>
          </a:r>
          <a:endParaRPr lang="en-US" sz="1600" dirty="0"/>
        </a:p>
      </dgm:t>
    </dgm:pt>
    <dgm:pt modelId="{EACEF602-7402-4D3D-A67D-4151F913BC46}" type="parTrans" cxnId="{D7DF0F77-61E8-4B23-9DCA-A331B8750985}">
      <dgm:prSet custT="1"/>
      <dgm:spPr/>
      <dgm:t>
        <a:bodyPr/>
        <a:lstStyle/>
        <a:p>
          <a:endParaRPr lang="en-US" sz="1600"/>
        </a:p>
      </dgm:t>
    </dgm:pt>
    <dgm:pt modelId="{39EACB32-E36A-492A-A967-A67E55BF91C0}" type="sibTrans" cxnId="{D7DF0F77-61E8-4B23-9DCA-A331B8750985}">
      <dgm:prSet/>
      <dgm:spPr/>
      <dgm:t>
        <a:bodyPr/>
        <a:lstStyle/>
        <a:p>
          <a:endParaRPr lang="en-US" sz="1600"/>
        </a:p>
      </dgm:t>
    </dgm:pt>
    <dgm:pt modelId="{0990CC55-0E43-4EA6-9548-A3C0D72A609B}">
      <dgm:prSet phldrT="[Text]" custT="1"/>
      <dgm:spPr>
        <a:solidFill>
          <a:srgbClr val="005695"/>
        </a:solidFill>
      </dgm:spPr>
      <dgm:t>
        <a:bodyPr/>
        <a:lstStyle/>
        <a:p>
          <a:r>
            <a:rPr lang="en-US" sz="1600" dirty="0" smtClean="0"/>
            <a:t>Moving on-premises search </a:t>
          </a:r>
          <a:br>
            <a:rPr lang="en-US" sz="1600" dirty="0" smtClean="0"/>
          </a:br>
          <a:r>
            <a:rPr lang="en-US" sz="1600" dirty="0" smtClean="0"/>
            <a:t>(most commonly </a:t>
          </a:r>
          <a:r>
            <a:rPr lang="en-US" sz="1600" dirty="0" err="1" smtClean="0"/>
            <a:t>Lucene</a:t>
          </a:r>
          <a:r>
            <a:rPr lang="en-US" sz="1600" dirty="0" smtClean="0"/>
            <a:t>) to the cloud</a:t>
          </a:r>
          <a:endParaRPr lang="en-US" sz="1600" dirty="0"/>
        </a:p>
      </dgm:t>
    </dgm:pt>
    <dgm:pt modelId="{9202DE73-FF0D-4306-A291-92583E40F1AD}" type="parTrans" cxnId="{325D44F8-C877-41D6-8A8B-66D552115530}">
      <dgm:prSet custT="1"/>
      <dgm:spPr/>
      <dgm:t>
        <a:bodyPr/>
        <a:lstStyle/>
        <a:p>
          <a:endParaRPr lang="en-US" sz="1600"/>
        </a:p>
      </dgm:t>
    </dgm:pt>
    <dgm:pt modelId="{011D7C5B-001A-4093-B2E6-8D506E13C6A5}" type="sibTrans" cxnId="{325D44F8-C877-41D6-8A8B-66D552115530}">
      <dgm:prSet/>
      <dgm:spPr/>
      <dgm:t>
        <a:bodyPr/>
        <a:lstStyle/>
        <a:p>
          <a:endParaRPr lang="en-US" sz="1600"/>
        </a:p>
      </dgm:t>
    </dgm:pt>
    <dgm:pt modelId="{23F1DDD4-18C9-4077-AF79-937C61E41401}">
      <dgm:prSet phldrT="[Text]" custT="1"/>
      <dgm:spPr>
        <a:solidFill>
          <a:srgbClr val="FF8C00"/>
        </a:solidFill>
      </dgm:spPr>
      <dgm:t>
        <a:bodyPr/>
        <a:lstStyle/>
        <a:p>
          <a:r>
            <a:rPr lang="en-US" sz="1600" dirty="0" smtClean="0"/>
            <a:t>Azure Search</a:t>
          </a:r>
          <a:endParaRPr lang="en-US" sz="1600" dirty="0"/>
        </a:p>
      </dgm:t>
    </dgm:pt>
    <dgm:pt modelId="{52453259-6B50-4A0E-B181-11975565F52E}" type="parTrans" cxnId="{DB116671-A2C8-4E9F-B8EF-AF2A2878D57C}">
      <dgm:prSet custT="1"/>
      <dgm:spPr/>
      <dgm:t>
        <a:bodyPr/>
        <a:lstStyle/>
        <a:p>
          <a:endParaRPr lang="en-US" sz="1600"/>
        </a:p>
      </dgm:t>
    </dgm:pt>
    <dgm:pt modelId="{E0337F58-B783-49C8-97A0-4D37BF3299C0}" type="sibTrans" cxnId="{DB116671-A2C8-4E9F-B8EF-AF2A2878D57C}">
      <dgm:prSet/>
      <dgm:spPr/>
      <dgm:t>
        <a:bodyPr/>
        <a:lstStyle/>
        <a:p>
          <a:endParaRPr lang="en-US" sz="1600"/>
        </a:p>
      </dgm:t>
    </dgm:pt>
    <dgm:pt modelId="{BB86DFC3-323C-42C4-8B60-9EED4A4CB6D0}">
      <dgm:prSet phldrT="[Text]" custT="1"/>
      <dgm:spPr>
        <a:solidFill>
          <a:srgbClr val="005695"/>
        </a:solidFill>
      </dgm:spPr>
      <dgm:t>
        <a:bodyPr/>
        <a:lstStyle/>
        <a:p>
          <a:r>
            <a:rPr lang="en-US" sz="1600" dirty="0" smtClean="0"/>
            <a:t>Scenarios: New Cloud E-commerce, User generated content, LOB Apps outside the firewall</a:t>
          </a:r>
          <a:endParaRPr lang="en-US" sz="1600" dirty="0"/>
        </a:p>
      </dgm:t>
    </dgm:pt>
    <dgm:pt modelId="{EB04A4B5-F6A7-4DB8-9CC1-D45DB1968402}" type="parTrans" cxnId="{834A683A-BDA8-41EE-8552-F64BA6283FEF}">
      <dgm:prSet custT="1"/>
      <dgm:spPr/>
      <dgm:t>
        <a:bodyPr/>
        <a:lstStyle/>
        <a:p>
          <a:endParaRPr lang="en-US" sz="1600"/>
        </a:p>
      </dgm:t>
    </dgm:pt>
    <dgm:pt modelId="{ED75ED55-3439-4F9F-A6A8-C61EFF694EAA}" type="sibTrans" cxnId="{834A683A-BDA8-41EE-8552-F64BA6283FEF}">
      <dgm:prSet/>
      <dgm:spPr/>
      <dgm:t>
        <a:bodyPr/>
        <a:lstStyle/>
        <a:p>
          <a:endParaRPr lang="en-US" sz="1600"/>
        </a:p>
      </dgm:t>
    </dgm:pt>
    <dgm:pt modelId="{7A9248FC-16A8-4232-8D19-68DB83B601A4}">
      <dgm:prSet phldrT="[Text]" custT="1"/>
      <dgm:spPr>
        <a:solidFill>
          <a:srgbClr val="FF8C00"/>
        </a:solidFill>
      </dgm:spPr>
      <dgm:t>
        <a:bodyPr/>
        <a:lstStyle/>
        <a:p>
          <a:r>
            <a:rPr lang="en-US" sz="1600" dirty="0" smtClean="0"/>
            <a:t>Azure Search</a:t>
          </a:r>
          <a:endParaRPr lang="en-US" sz="1600" dirty="0"/>
        </a:p>
      </dgm:t>
    </dgm:pt>
    <dgm:pt modelId="{81700068-F5DF-4869-88D9-DF930C22A04C}" type="parTrans" cxnId="{2521FE8B-ABB4-459F-B443-49757008C4A7}">
      <dgm:prSet custT="1"/>
      <dgm:spPr/>
      <dgm:t>
        <a:bodyPr/>
        <a:lstStyle/>
        <a:p>
          <a:endParaRPr lang="en-US" sz="1600"/>
        </a:p>
      </dgm:t>
    </dgm:pt>
    <dgm:pt modelId="{F7FED7F9-17EA-4627-9BD6-B83325D541E0}" type="sibTrans" cxnId="{2521FE8B-ABB4-459F-B443-49757008C4A7}">
      <dgm:prSet/>
      <dgm:spPr/>
      <dgm:t>
        <a:bodyPr/>
        <a:lstStyle/>
        <a:p>
          <a:endParaRPr lang="en-US" sz="1600"/>
        </a:p>
      </dgm:t>
    </dgm:pt>
    <dgm:pt modelId="{F488260C-61F8-4C29-B796-D4A701EF67A5}" type="pres">
      <dgm:prSet presAssocID="{C6059368-C166-4E6E-B46F-ED1E56DCDBEC}" presName="diagram" presStyleCnt="0">
        <dgm:presLayoutVars>
          <dgm:chPref val="1"/>
          <dgm:dir/>
          <dgm:animOne val="branch"/>
          <dgm:animLvl val="lvl"/>
          <dgm:resizeHandles val="exact"/>
        </dgm:presLayoutVars>
      </dgm:prSet>
      <dgm:spPr/>
      <dgm:t>
        <a:bodyPr/>
        <a:lstStyle/>
        <a:p>
          <a:endParaRPr lang="en-US"/>
        </a:p>
      </dgm:t>
    </dgm:pt>
    <dgm:pt modelId="{7FBFAD8B-1EF0-4A0B-8F20-58EE20D26EAD}" type="pres">
      <dgm:prSet presAssocID="{70C1D401-F549-4998-9AC7-34E2E183B0F1}" presName="root1" presStyleCnt="0"/>
      <dgm:spPr/>
    </dgm:pt>
    <dgm:pt modelId="{7AB61AA6-157A-4BAF-B08E-627FA79D5692}" type="pres">
      <dgm:prSet presAssocID="{70C1D401-F549-4998-9AC7-34E2E183B0F1}" presName="LevelOneTextNode" presStyleLbl="node0" presStyleIdx="0" presStyleCnt="1" custScaleX="155712" custLinFactX="-100000" custLinFactNeighborX="-150106" custLinFactNeighborY="-2306">
        <dgm:presLayoutVars>
          <dgm:chPref val="3"/>
        </dgm:presLayoutVars>
      </dgm:prSet>
      <dgm:spPr/>
      <dgm:t>
        <a:bodyPr/>
        <a:lstStyle/>
        <a:p>
          <a:endParaRPr lang="en-US"/>
        </a:p>
      </dgm:t>
    </dgm:pt>
    <dgm:pt modelId="{B5752B03-663F-462B-90E9-86C46A7A0067}" type="pres">
      <dgm:prSet presAssocID="{70C1D401-F549-4998-9AC7-34E2E183B0F1}" presName="level2hierChild" presStyleCnt="0"/>
      <dgm:spPr/>
    </dgm:pt>
    <dgm:pt modelId="{86F6C3C3-96E1-4F54-9751-EF18DB912B10}" type="pres">
      <dgm:prSet presAssocID="{ED21EC8E-332B-48CC-AF85-048623709385}" presName="conn2-1" presStyleLbl="parChTrans1D2" presStyleIdx="0" presStyleCnt="5"/>
      <dgm:spPr/>
      <dgm:t>
        <a:bodyPr/>
        <a:lstStyle/>
        <a:p>
          <a:endParaRPr lang="en-US"/>
        </a:p>
      </dgm:t>
    </dgm:pt>
    <dgm:pt modelId="{A0C5BF6F-C077-40D8-AB15-4D62BD52EACA}" type="pres">
      <dgm:prSet presAssocID="{ED21EC8E-332B-48CC-AF85-048623709385}" presName="connTx" presStyleLbl="parChTrans1D2" presStyleIdx="0" presStyleCnt="5"/>
      <dgm:spPr/>
      <dgm:t>
        <a:bodyPr/>
        <a:lstStyle/>
        <a:p>
          <a:endParaRPr lang="en-US"/>
        </a:p>
      </dgm:t>
    </dgm:pt>
    <dgm:pt modelId="{640CF9A2-A8A2-4424-AD46-6BFAD745C71A}" type="pres">
      <dgm:prSet presAssocID="{91946B35-FB61-4435-B472-27D53F507FC8}" presName="root2" presStyleCnt="0"/>
      <dgm:spPr/>
    </dgm:pt>
    <dgm:pt modelId="{80CA71E1-6343-478B-8E30-C76488570D46}" type="pres">
      <dgm:prSet presAssocID="{91946B35-FB61-4435-B472-27D53F507FC8}" presName="LevelTwoTextNode" presStyleLbl="node2" presStyleIdx="0" presStyleCnt="5" custScaleX="377703">
        <dgm:presLayoutVars>
          <dgm:chPref val="3"/>
        </dgm:presLayoutVars>
      </dgm:prSet>
      <dgm:spPr/>
      <dgm:t>
        <a:bodyPr/>
        <a:lstStyle/>
        <a:p>
          <a:endParaRPr lang="en-US"/>
        </a:p>
      </dgm:t>
    </dgm:pt>
    <dgm:pt modelId="{0CD26CC9-A48D-4B81-8D50-34A2A6D2C92E}" type="pres">
      <dgm:prSet presAssocID="{91946B35-FB61-4435-B472-27D53F507FC8}" presName="level3hierChild" presStyleCnt="0"/>
      <dgm:spPr/>
    </dgm:pt>
    <dgm:pt modelId="{D9D4955B-933C-439C-AEC7-C531B72ED1C2}" type="pres">
      <dgm:prSet presAssocID="{EACEF602-7402-4D3D-A67D-4151F913BC46}" presName="conn2-1" presStyleLbl="parChTrans1D3" presStyleIdx="0" presStyleCnt="5"/>
      <dgm:spPr/>
      <dgm:t>
        <a:bodyPr/>
        <a:lstStyle/>
        <a:p>
          <a:endParaRPr lang="en-US"/>
        </a:p>
      </dgm:t>
    </dgm:pt>
    <dgm:pt modelId="{77B66A1A-F847-43AC-9F8F-A550F9167965}" type="pres">
      <dgm:prSet presAssocID="{EACEF602-7402-4D3D-A67D-4151F913BC46}" presName="connTx" presStyleLbl="parChTrans1D3" presStyleIdx="0" presStyleCnt="5"/>
      <dgm:spPr/>
      <dgm:t>
        <a:bodyPr/>
        <a:lstStyle/>
        <a:p>
          <a:endParaRPr lang="en-US"/>
        </a:p>
      </dgm:t>
    </dgm:pt>
    <dgm:pt modelId="{429479C8-AA39-439F-907E-82D71C66CBDC}" type="pres">
      <dgm:prSet presAssocID="{D71E69B1-1192-4739-8BF3-8DFDD02D960E}" presName="root2" presStyleCnt="0"/>
      <dgm:spPr/>
    </dgm:pt>
    <dgm:pt modelId="{A224AD52-13D7-4676-9990-3EBE447CADD2}" type="pres">
      <dgm:prSet presAssocID="{D71E69B1-1192-4739-8BF3-8DFDD02D960E}" presName="LevelTwoTextNode" presStyleLbl="node3" presStyleIdx="0" presStyleCnt="5" custLinFactX="100000" custLinFactNeighborX="155653">
        <dgm:presLayoutVars>
          <dgm:chPref val="3"/>
        </dgm:presLayoutVars>
      </dgm:prSet>
      <dgm:spPr/>
      <dgm:t>
        <a:bodyPr/>
        <a:lstStyle/>
        <a:p>
          <a:endParaRPr lang="en-US"/>
        </a:p>
      </dgm:t>
    </dgm:pt>
    <dgm:pt modelId="{FFBF483B-B4AE-4803-A50A-8EB215ADEE1B}" type="pres">
      <dgm:prSet presAssocID="{D71E69B1-1192-4739-8BF3-8DFDD02D960E}" presName="level3hierChild" presStyleCnt="0"/>
      <dgm:spPr/>
    </dgm:pt>
    <dgm:pt modelId="{369BDDC4-49FB-4C34-9030-404993A1253D}" type="pres">
      <dgm:prSet presAssocID="{94F64C5F-1166-488E-805D-16466C8CDBC9}" presName="conn2-1" presStyleLbl="parChTrans1D2" presStyleIdx="1" presStyleCnt="5"/>
      <dgm:spPr/>
      <dgm:t>
        <a:bodyPr/>
        <a:lstStyle/>
        <a:p>
          <a:endParaRPr lang="en-US"/>
        </a:p>
      </dgm:t>
    </dgm:pt>
    <dgm:pt modelId="{23A88CAE-1B32-49A7-BC80-54063F2638BD}" type="pres">
      <dgm:prSet presAssocID="{94F64C5F-1166-488E-805D-16466C8CDBC9}" presName="connTx" presStyleLbl="parChTrans1D2" presStyleIdx="1" presStyleCnt="5"/>
      <dgm:spPr/>
      <dgm:t>
        <a:bodyPr/>
        <a:lstStyle/>
        <a:p>
          <a:endParaRPr lang="en-US"/>
        </a:p>
      </dgm:t>
    </dgm:pt>
    <dgm:pt modelId="{1321E139-75D4-4BB9-9FBF-2A521C8F6AC2}" type="pres">
      <dgm:prSet presAssocID="{4DAA81FC-D276-4622-B64E-8C5ED711DC81}" presName="root2" presStyleCnt="0"/>
      <dgm:spPr/>
    </dgm:pt>
    <dgm:pt modelId="{9B0F9604-F19E-4BFD-8BEA-D6493A43657A}" type="pres">
      <dgm:prSet presAssocID="{4DAA81FC-D276-4622-B64E-8C5ED711DC81}" presName="LevelTwoTextNode" presStyleLbl="node2" presStyleIdx="1" presStyleCnt="5" custScaleX="377703">
        <dgm:presLayoutVars>
          <dgm:chPref val="3"/>
        </dgm:presLayoutVars>
      </dgm:prSet>
      <dgm:spPr/>
      <dgm:t>
        <a:bodyPr/>
        <a:lstStyle/>
        <a:p>
          <a:endParaRPr lang="en-US"/>
        </a:p>
      </dgm:t>
    </dgm:pt>
    <dgm:pt modelId="{60EC70D2-50C7-4145-8754-867741AAB1EC}" type="pres">
      <dgm:prSet presAssocID="{4DAA81FC-D276-4622-B64E-8C5ED711DC81}" presName="level3hierChild" presStyleCnt="0"/>
      <dgm:spPr/>
    </dgm:pt>
    <dgm:pt modelId="{F80676AA-DE2E-4AFD-93C1-7DACCBB903AA}" type="pres">
      <dgm:prSet presAssocID="{AD5E754F-55AD-4C03-869C-EA85A8C15E69}" presName="conn2-1" presStyleLbl="parChTrans1D3" presStyleIdx="1" presStyleCnt="5"/>
      <dgm:spPr/>
      <dgm:t>
        <a:bodyPr/>
        <a:lstStyle/>
        <a:p>
          <a:endParaRPr lang="en-US"/>
        </a:p>
      </dgm:t>
    </dgm:pt>
    <dgm:pt modelId="{9EEE2724-A596-47BD-AE2D-77A1BF2174A2}" type="pres">
      <dgm:prSet presAssocID="{AD5E754F-55AD-4C03-869C-EA85A8C15E69}" presName="connTx" presStyleLbl="parChTrans1D3" presStyleIdx="1" presStyleCnt="5"/>
      <dgm:spPr/>
      <dgm:t>
        <a:bodyPr/>
        <a:lstStyle/>
        <a:p>
          <a:endParaRPr lang="en-US"/>
        </a:p>
      </dgm:t>
    </dgm:pt>
    <dgm:pt modelId="{4566F355-36D2-4D24-854C-C99CB6997621}" type="pres">
      <dgm:prSet presAssocID="{2778A411-F16E-4419-A994-B2A6E5EF309E}" presName="root2" presStyleCnt="0"/>
      <dgm:spPr/>
    </dgm:pt>
    <dgm:pt modelId="{1CF4FAAC-77DA-470F-943B-A2DD6D0C995E}" type="pres">
      <dgm:prSet presAssocID="{2778A411-F16E-4419-A994-B2A6E5EF309E}" presName="LevelTwoTextNode" presStyleLbl="node3" presStyleIdx="1" presStyleCnt="5" custLinFactX="100000" custLinFactNeighborX="155653">
        <dgm:presLayoutVars>
          <dgm:chPref val="3"/>
        </dgm:presLayoutVars>
      </dgm:prSet>
      <dgm:spPr/>
      <dgm:t>
        <a:bodyPr/>
        <a:lstStyle/>
        <a:p>
          <a:endParaRPr lang="en-US"/>
        </a:p>
      </dgm:t>
    </dgm:pt>
    <dgm:pt modelId="{1D1FF220-DC09-42E3-8D8D-42C2933255A3}" type="pres">
      <dgm:prSet presAssocID="{2778A411-F16E-4419-A994-B2A6E5EF309E}" presName="level3hierChild" presStyleCnt="0"/>
      <dgm:spPr/>
    </dgm:pt>
    <dgm:pt modelId="{F581B964-879D-4887-8B8C-E9F043E1ACEF}" type="pres">
      <dgm:prSet presAssocID="{617A308B-6139-4337-B915-AFB7BB78EA23}" presName="conn2-1" presStyleLbl="parChTrans1D2" presStyleIdx="2" presStyleCnt="5"/>
      <dgm:spPr/>
      <dgm:t>
        <a:bodyPr/>
        <a:lstStyle/>
        <a:p>
          <a:endParaRPr lang="en-US"/>
        </a:p>
      </dgm:t>
    </dgm:pt>
    <dgm:pt modelId="{9FAD0701-F8A7-4427-944F-388FE515A7D1}" type="pres">
      <dgm:prSet presAssocID="{617A308B-6139-4337-B915-AFB7BB78EA23}" presName="connTx" presStyleLbl="parChTrans1D2" presStyleIdx="2" presStyleCnt="5"/>
      <dgm:spPr/>
      <dgm:t>
        <a:bodyPr/>
        <a:lstStyle/>
        <a:p>
          <a:endParaRPr lang="en-US"/>
        </a:p>
      </dgm:t>
    </dgm:pt>
    <dgm:pt modelId="{89E27797-3811-4D6B-A3D2-0FC4E4F5904B}" type="pres">
      <dgm:prSet presAssocID="{B9182AF4-D7C8-41DA-814C-A98616906292}" presName="root2" presStyleCnt="0"/>
      <dgm:spPr/>
    </dgm:pt>
    <dgm:pt modelId="{98FF3CA0-DD97-4AD8-8326-656B83C1F27F}" type="pres">
      <dgm:prSet presAssocID="{B9182AF4-D7C8-41DA-814C-A98616906292}" presName="LevelTwoTextNode" presStyleLbl="node2" presStyleIdx="2" presStyleCnt="5" custScaleX="377703">
        <dgm:presLayoutVars>
          <dgm:chPref val="3"/>
        </dgm:presLayoutVars>
      </dgm:prSet>
      <dgm:spPr/>
      <dgm:t>
        <a:bodyPr/>
        <a:lstStyle/>
        <a:p>
          <a:endParaRPr lang="en-US"/>
        </a:p>
      </dgm:t>
    </dgm:pt>
    <dgm:pt modelId="{90378B34-9D2B-40BC-AECB-8990166E0CED}" type="pres">
      <dgm:prSet presAssocID="{B9182AF4-D7C8-41DA-814C-A98616906292}" presName="level3hierChild" presStyleCnt="0"/>
      <dgm:spPr/>
    </dgm:pt>
    <dgm:pt modelId="{60588C8A-BA61-4F6C-A1BC-69F84DFDF320}" type="pres">
      <dgm:prSet presAssocID="{39889D0E-2CB0-4366-8B1A-C78799290D75}" presName="conn2-1" presStyleLbl="parChTrans1D3" presStyleIdx="2" presStyleCnt="5"/>
      <dgm:spPr/>
      <dgm:t>
        <a:bodyPr/>
        <a:lstStyle/>
        <a:p>
          <a:endParaRPr lang="en-US"/>
        </a:p>
      </dgm:t>
    </dgm:pt>
    <dgm:pt modelId="{5ECFEAD0-40A9-4A3A-8058-5085F095EF10}" type="pres">
      <dgm:prSet presAssocID="{39889D0E-2CB0-4366-8B1A-C78799290D75}" presName="connTx" presStyleLbl="parChTrans1D3" presStyleIdx="2" presStyleCnt="5"/>
      <dgm:spPr/>
      <dgm:t>
        <a:bodyPr/>
        <a:lstStyle/>
        <a:p>
          <a:endParaRPr lang="en-US"/>
        </a:p>
      </dgm:t>
    </dgm:pt>
    <dgm:pt modelId="{E694F80D-80E9-47D7-9503-4511C28D7608}" type="pres">
      <dgm:prSet presAssocID="{F5E48451-1291-439A-AACE-51B417FC0454}" presName="root2" presStyleCnt="0"/>
      <dgm:spPr/>
    </dgm:pt>
    <dgm:pt modelId="{C24AE8BE-14DD-424E-ABF3-33969E6A8930}" type="pres">
      <dgm:prSet presAssocID="{F5E48451-1291-439A-AACE-51B417FC0454}" presName="LevelTwoTextNode" presStyleLbl="node3" presStyleIdx="2" presStyleCnt="5" custLinFactX="100000" custLinFactNeighborX="155653">
        <dgm:presLayoutVars>
          <dgm:chPref val="3"/>
        </dgm:presLayoutVars>
      </dgm:prSet>
      <dgm:spPr/>
      <dgm:t>
        <a:bodyPr/>
        <a:lstStyle/>
        <a:p>
          <a:endParaRPr lang="en-US"/>
        </a:p>
      </dgm:t>
    </dgm:pt>
    <dgm:pt modelId="{DC1C4460-E3E5-4566-BEA6-6C74F1EB8EBF}" type="pres">
      <dgm:prSet presAssocID="{F5E48451-1291-439A-AACE-51B417FC0454}" presName="level3hierChild" presStyleCnt="0"/>
      <dgm:spPr/>
    </dgm:pt>
    <dgm:pt modelId="{58F8907F-179B-4183-BCFF-E9BED704BD3D}" type="pres">
      <dgm:prSet presAssocID="{9202DE73-FF0D-4306-A291-92583E40F1AD}" presName="conn2-1" presStyleLbl="parChTrans1D2" presStyleIdx="3" presStyleCnt="5"/>
      <dgm:spPr/>
      <dgm:t>
        <a:bodyPr/>
        <a:lstStyle/>
        <a:p>
          <a:endParaRPr lang="en-US"/>
        </a:p>
      </dgm:t>
    </dgm:pt>
    <dgm:pt modelId="{1F8BF095-AB30-4698-B19B-035BBD5F2472}" type="pres">
      <dgm:prSet presAssocID="{9202DE73-FF0D-4306-A291-92583E40F1AD}" presName="connTx" presStyleLbl="parChTrans1D2" presStyleIdx="3" presStyleCnt="5"/>
      <dgm:spPr/>
      <dgm:t>
        <a:bodyPr/>
        <a:lstStyle/>
        <a:p>
          <a:endParaRPr lang="en-US"/>
        </a:p>
      </dgm:t>
    </dgm:pt>
    <dgm:pt modelId="{0D5BE750-7CB0-4633-8C28-C62CABAFB126}" type="pres">
      <dgm:prSet presAssocID="{0990CC55-0E43-4EA6-9548-A3C0D72A609B}" presName="root2" presStyleCnt="0"/>
      <dgm:spPr/>
    </dgm:pt>
    <dgm:pt modelId="{FB5E6CAF-02E8-4E9A-8BCF-F74C5C71B5B6}" type="pres">
      <dgm:prSet presAssocID="{0990CC55-0E43-4EA6-9548-A3C0D72A609B}" presName="LevelTwoTextNode" presStyleLbl="node2" presStyleIdx="3" presStyleCnt="5" custScaleX="377703">
        <dgm:presLayoutVars>
          <dgm:chPref val="3"/>
        </dgm:presLayoutVars>
      </dgm:prSet>
      <dgm:spPr/>
      <dgm:t>
        <a:bodyPr/>
        <a:lstStyle/>
        <a:p>
          <a:endParaRPr lang="en-US"/>
        </a:p>
      </dgm:t>
    </dgm:pt>
    <dgm:pt modelId="{CA3876C3-2C04-4636-8D50-CDFC545DB5B8}" type="pres">
      <dgm:prSet presAssocID="{0990CC55-0E43-4EA6-9548-A3C0D72A609B}" presName="level3hierChild" presStyleCnt="0"/>
      <dgm:spPr/>
    </dgm:pt>
    <dgm:pt modelId="{9CE49F32-2A3D-4EA0-9093-17430BB6239C}" type="pres">
      <dgm:prSet presAssocID="{52453259-6B50-4A0E-B181-11975565F52E}" presName="conn2-1" presStyleLbl="parChTrans1D3" presStyleIdx="3" presStyleCnt="5"/>
      <dgm:spPr/>
      <dgm:t>
        <a:bodyPr/>
        <a:lstStyle/>
        <a:p>
          <a:endParaRPr lang="en-US"/>
        </a:p>
      </dgm:t>
    </dgm:pt>
    <dgm:pt modelId="{52968383-3CE3-404C-B2B5-D415B1559262}" type="pres">
      <dgm:prSet presAssocID="{52453259-6B50-4A0E-B181-11975565F52E}" presName="connTx" presStyleLbl="parChTrans1D3" presStyleIdx="3" presStyleCnt="5"/>
      <dgm:spPr/>
      <dgm:t>
        <a:bodyPr/>
        <a:lstStyle/>
        <a:p>
          <a:endParaRPr lang="en-US"/>
        </a:p>
      </dgm:t>
    </dgm:pt>
    <dgm:pt modelId="{C1D26D2E-9C22-4FC3-9BB7-93C55B407934}" type="pres">
      <dgm:prSet presAssocID="{23F1DDD4-18C9-4077-AF79-937C61E41401}" presName="root2" presStyleCnt="0"/>
      <dgm:spPr/>
    </dgm:pt>
    <dgm:pt modelId="{8D871798-7B89-4BB1-9F92-9082A4DDF748}" type="pres">
      <dgm:prSet presAssocID="{23F1DDD4-18C9-4077-AF79-937C61E41401}" presName="LevelTwoTextNode" presStyleLbl="node3" presStyleIdx="3" presStyleCnt="5" custLinFactX="100000" custLinFactNeighborX="155653">
        <dgm:presLayoutVars>
          <dgm:chPref val="3"/>
        </dgm:presLayoutVars>
      </dgm:prSet>
      <dgm:spPr/>
      <dgm:t>
        <a:bodyPr/>
        <a:lstStyle/>
        <a:p>
          <a:endParaRPr lang="en-US"/>
        </a:p>
      </dgm:t>
    </dgm:pt>
    <dgm:pt modelId="{A6B2F1FE-FFD9-4CD3-A592-F27A9AD08700}" type="pres">
      <dgm:prSet presAssocID="{23F1DDD4-18C9-4077-AF79-937C61E41401}" presName="level3hierChild" presStyleCnt="0"/>
      <dgm:spPr/>
    </dgm:pt>
    <dgm:pt modelId="{997750D4-96EB-4BB9-9AD2-9EAA9D415714}" type="pres">
      <dgm:prSet presAssocID="{EB04A4B5-F6A7-4DB8-9CC1-D45DB1968402}" presName="conn2-1" presStyleLbl="parChTrans1D2" presStyleIdx="4" presStyleCnt="5"/>
      <dgm:spPr/>
      <dgm:t>
        <a:bodyPr/>
        <a:lstStyle/>
        <a:p>
          <a:endParaRPr lang="en-US"/>
        </a:p>
      </dgm:t>
    </dgm:pt>
    <dgm:pt modelId="{36BFF728-9692-46E2-8EED-D459AC0D82DC}" type="pres">
      <dgm:prSet presAssocID="{EB04A4B5-F6A7-4DB8-9CC1-D45DB1968402}" presName="connTx" presStyleLbl="parChTrans1D2" presStyleIdx="4" presStyleCnt="5"/>
      <dgm:spPr/>
      <dgm:t>
        <a:bodyPr/>
        <a:lstStyle/>
        <a:p>
          <a:endParaRPr lang="en-US"/>
        </a:p>
      </dgm:t>
    </dgm:pt>
    <dgm:pt modelId="{8C5257B3-129C-4E16-A52F-2F059382ED0A}" type="pres">
      <dgm:prSet presAssocID="{BB86DFC3-323C-42C4-8B60-9EED4A4CB6D0}" presName="root2" presStyleCnt="0"/>
      <dgm:spPr/>
    </dgm:pt>
    <dgm:pt modelId="{E410C2DD-2B95-42B2-86D4-32F15B352216}" type="pres">
      <dgm:prSet presAssocID="{BB86DFC3-323C-42C4-8B60-9EED4A4CB6D0}" presName="LevelTwoTextNode" presStyleLbl="node2" presStyleIdx="4" presStyleCnt="5" custScaleX="377703">
        <dgm:presLayoutVars>
          <dgm:chPref val="3"/>
        </dgm:presLayoutVars>
      </dgm:prSet>
      <dgm:spPr/>
      <dgm:t>
        <a:bodyPr/>
        <a:lstStyle/>
        <a:p>
          <a:endParaRPr lang="en-US"/>
        </a:p>
      </dgm:t>
    </dgm:pt>
    <dgm:pt modelId="{7E5531AA-E9AA-4244-B670-B72D22716C3C}" type="pres">
      <dgm:prSet presAssocID="{BB86DFC3-323C-42C4-8B60-9EED4A4CB6D0}" presName="level3hierChild" presStyleCnt="0"/>
      <dgm:spPr/>
    </dgm:pt>
    <dgm:pt modelId="{C031B15B-9D44-4C7A-B6A0-4F942BC22A34}" type="pres">
      <dgm:prSet presAssocID="{81700068-F5DF-4869-88D9-DF930C22A04C}" presName="conn2-1" presStyleLbl="parChTrans1D3" presStyleIdx="4" presStyleCnt="5"/>
      <dgm:spPr/>
      <dgm:t>
        <a:bodyPr/>
        <a:lstStyle/>
        <a:p>
          <a:endParaRPr lang="en-US"/>
        </a:p>
      </dgm:t>
    </dgm:pt>
    <dgm:pt modelId="{F60A74BF-AFE3-4831-9624-4E6D1808ECE3}" type="pres">
      <dgm:prSet presAssocID="{81700068-F5DF-4869-88D9-DF930C22A04C}" presName="connTx" presStyleLbl="parChTrans1D3" presStyleIdx="4" presStyleCnt="5"/>
      <dgm:spPr/>
      <dgm:t>
        <a:bodyPr/>
        <a:lstStyle/>
        <a:p>
          <a:endParaRPr lang="en-US"/>
        </a:p>
      </dgm:t>
    </dgm:pt>
    <dgm:pt modelId="{8E9A76C1-BB6F-46B9-8641-293ABB356CB8}" type="pres">
      <dgm:prSet presAssocID="{7A9248FC-16A8-4232-8D19-68DB83B601A4}" presName="root2" presStyleCnt="0"/>
      <dgm:spPr/>
    </dgm:pt>
    <dgm:pt modelId="{8810C41C-4351-4EFF-9BA9-47BB70FFD87B}" type="pres">
      <dgm:prSet presAssocID="{7A9248FC-16A8-4232-8D19-68DB83B601A4}" presName="LevelTwoTextNode" presStyleLbl="node3" presStyleIdx="4" presStyleCnt="5" custLinFactX="100000" custLinFactNeighborX="155653">
        <dgm:presLayoutVars>
          <dgm:chPref val="3"/>
        </dgm:presLayoutVars>
      </dgm:prSet>
      <dgm:spPr/>
      <dgm:t>
        <a:bodyPr/>
        <a:lstStyle/>
        <a:p>
          <a:endParaRPr lang="en-US"/>
        </a:p>
      </dgm:t>
    </dgm:pt>
    <dgm:pt modelId="{E1A1731B-978C-4E22-8DFB-A650BEDB03BA}" type="pres">
      <dgm:prSet presAssocID="{7A9248FC-16A8-4232-8D19-68DB83B601A4}" presName="level3hierChild" presStyleCnt="0"/>
      <dgm:spPr/>
    </dgm:pt>
  </dgm:ptLst>
  <dgm:cxnLst>
    <dgm:cxn modelId="{35C8BEE6-EA01-4105-9699-997A8442BBA5}" type="presOf" srcId="{AD5E754F-55AD-4C03-869C-EA85A8C15E69}" destId="{9EEE2724-A596-47BD-AE2D-77A1BF2174A2}" srcOrd="1" destOrd="0" presId="urn:microsoft.com/office/officeart/2005/8/layout/hierarchy2"/>
    <dgm:cxn modelId="{9CE9DE64-D591-4430-8857-288291814D8A}" type="presOf" srcId="{BB86DFC3-323C-42C4-8B60-9EED4A4CB6D0}" destId="{E410C2DD-2B95-42B2-86D4-32F15B352216}" srcOrd="0" destOrd="0" presId="urn:microsoft.com/office/officeart/2005/8/layout/hierarchy2"/>
    <dgm:cxn modelId="{E5237C8B-50D1-42CF-8838-276FD7DFDF00}" type="presOf" srcId="{39889D0E-2CB0-4366-8B1A-C78799290D75}" destId="{5ECFEAD0-40A9-4A3A-8058-5085F095EF10}" srcOrd="1" destOrd="0" presId="urn:microsoft.com/office/officeart/2005/8/layout/hierarchy2"/>
    <dgm:cxn modelId="{91DF174A-4416-45EB-B7D3-13049142B500}" type="presOf" srcId="{9202DE73-FF0D-4306-A291-92583E40F1AD}" destId="{58F8907F-179B-4183-BCFF-E9BED704BD3D}" srcOrd="0" destOrd="0" presId="urn:microsoft.com/office/officeart/2005/8/layout/hierarchy2"/>
    <dgm:cxn modelId="{313C4103-B5A3-4DCF-B09F-1EF886B720B8}" type="presOf" srcId="{617A308B-6139-4337-B915-AFB7BB78EA23}" destId="{F581B964-879D-4887-8B8C-E9F043E1ACEF}" srcOrd="0" destOrd="0" presId="urn:microsoft.com/office/officeart/2005/8/layout/hierarchy2"/>
    <dgm:cxn modelId="{B4AD9624-BD48-4A54-92BD-25FCC1D446B9}" type="presOf" srcId="{9202DE73-FF0D-4306-A291-92583E40F1AD}" destId="{1F8BF095-AB30-4698-B19B-035BBD5F2472}" srcOrd="1" destOrd="0" presId="urn:microsoft.com/office/officeart/2005/8/layout/hierarchy2"/>
    <dgm:cxn modelId="{D7DF0F77-61E8-4B23-9DCA-A331B8750985}" srcId="{91946B35-FB61-4435-B472-27D53F507FC8}" destId="{D71E69B1-1192-4739-8BF3-8DFDD02D960E}" srcOrd="0" destOrd="0" parTransId="{EACEF602-7402-4D3D-A67D-4151F913BC46}" sibTransId="{39EACB32-E36A-492A-A967-A67E55BF91C0}"/>
    <dgm:cxn modelId="{8D583E7D-9B8A-40C4-A7D9-998AD9B13935}" srcId="{B9182AF4-D7C8-41DA-814C-A98616906292}" destId="{F5E48451-1291-439A-AACE-51B417FC0454}" srcOrd="0" destOrd="0" parTransId="{39889D0E-2CB0-4366-8B1A-C78799290D75}" sibTransId="{2C883A82-9773-4684-8282-C174419F800F}"/>
    <dgm:cxn modelId="{A4AE58F6-E8A4-4898-95F3-150F17BA44B5}" type="presOf" srcId="{AD5E754F-55AD-4C03-869C-EA85A8C15E69}" destId="{F80676AA-DE2E-4AFD-93C1-7DACCBB903AA}" srcOrd="0" destOrd="0" presId="urn:microsoft.com/office/officeart/2005/8/layout/hierarchy2"/>
    <dgm:cxn modelId="{7B0D9CE3-7D6B-4CE3-8DA7-4A868360C7EC}" type="presOf" srcId="{EB04A4B5-F6A7-4DB8-9CC1-D45DB1968402}" destId="{997750D4-96EB-4BB9-9AD2-9EAA9D415714}" srcOrd="0" destOrd="0" presId="urn:microsoft.com/office/officeart/2005/8/layout/hierarchy2"/>
    <dgm:cxn modelId="{8CA5482C-5516-4740-B82F-BBB4BC3DC312}" type="presOf" srcId="{0990CC55-0E43-4EA6-9548-A3C0D72A609B}" destId="{FB5E6CAF-02E8-4E9A-8BCF-F74C5C71B5B6}" srcOrd="0" destOrd="0" presId="urn:microsoft.com/office/officeart/2005/8/layout/hierarchy2"/>
    <dgm:cxn modelId="{8614765C-E5B6-42A3-A1D4-E420097430DD}" type="presOf" srcId="{ED21EC8E-332B-48CC-AF85-048623709385}" destId="{A0C5BF6F-C077-40D8-AB15-4D62BD52EACA}" srcOrd="1" destOrd="0" presId="urn:microsoft.com/office/officeart/2005/8/layout/hierarchy2"/>
    <dgm:cxn modelId="{CAA28313-7D19-4CC2-87F8-00110EA8A2EF}" type="presOf" srcId="{617A308B-6139-4337-B915-AFB7BB78EA23}" destId="{9FAD0701-F8A7-4427-944F-388FE515A7D1}" srcOrd="1" destOrd="0" presId="urn:microsoft.com/office/officeart/2005/8/layout/hierarchy2"/>
    <dgm:cxn modelId="{CEAF3A17-0408-4F46-B1CE-20B79680FF75}" type="presOf" srcId="{B9182AF4-D7C8-41DA-814C-A98616906292}" destId="{98FF3CA0-DD97-4AD8-8326-656B83C1F27F}" srcOrd="0" destOrd="0" presId="urn:microsoft.com/office/officeart/2005/8/layout/hierarchy2"/>
    <dgm:cxn modelId="{60212BDA-C750-4F5C-B910-610C0F401877}" srcId="{70C1D401-F549-4998-9AC7-34E2E183B0F1}" destId="{91946B35-FB61-4435-B472-27D53F507FC8}" srcOrd="0" destOrd="0" parTransId="{ED21EC8E-332B-48CC-AF85-048623709385}" sibTransId="{518756EB-1133-4361-A1C0-6E33D981502D}"/>
    <dgm:cxn modelId="{26880D63-C3EF-44CC-858A-0F15C67378D2}" type="presOf" srcId="{EACEF602-7402-4D3D-A67D-4151F913BC46}" destId="{D9D4955B-933C-439C-AEC7-C531B72ED1C2}" srcOrd="0" destOrd="0" presId="urn:microsoft.com/office/officeart/2005/8/layout/hierarchy2"/>
    <dgm:cxn modelId="{CD43887B-74A5-4177-8782-FB281F9616C7}" type="presOf" srcId="{ED21EC8E-332B-48CC-AF85-048623709385}" destId="{86F6C3C3-96E1-4F54-9751-EF18DB912B10}" srcOrd="0" destOrd="0" presId="urn:microsoft.com/office/officeart/2005/8/layout/hierarchy2"/>
    <dgm:cxn modelId="{E57F968A-B2BB-46D9-A2AD-5F98C38D3248}" type="presOf" srcId="{94F64C5F-1166-488E-805D-16466C8CDBC9}" destId="{369BDDC4-49FB-4C34-9030-404993A1253D}" srcOrd="0" destOrd="0" presId="urn:microsoft.com/office/officeart/2005/8/layout/hierarchy2"/>
    <dgm:cxn modelId="{00986061-7A6F-4E00-B5D8-97625F061DA2}" srcId="{70C1D401-F549-4998-9AC7-34E2E183B0F1}" destId="{B9182AF4-D7C8-41DA-814C-A98616906292}" srcOrd="2" destOrd="0" parTransId="{617A308B-6139-4337-B915-AFB7BB78EA23}" sibTransId="{7E62A0CD-1F48-4377-BB03-1AE5FD4DD2D3}"/>
    <dgm:cxn modelId="{F9487E55-8147-4AFC-92FB-9AA0478BF2AE}" type="presOf" srcId="{EACEF602-7402-4D3D-A67D-4151F913BC46}" destId="{77B66A1A-F847-43AC-9F8F-A550F9167965}" srcOrd="1" destOrd="0" presId="urn:microsoft.com/office/officeart/2005/8/layout/hierarchy2"/>
    <dgm:cxn modelId="{2521FE8B-ABB4-459F-B443-49757008C4A7}" srcId="{BB86DFC3-323C-42C4-8B60-9EED4A4CB6D0}" destId="{7A9248FC-16A8-4232-8D19-68DB83B601A4}" srcOrd="0" destOrd="0" parTransId="{81700068-F5DF-4869-88D9-DF930C22A04C}" sibTransId="{F7FED7F9-17EA-4627-9BD6-B83325D541E0}"/>
    <dgm:cxn modelId="{F26E86C0-B6BA-4182-B401-3FBDFD10C015}" type="presOf" srcId="{81700068-F5DF-4869-88D9-DF930C22A04C}" destId="{C031B15B-9D44-4C7A-B6A0-4F942BC22A34}" srcOrd="0" destOrd="0" presId="urn:microsoft.com/office/officeart/2005/8/layout/hierarchy2"/>
    <dgm:cxn modelId="{DB116671-A2C8-4E9F-B8EF-AF2A2878D57C}" srcId="{0990CC55-0E43-4EA6-9548-A3C0D72A609B}" destId="{23F1DDD4-18C9-4077-AF79-937C61E41401}" srcOrd="0" destOrd="0" parTransId="{52453259-6B50-4A0E-B181-11975565F52E}" sibTransId="{E0337F58-B783-49C8-97A0-4D37BF3299C0}"/>
    <dgm:cxn modelId="{D83BFF03-DC3D-44E7-A1E0-6BCFDD3B0F55}" type="presOf" srcId="{91946B35-FB61-4435-B472-27D53F507FC8}" destId="{80CA71E1-6343-478B-8E30-C76488570D46}" srcOrd="0" destOrd="0" presId="urn:microsoft.com/office/officeart/2005/8/layout/hierarchy2"/>
    <dgm:cxn modelId="{D28DF490-ADA5-4F78-836B-8393B8AEF496}" type="presOf" srcId="{94F64C5F-1166-488E-805D-16466C8CDBC9}" destId="{23A88CAE-1B32-49A7-BC80-54063F2638BD}" srcOrd="1" destOrd="0" presId="urn:microsoft.com/office/officeart/2005/8/layout/hierarchy2"/>
    <dgm:cxn modelId="{A1054AB5-275B-45E6-A292-96D99DA65083}" type="presOf" srcId="{F5E48451-1291-439A-AACE-51B417FC0454}" destId="{C24AE8BE-14DD-424E-ABF3-33969E6A8930}" srcOrd="0" destOrd="0" presId="urn:microsoft.com/office/officeart/2005/8/layout/hierarchy2"/>
    <dgm:cxn modelId="{013A52E0-D164-44F7-9485-769C0EF9A70F}" srcId="{C6059368-C166-4E6E-B46F-ED1E56DCDBEC}" destId="{70C1D401-F549-4998-9AC7-34E2E183B0F1}" srcOrd="0" destOrd="0" parTransId="{830C730A-6B27-4CE9-9397-D16CC16549DB}" sibTransId="{BAF5494C-6E87-4B3F-8CA1-26A7B5CF277B}"/>
    <dgm:cxn modelId="{7F222293-BFB7-4105-AB19-5889AE627874}" srcId="{4DAA81FC-D276-4622-B64E-8C5ED711DC81}" destId="{2778A411-F16E-4419-A994-B2A6E5EF309E}" srcOrd="0" destOrd="0" parTransId="{AD5E754F-55AD-4C03-869C-EA85A8C15E69}" sibTransId="{8521F2F8-28E7-4092-A64A-E92DB4D5DB4A}"/>
    <dgm:cxn modelId="{325D44F8-C877-41D6-8A8B-66D552115530}" srcId="{70C1D401-F549-4998-9AC7-34E2E183B0F1}" destId="{0990CC55-0E43-4EA6-9548-A3C0D72A609B}" srcOrd="3" destOrd="0" parTransId="{9202DE73-FF0D-4306-A291-92583E40F1AD}" sibTransId="{011D7C5B-001A-4093-B2E6-8D506E13C6A5}"/>
    <dgm:cxn modelId="{DD926A6D-57D5-432B-A1C0-DDB714182B32}" type="presOf" srcId="{70C1D401-F549-4998-9AC7-34E2E183B0F1}" destId="{7AB61AA6-157A-4BAF-B08E-627FA79D5692}" srcOrd="0" destOrd="0" presId="urn:microsoft.com/office/officeart/2005/8/layout/hierarchy2"/>
    <dgm:cxn modelId="{E5DB519C-28C0-448B-A16F-81D2DACE6D38}" type="presOf" srcId="{7A9248FC-16A8-4232-8D19-68DB83B601A4}" destId="{8810C41C-4351-4EFF-9BA9-47BB70FFD87B}" srcOrd="0" destOrd="0" presId="urn:microsoft.com/office/officeart/2005/8/layout/hierarchy2"/>
    <dgm:cxn modelId="{3D83F7D7-7046-4162-9650-16F117927E61}" type="presOf" srcId="{52453259-6B50-4A0E-B181-11975565F52E}" destId="{9CE49F32-2A3D-4EA0-9093-17430BB6239C}" srcOrd="0" destOrd="0" presId="urn:microsoft.com/office/officeart/2005/8/layout/hierarchy2"/>
    <dgm:cxn modelId="{254ABA00-DA76-4B75-BD67-A923EF25E4BF}" type="presOf" srcId="{C6059368-C166-4E6E-B46F-ED1E56DCDBEC}" destId="{F488260C-61F8-4C29-B796-D4A701EF67A5}" srcOrd="0" destOrd="0" presId="urn:microsoft.com/office/officeart/2005/8/layout/hierarchy2"/>
    <dgm:cxn modelId="{6EA59929-B386-49E0-BBEA-FE9FCEA41057}" type="presOf" srcId="{4DAA81FC-D276-4622-B64E-8C5ED711DC81}" destId="{9B0F9604-F19E-4BFD-8BEA-D6493A43657A}" srcOrd="0" destOrd="0" presId="urn:microsoft.com/office/officeart/2005/8/layout/hierarchy2"/>
    <dgm:cxn modelId="{B57BA992-CEFA-4B7C-AAF1-AFB76557A8DE}" type="presOf" srcId="{D71E69B1-1192-4739-8BF3-8DFDD02D960E}" destId="{A224AD52-13D7-4676-9990-3EBE447CADD2}" srcOrd="0" destOrd="0" presId="urn:microsoft.com/office/officeart/2005/8/layout/hierarchy2"/>
    <dgm:cxn modelId="{C1688557-4644-449D-9859-F60CF50A3167}" type="presOf" srcId="{2778A411-F16E-4419-A994-B2A6E5EF309E}" destId="{1CF4FAAC-77DA-470F-943B-A2DD6D0C995E}" srcOrd="0" destOrd="0" presId="urn:microsoft.com/office/officeart/2005/8/layout/hierarchy2"/>
    <dgm:cxn modelId="{834A683A-BDA8-41EE-8552-F64BA6283FEF}" srcId="{70C1D401-F549-4998-9AC7-34E2E183B0F1}" destId="{BB86DFC3-323C-42C4-8B60-9EED4A4CB6D0}" srcOrd="4" destOrd="0" parTransId="{EB04A4B5-F6A7-4DB8-9CC1-D45DB1968402}" sibTransId="{ED75ED55-3439-4F9F-A6A8-C61EFF694EAA}"/>
    <dgm:cxn modelId="{B28BE6EB-DC3E-4188-AFDC-1062E2947434}" type="presOf" srcId="{81700068-F5DF-4869-88D9-DF930C22A04C}" destId="{F60A74BF-AFE3-4831-9624-4E6D1808ECE3}" srcOrd="1" destOrd="0" presId="urn:microsoft.com/office/officeart/2005/8/layout/hierarchy2"/>
    <dgm:cxn modelId="{B5EAEBF9-15D7-458C-B4D7-0934FFCDEC72}" srcId="{70C1D401-F549-4998-9AC7-34E2E183B0F1}" destId="{4DAA81FC-D276-4622-B64E-8C5ED711DC81}" srcOrd="1" destOrd="0" parTransId="{94F64C5F-1166-488E-805D-16466C8CDBC9}" sibTransId="{D67A08EE-8B73-4942-B6CD-96BA0232649E}"/>
    <dgm:cxn modelId="{146F5096-9E73-4D7F-9644-8C11B3D91063}" type="presOf" srcId="{39889D0E-2CB0-4366-8B1A-C78799290D75}" destId="{60588C8A-BA61-4F6C-A1BC-69F84DFDF320}" srcOrd="0" destOrd="0" presId="urn:microsoft.com/office/officeart/2005/8/layout/hierarchy2"/>
    <dgm:cxn modelId="{B35584A1-F399-49C7-96D4-4D1616320030}" type="presOf" srcId="{52453259-6B50-4A0E-B181-11975565F52E}" destId="{52968383-3CE3-404C-B2B5-D415B1559262}" srcOrd="1" destOrd="0" presId="urn:microsoft.com/office/officeart/2005/8/layout/hierarchy2"/>
    <dgm:cxn modelId="{C31742E9-43F4-4FE0-A62E-D47C163AEFFA}" type="presOf" srcId="{EB04A4B5-F6A7-4DB8-9CC1-D45DB1968402}" destId="{36BFF728-9692-46E2-8EED-D459AC0D82DC}" srcOrd="1" destOrd="0" presId="urn:microsoft.com/office/officeart/2005/8/layout/hierarchy2"/>
    <dgm:cxn modelId="{55DD461A-77F8-4398-922A-31135FB91A30}" type="presOf" srcId="{23F1DDD4-18C9-4077-AF79-937C61E41401}" destId="{8D871798-7B89-4BB1-9F92-9082A4DDF748}" srcOrd="0" destOrd="0" presId="urn:microsoft.com/office/officeart/2005/8/layout/hierarchy2"/>
    <dgm:cxn modelId="{A0A4A789-E61F-46EF-BE3C-1102D6670595}" type="presParOf" srcId="{F488260C-61F8-4C29-B796-D4A701EF67A5}" destId="{7FBFAD8B-1EF0-4A0B-8F20-58EE20D26EAD}" srcOrd="0" destOrd="0" presId="urn:microsoft.com/office/officeart/2005/8/layout/hierarchy2"/>
    <dgm:cxn modelId="{056FDB07-A00E-4F86-958D-A17176514B3B}" type="presParOf" srcId="{7FBFAD8B-1EF0-4A0B-8F20-58EE20D26EAD}" destId="{7AB61AA6-157A-4BAF-B08E-627FA79D5692}" srcOrd="0" destOrd="0" presId="urn:microsoft.com/office/officeart/2005/8/layout/hierarchy2"/>
    <dgm:cxn modelId="{7D257E1D-F843-42B0-8E7D-3F2438A011B9}" type="presParOf" srcId="{7FBFAD8B-1EF0-4A0B-8F20-58EE20D26EAD}" destId="{B5752B03-663F-462B-90E9-86C46A7A0067}" srcOrd="1" destOrd="0" presId="urn:microsoft.com/office/officeart/2005/8/layout/hierarchy2"/>
    <dgm:cxn modelId="{F9C4567F-1A77-46A7-9180-54FB21F59228}" type="presParOf" srcId="{B5752B03-663F-462B-90E9-86C46A7A0067}" destId="{86F6C3C3-96E1-4F54-9751-EF18DB912B10}" srcOrd="0" destOrd="0" presId="urn:microsoft.com/office/officeart/2005/8/layout/hierarchy2"/>
    <dgm:cxn modelId="{7F70B4BD-89D7-448E-B9B7-56031B428F36}" type="presParOf" srcId="{86F6C3C3-96E1-4F54-9751-EF18DB912B10}" destId="{A0C5BF6F-C077-40D8-AB15-4D62BD52EACA}" srcOrd="0" destOrd="0" presId="urn:microsoft.com/office/officeart/2005/8/layout/hierarchy2"/>
    <dgm:cxn modelId="{9AAF7D48-2D41-4180-8224-43A072E9D270}" type="presParOf" srcId="{B5752B03-663F-462B-90E9-86C46A7A0067}" destId="{640CF9A2-A8A2-4424-AD46-6BFAD745C71A}" srcOrd="1" destOrd="0" presId="urn:microsoft.com/office/officeart/2005/8/layout/hierarchy2"/>
    <dgm:cxn modelId="{E4F2D0A8-4177-4371-A038-888877C8191D}" type="presParOf" srcId="{640CF9A2-A8A2-4424-AD46-6BFAD745C71A}" destId="{80CA71E1-6343-478B-8E30-C76488570D46}" srcOrd="0" destOrd="0" presId="urn:microsoft.com/office/officeart/2005/8/layout/hierarchy2"/>
    <dgm:cxn modelId="{C8A7EB64-5AB8-4EC8-A6DD-408A261C02BF}" type="presParOf" srcId="{640CF9A2-A8A2-4424-AD46-6BFAD745C71A}" destId="{0CD26CC9-A48D-4B81-8D50-34A2A6D2C92E}" srcOrd="1" destOrd="0" presId="urn:microsoft.com/office/officeart/2005/8/layout/hierarchy2"/>
    <dgm:cxn modelId="{D2545168-54F8-47B4-A51D-5419EED6E7D5}" type="presParOf" srcId="{0CD26CC9-A48D-4B81-8D50-34A2A6D2C92E}" destId="{D9D4955B-933C-439C-AEC7-C531B72ED1C2}" srcOrd="0" destOrd="0" presId="urn:microsoft.com/office/officeart/2005/8/layout/hierarchy2"/>
    <dgm:cxn modelId="{90ADCA0B-4193-4676-9456-941A258F9AE8}" type="presParOf" srcId="{D9D4955B-933C-439C-AEC7-C531B72ED1C2}" destId="{77B66A1A-F847-43AC-9F8F-A550F9167965}" srcOrd="0" destOrd="0" presId="urn:microsoft.com/office/officeart/2005/8/layout/hierarchy2"/>
    <dgm:cxn modelId="{BB32BFB3-9483-4578-A35E-D3C057AAF550}" type="presParOf" srcId="{0CD26CC9-A48D-4B81-8D50-34A2A6D2C92E}" destId="{429479C8-AA39-439F-907E-82D71C66CBDC}" srcOrd="1" destOrd="0" presId="urn:microsoft.com/office/officeart/2005/8/layout/hierarchy2"/>
    <dgm:cxn modelId="{63EDB841-5E60-43FC-BA3E-22FAFD4F8BD6}" type="presParOf" srcId="{429479C8-AA39-439F-907E-82D71C66CBDC}" destId="{A224AD52-13D7-4676-9990-3EBE447CADD2}" srcOrd="0" destOrd="0" presId="urn:microsoft.com/office/officeart/2005/8/layout/hierarchy2"/>
    <dgm:cxn modelId="{1CADE0DE-601D-4F67-969C-51B919285CE3}" type="presParOf" srcId="{429479C8-AA39-439F-907E-82D71C66CBDC}" destId="{FFBF483B-B4AE-4803-A50A-8EB215ADEE1B}" srcOrd="1" destOrd="0" presId="urn:microsoft.com/office/officeart/2005/8/layout/hierarchy2"/>
    <dgm:cxn modelId="{E9666484-9A58-4303-9B94-AFFFFAC6D54E}" type="presParOf" srcId="{B5752B03-663F-462B-90E9-86C46A7A0067}" destId="{369BDDC4-49FB-4C34-9030-404993A1253D}" srcOrd="2" destOrd="0" presId="urn:microsoft.com/office/officeart/2005/8/layout/hierarchy2"/>
    <dgm:cxn modelId="{71088236-06F3-48BF-A316-F76EDF6871F6}" type="presParOf" srcId="{369BDDC4-49FB-4C34-9030-404993A1253D}" destId="{23A88CAE-1B32-49A7-BC80-54063F2638BD}" srcOrd="0" destOrd="0" presId="urn:microsoft.com/office/officeart/2005/8/layout/hierarchy2"/>
    <dgm:cxn modelId="{BD81C62D-07E7-4AA3-8B43-311D47444397}" type="presParOf" srcId="{B5752B03-663F-462B-90E9-86C46A7A0067}" destId="{1321E139-75D4-4BB9-9FBF-2A521C8F6AC2}" srcOrd="3" destOrd="0" presId="urn:microsoft.com/office/officeart/2005/8/layout/hierarchy2"/>
    <dgm:cxn modelId="{54E3CCC4-A9B8-4EAD-87B0-240BDF503FE2}" type="presParOf" srcId="{1321E139-75D4-4BB9-9FBF-2A521C8F6AC2}" destId="{9B0F9604-F19E-4BFD-8BEA-D6493A43657A}" srcOrd="0" destOrd="0" presId="urn:microsoft.com/office/officeart/2005/8/layout/hierarchy2"/>
    <dgm:cxn modelId="{8BFC7DC3-E0D0-46FA-8ED9-B161AFD33668}" type="presParOf" srcId="{1321E139-75D4-4BB9-9FBF-2A521C8F6AC2}" destId="{60EC70D2-50C7-4145-8754-867741AAB1EC}" srcOrd="1" destOrd="0" presId="urn:microsoft.com/office/officeart/2005/8/layout/hierarchy2"/>
    <dgm:cxn modelId="{C6225DE9-4BD0-4FC0-824D-D8783397D548}" type="presParOf" srcId="{60EC70D2-50C7-4145-8754-867741AAB1EC}" destId="{F80676AA-DE2E-4AFD-93C1-7DACCBB903AA}" srcOrd="0" destOrd="0" presId="urn:microsoft.com/office/officeart/2005/8/layout/hierarchy2"/>
    <dgm:cxn modelId="{48426D44-E5A3-43CC-A097-BAF26B9CE3C6}" type="presParOf" srcId="{F80676AA-DE2E-4AFD-93C1-7DACCBB903AA}" destId="{9EEE2724-A596-47BD-AE2D-77A1BF2174A2}" srcOrd="0" destOrd="0" presId="urn:microsoft.com/office/officeart/2005/8/layout/hierarchy2"/>
    <dgm:cxn modelId="{61DAF246-35A0-4086-9004-07DB0D8BD319}" type="presParOf" srcId="{60EC70D2-50C7-4145-8754-867741AAB1EC}" destId="{4566F355-36D2-4D24-854C-C99CB6997621}" srcOrd="1" destOrd="0" presId="urn:microsoft.com/office/officeart/2005/8/layout/hierarchy2"/>
    <dgm:cxn modelId="{69DEFB4C-A5B6-4051-AB7F-32EF59F268D5}" type="presParOf" srcId="{4566F355-36D2-4D24-854C-C99CB6997621}" destId="{1CF4FAAC-77DA-470F-943B-A2DD6D0C995E}" srcOrd="0" destOrd="0" presId="urn:microsoft.com/office/officeart/2005/8/layout/hierarchy2"/>
    <dgm:cxn modelId="{170D1C0A-4800-4956-8B3E-72D2DF1B680A}" type="presParOf" srcId="{4566F355-36D2-4D24-854C-C99CB6997621}" destId="{1D1FF220-DC09-42E3-8D8D-42C2933255A3}" srcOrd="1" destOrd="0" presId="urn:microsoft.com/office/officeart/2005/8/layout/hierarchy2"/>
    <dgm:cxn modelId="{C6F00666-44E1-4D12-86BF-6262F70D9DF4}" type="presParOf" srcId="{B5752B03-663F-462B-90E9-86C46A7A0067}" destId="{F581B964-879D-4887-8B8C-E9F043E1ACEF}" srcOrd="4" destOrd="0" presId="urn:microsoft.com/office/officeart/2005/8/layout/hierarchy2"/>
    <dgm:cxn modelId="{1B137DA4-4753-4222-8ECD-17179A168183}" type="presParOf" srcId="{F581B964-879D-4887-8B8C-E9F043E1ACEF}" destId="{9FAD0701-F8A7-4427-944F-388FE515A7D1}" srcOrd="0" destOrd="0" presId="urn:microsoft.com/office/officeart/2005/8/layout/hierarchy2"/>
    <dgm:cxn modelId="{784B704F-EE55-458F-81DF-47C2D85CA00D}" type="presParOf" srcId="{B5752B03-663F-462B-90E9-86C46A7A0067}" destId="{89E27797-3811-4D6B-A3D2-0FC4E4F5904B}" srcOrd="5" destOrd="0" presId="urn:microsoft.com/office/officeart/2005/8/layout/hierarchy2"/>
    <dgm:cxn modelId="{DF80EE3C-7E97-4A4A-9ECA-3AC8857DDCC3}" type="presParOf" srcId="{89E27797-3811-4D6B-A3D2-0FC4E4F5904B}" destId="{98FF3CA0-DD97-4AD8-8326-656B83C1F27F}" srcOrd="0" destOrd="0" presId="urn:microsoft.com/office/officeart/2005/8/layout/hierarchy2"/>
    <dgm:cxn modelId="{D8214F53-F80C-4872-A9E7-B8DA9E6B6A1D}" type="presParOf" srcId="{89E27797-3811-4D6B-A3D2-0FC4E4F5904B}" destId="{90378B34-9D2B-40BC-AECB-8990166E0CED}" srcOrd="1" destOrd="0" presId="urn:microsoft.com/office/officeart/2005/8/layout/hierarchy2"/>
    <dgm:cxn modelId="{8F273C91-79BA-4418-8CE1-A79D2423744E}" type="presParOf" srcId="{90378B34-9D2B-40BC-AECB-8990166E0CED}" destId="{60588C8A-BA61-4F6C-A1BC-69F84DFDF320}" srcOrd="0" destOrd="0" presId="urn:microsoft.com/office/officeart/2005/8/layout/hierarchy2"/>
    <dgm:cxn modelId="{33122F52-604F-43AD-871D-1865A82339BF}" type="presParOf" srcId="{60588C8A-BA61-4F6C-A1BC-69F84DFDF320}" destId="{5ECFEAD0-40A9-4A3A-8058-5085F095EF10}" srcOrd="0" destOrd="0" presId="urn:microsoft.com/office/officeart/2005/8/layout/hierarchy2"/>
    <dgm:cxn modelId="{8EBF9858-64B0-4032-9E17-792EA995F94F}" type="presParOf" srcId="{90378B34-9D2B-40BC-AECB-8990166E0CED}" destId="{E694F80D-80E9-47D7-9503-4511C28D7608}" srcOrd="1" destOrd="0" presId="urn:microsoft.com/office/officeart/2005/8/layout/hierarchy2"/>
    <dgm:cxn modelId="{4656CA58-4712-4579-87E2-DC0F477391C3}" type="presParOf" srcId="{E694F80D-80E9-47D7-9503-4511C28D7608}" destId="{C24AE8BE-14DD-424E-ABF3-33969E6A8930}" srcOrd="0" destOrd="0" presId="urn:microsoft.com/office/officeart/2005/8/layout/hierarchy2"/>
    <dgm:cxn modelId="{D39F9DB0-7016-439A-B821-363E84DB630F}" type="presParOf" srcId="{E694F80D-80E9-47D7-9503-4511C28D7608}" destId="{DC1C4460-E3E5-4566-BEA6-6C74F1EB8EBF}" srcOrd="1" destOrd="0" presId="urn:microsoft.com/office/officeart/2005/8/layout/hierarchy2"/>
    <dgm:cxn modelId="{5A65BFA3-B27F-4BE5-8FC6-0FE9426B9F93}" type="presParOf" srcId="{B5752B03-663F-462B-90E9-86C46A7A0067}" destId="{58F8907F-179B-4183-BCFF-E9BED704BD3D}" srcOrd="6" destOrd="0" presId="urn:microsoft.com/office/officeart/2005/8/layout/hierarchy2"/>
    <dgm:cxn modelId="{D709B051-0945-41E1-9E59-10F28E1EDBD8}" type="presParOf" srcId="{58F8907F-179B-4183-BCFF-E9BED704BD3D}" destId="{1F8BF095-AB30-4698-B19B-035BBD5F2472}" srcOrd="0" destOrd="0" presId="urn:microsoft.com/office/officeart/2005/8/layout/hierarchy2"/>
    <dgm:cxn modelId="{0FCCAF98-7072-4065-B1E7-119A73F7C49B}" type="presParOf" srcId="{B5752B03-663F-462B-90E9-86C46A7A0067}" destId="{0D5BE750-7CB0-4633-8C28-C62CABAFB126}" srcOrd="7" destOrd="0" presId="urn:microsoft.com/office/officeart/2005/8/layout/hierarchy2"/>
    <dgm:cxn modelId="{219140BC-07A0-4B26-8F60-5FBBE9768789}" type="presParOf" srcId="{0D5BE750-7CB0-4633-8C28-C62CABAFB126}" destId="{FB5E6CAF-02E8-4E9A-8BCF-F74C5C71B5B6}" srcOrd="0" destOrd="0" presId="urn:microsoft.com/office/officeart/2005/8/layout/hierarchy2"/>
    <dgm:cxn modelId="{5E5A5AE7-F6AB-4315-A30E-EF96DD179256}" type="presParOf" srcId="{0D5BE750-7CB0-4633-8C28-C62CABAFB126}" destId="{CA3876C3-2C04-4636-8D50-CDFC545DB5B8}" srcOrd="1" destOrd="0" presId="urn:microsoft.com/office/officeart/2005/8/layout/hierarchy2"/>
    <dgm:cxn modelId="{1704B478-5CD4-42AB-8CD8-82982D8BBC62}" type="presParOf" srcId="{CA3876C3-2C04-4636-8D50-CDFC545DB5B8}" destId="{9CE49F32-2A3D-4EA0-9093-17430BB6239C}" srcOrd="0" destOrd="0" presId="urn:microsoft.com/office/officeart/2005/8/layout/hierarchy2"/>
    <dgm:cxn modelId="{CDAF9387-2F94-4616-896F-5BAA17BB4CC4}" type="presParOf" srcId="{9CE49F32-2A3D-4EA0-9093-17430BB6239C}" destId="{52968383-3CE3-404C-B2B5-D415B1559262}" srcOrd="0" destOrd="0" presId="urn:microsoft.com/office/officeart/2005/8/layout/hierarchy2"/>
    <dgm:cxn modelId="{8AE6FC63-9F28-4C55-A679-34F3AFA8A75D}" type="presParOf" srcId="{CA3876C3-2C04-4636-8D50-CDFC545DB5B8}" destId="{C1D26D2E-9C22-4FC3-9BB7-93C55B407934}" srcOrd="1" destOrd="0" presId="urn:microsoft.com/office/officeart/2005/8/layout/hierarchy2"/>
    <dgm:cxn modelId="{5005CCC3-AF68-4263-90C4-F4145DBC7433}" type="presParOf" srcId="{C1D26D2E-9C22-4FC3-9BB7-93C55B407934}" destId="{8D871798-7B89-4BB1-9F92-9082A4DDF748}" srcOrd="0" destOrd="0" presId="urn:microsoft.com/office/officeart/2005/8/layout/hierarchy2"/>
    <dgm:cxn modelId="{A036E1CA-2292-476F-95E2-F44ECF9DF8B5}" type="presParOf" srcId="{C1D26D2E-9C22-4FC3-9BB7-93C55B407934}" destId="{A6B2F1FE-FFD9-4CD3-A592-F27A9AD08700}" srcOrd="1" destOrd="0" presId="urn:microsoft.com/office/officeart/2005/8/layout/hierarchy2"/>
    <dgm:cxn modelId="{52CD4BF9-2203-4036-827B-378FE323815D}" type="presParOf" srcId="{B5752B03-663F-462B-90E9-86C46A7A0067}" destId="{997750D4-96EB-4BB9-9AD2-9EAA9D415714}" srcOrd="8" destOrd="0" presId="urn:microsoft.com/office/officeart/2005/8/layout/hierarchy2"/>
    <dgm:cxn modelId="{8F342C88-3A5E-40B5-A206-617ED32F112D}" type="presParOf" srcId="{997750D4-96EB-4BB9-9AD2-9EAA9D415714}" destId="{36BFF728-9692-46E2-8EED-D459AC0D82DC}" srcOrd="0" destOrd="0" presId="urn:microsoft.com/office/officeart/2005/8/layout/hierarchy2"/>
    <dgm:cxn modelId="{83198350-BEDF-4D7F-934B-1A56F2890AA7}" type="presParOf" srcId="{B5752B03-663F-462B-90E9-86C46A7A0067}" destId="{8C5257B3-129C-4E16-A52F-2F059382ED0A}" srcOrd="9" destOrd="0" presId="urn:microsoft.com/office/officeart/2005/8/layout/hierarchy2"/>
    <dgm:cxn modelId="{948200AA-74AF-4D8E-AC2C-602AB19A5F5A}" type="presParOf" srcId="{8C5257B3-129C-4E16-A52F-2F059382ED0A}" destId="{E410C2DD-2B95-42B2-86D4-32F15B352216}" srcOrd="0" destOrd="0" presId="urn:microsoft.com/office/officeart/2005/8/layout/hierarchy2"/>
    <dgm:cxn modelId="{4BA40F4A-A534-45E5-AFA8-258F569D4F34}" type="presParOf" srcId="{8C5257B3-129C-4E16-A52F-2F059382ED0A}" destId="{7E5531AA-E9AA-4244-B670-B72D22716C3C}" srcOrd="1" destOrd="0" presId="urn:microsoft.com/office/officeart/2005/8/layout/hierarchy2"/>
    <dgm:cxn modelId="{8C9517A8-A9C2-4A99-8E56-0DB4CAFF6104}" type="presParOf" srcId="{7E5531AA-E9AA-4244-B670-B72D22716C3C}" destId="{C031B15B-9D44-4C7A-B6A0-4F942BC22A34}" srcOrd="0" destOrd="0" presId="urn:microsoft.com/office/officeart/2005/8/layout/hierarchy2"/>
    <dgm:cxn modelId="{BD5DAD37-95A0-4342-8022-9B2EA49633FB}" type="presParOf" srcId="{C031B15B-9D44-4C7A-B6A0-4F942BC22A34}" destId="{F60A74BF-AFE3-4831-9624-4E6D1808ECE3}" srcOrd="0" destOrd="0" presId="urn:microsoft.com/office/officeart/2005/8/layout/hierarchy2"/>
    <dgm:cxn modelId="{611F5C4B-EB38-4EDF-8018-058521ED4E83}" type="presParOf" srcId="{7E5531AA-E9AA-4244-B670-B72D22716C3C}" destId="{8E9A76C1-BB6F-46B9-8641-293ABB356CB8}" srcOrd="1" destOrd="0" presId="urn:microsoft.com/office/officeart/2005/8/layout/hierarchy2"/>
    <dgm:cxn modelId="{FDC6CF8B-7F40-4D2F-8311-076750ECFC3D}" type="presParOf" srcId="{8E9A76C1-BB6F-46B9-8641-293ABB356CB8}" destId="{8810C41C-4351-4EFF-9BA9-47BB70FFD87B}" srcOrd="0" destOrd="0" presId="urn:microsoft.com/office/officeart/2005/8/layout/hierarchy2"/>
    <dgm:cxn modelId="{BB986E7E-87D8-4556-9013-2BA4278A3109}" type="presParOf" srcId="{8E9A76C1-BB6F-46B9-8641-293ABB356CB8}" destId="{E1A1731B-978C-4E22-8DFB-A650BEDB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4289F6AB-EE6D-4EEB-B218-162BE236EBB4}" type="presOf" srcId="{F2103179-96ED-4A7F-B05C-6921D6031C09}" destId="{B2BFB56C-67A7-452B-802F-5F7E827C13F9}" srcOrd="0" destOrd="0" presId="urn:microsoft.com/office/officeart/2005/8/layout/default"/>
    <dgm:cxn modelId="{CECDFEF3-B3BE-4EB1-801A-169737523101}" type="presOf" srcId="{749654BA-097A-4093-B81D-F0D7C8F45CDF}" destId="{D38C2A64-A10E-4419-8CC2-7C9DBC741F60}"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020AB1C3-43F9-47C9-B555-907BB8B5DA12}" type="presOf" srcId="{74B70E5F-85FA-42B8-A7FE-FD42B697C579}" destId="{AD9EF522-A474-43A3-8895-E1B5C946DABC}" srcOrd="0" destOrd="0" presId="urn:microsoft.com/office/officeart/2005/8/layout/default"/>
    <dgm:cxn modelId="{1FA7BBB1-0816-4D65-B680-800A80EB8C7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8A314BEE-3738-4954-8ABC-1B19E6108023}" type="presOf" srcId="{AF416352-CE85-458F-A403-D1461F23E8F6}" destId="{B3D60F83-A71F-4664-B2E0-FDAF1E1F667A}" srcOrd="0" destOrd="0" presId="urn:microsoft.com/office/officeart/2005/8/layout/default"/>
    <dgm:cxn modelId="{6F97B470-8F7F-4489-A189-4E543E64A09A}" type="presOf" srcId="{B305BEE9-96E7-4D38-B9B2-E40B0F514BFD}" destId="{D103E3C0-707E-4981-B759-BBF58D011072}"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DF42EA96-52F0-49AB-8950-FDC29E5FEE3C}" type="presOf" srcId="{FAB1662F-7421-4F7B-A5C0-57390BFE5777}" destId="{2AFE754E-A9BE-43F0-99CC-FD0E25860E09}"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1E594940-57B9-4176-A2F3-884104B0BFC7}" type="presParOf" srcId="{2AFE754E-A9BE-43F0-99CC-FD0E25860E09}" destId="{AD9EF522-A474-43A3-8895-E1B5C946DABC}" srcOrd="0" destOrd="0" presId="urn:microsoft.com/office/officeart/2005/8/layout/default"/>
    <dgm:cxn modelId="{BB2E1F14-5CF0-41C3-843A-20450C9C5FB4}" type="presParOf" srcId="{2AFE754E-A9BE-43F0-99CC-FD0E25860E09}" destId="{0337DDA8-12A4-4D35-A6BA-A52F916C71F9}" srcOrd="1" destOrd="0" presId="urn:microsoft.com/office/officeart/2005/8/layout/default"/>
    <dgm:cxn modelId="{6D2944C6-1D1F-4451-8D45-97068DDF7C95}" type="presParOf" srcId="{2AFE754E-A9BE-43F0-99CC-FD0E25860E09}" destId="{F626D2C1-E362-4EE4-A84D-3ECF9A9E587C}" srcOrd="2" destOrd="0" presId="urn:microsoft.com/office/officeart/2005/8/layout/default"/>
    <dgm:cxn modelId="{F3A7E55F-3505-430E-95FD-B444CD37941A}" type="presParOf" srcId="{2AFE754E-A9BE-43F0-99CC-FD0E25860E09}" destId="{B0E36A32-ED2F-4B07-A82C-07B5A09FFFAF}" srcOrd="3" destOrd="0" presId="urn:microsoft.com/office/officeart/2005/8/layout/default"/>
    <dgm:cxn modelId="{DA008353-9275-4BD2-AA91-3434F81849B5}" type="presParOf" srcId="{2AFE754E-A9BE-43F0-99CC-FD0E25860E09}" destId="{D103E3C0-707E-4981-B759-BBF58D011072}" srcOrd="4" destOrd="0" presId="urn:microsoft.com/office/officeart/2005/8/layout/default"/>
    <dgm:cxn modelId="{259C1AFF-1E2C-435D-AE49-4D61202B43CA}" type="presParOf" srcId="{2AFE754E-A9BE-43F0-99CC-FD0E25860E09}" destId="{E5900466-67F8-46B4-B51F-DC4C80A488EE}" srcOrd="5" destOrd="0" presId="urn:microsoft.com/office/officeart/2005/8/layout/default"/>
    <dgm:cxn modelId="{0B2E016D-685B-4216-A21F-0945CDB8251D}" type="presParOf" srcId="{2AFE754E-A9BE-43F0-99CC-FD0E25860E09}" destId="{D38C2A64-A10E-4419-8CC2-7C9DBC741F60}" srcOrd="6" destOrd="0" presId="urn:microsoft.com/office/officeart/2005/8/layout/default"/>
    <dgm:cxn modelId="{AB436DA6-AED7-4B8B-AC3A-EE4D7CC73B51}" type="presParOf" srcId="{2AFE754E-A9BE-43F0-99CC-FD0E25860E09}" destId="{27184C94-8BBD-4279-BF24-E340D2BB3CF4}" srcOrd="7" destOrd="0" presId="urn:microsoft.com/office/officeart/2005/8/layout/default"/>
    <dgm:cxn modelId="{BBA689E9-C772-47CA-8C99-37648EF838E4}" type="presParOf" srcId="{2AFE754E-A9BE-43F0-99CC-FD0E25860E09}" destId="{B3D60F83-A71F-4664-B2E0-FDAF1E1F667A}" srcOrd="8" destOrd="0" presId="urn:microsoft.com/office/officeart/2005/8/layout/default"/>
    <dgm:cxn modelId="{0B54239D-8A65-47CA-9C8A-28F8A1431F86}" type="presParOf" srcId="{2AFE754E-A9BE-43F0-99CC-FD0E25860E09}" destId="{7494D5FB-4DF4-427E-A02C-DF883CFADE6A}" srcOrd="9" destOrd="0" presId="urn:microsoft.com/office/officeart/2005/8/layout/default"/>
    <dgm:cxn modelId="{CCFE2AB4-D708-44D1-AA46-0710E165A524}"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175F9239-FDD9-4101-96D4-F0CE74370E3A}" type="presOf" srcId="{749654BA-097A-4093-B81D-F0D7C8F45CDF}" destId="{D38C2A64-A10E-4419-8CC2-7C9DBC741F60}"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766CE17B-F958-4681-9848-F9ACCCB2F6E1}" type="presOf" srcId="{F2103179-96ED-4A7F-B05C-6921D6031C09}" destId="{B2BFB56C-67A7-452B-802F-5F7E827C13F9}" srcOrd="0" destOrd="0" presId="urn:microsoft.com/office/officeart/2005/8/layout/default"/>
    <dgm:cxn modelId="{BFA6DE03-EE84-4C04-AB09-FDCE7B31D7FF}" type="presOf" srcId="{B305BEE9-96E7-4D38-B9B2-E40B0F514BFD}" destId="{D103E3C0-707E-4981-B759-BBF58D011072}"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0E056241-AE51-4880-AC99-383443F931CE}" type="presOf" srcId="{AF416352-CE85-458F-A403-D1461F23E8F6}" destId="{B3D60F83-A71F-4664-B2E0-FDAF1E1F667A}" srcOrd="0" destOrd="0" presId="urn:microsoft.com/office/officeart/2005/8/layout/default"/>
    <dgm:cxn modelId="{C51FD138-FE01-4873-962A-2D87A5BFE24E}" type="presOf" srcId="{FAB1662F-7421-4F7B-A5C0-57390BFE5777}" destId="{2AFE754E-A9BE-43F0-99CC-FD0E25860E09}" srcOrd="0" destOrd="0" presId="urn:microsoft.com/office/officeart/2005/8/layout/default"/>
    <dgm:cxn modelId="{347530FC-BFE6-441A-8E53-B15A56A55CA6}" type="presOf" srcId="{F5192B22-188D-4905-865D-FB0F06FA51E5}" destId="{F626D2C1-E362-4EE4-A84D-3ECF9A9E587C}"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ED58241-4762-44F5-AACB-6530DB2F9747}" type="presOf" srcId="{74B70E5F-85FA-42B8-A7FE-FD42B697C579}" destId="{AD9EF522-A474-43A3-8895-E1B5C946DABC}" srcOrd="0" destOrd="0" presId="urn:microsoft.com/office/officeart/2005/8/layout/default"/>
    <dgm:cxn modelId="{31CDA84A-4724-4DEC-92A9-32256AF461AE}" type="presParOf" srcId="{2AFE754E-A9BE-43F0-99CC-FD0E25860E09}" destId="{AD9EF522-A474-43A3-8895-E1B5C946DABC}" srcOrd="0" destOrd="0" presId="urn:microsoft.com/office/officeart/2005/8/layout/default"/>
    <dgm:cxn modelId="{8053D6CC-E8CB-4936-ABAC-E943EE3712B0}" type="presParOf" srcId="{2AFE754E-A9BE-43F0-99CC-FD0E25860E09}" destId="{0337DDA8-12A4-4D35-A6BA-A52F916C71F9}" srcOrd="1" destOrd="0" presId="urn:microsoft.com/office/officeart/2005/8/layout/default"/>
    <dgm:cxn modelId="{70A377A0-E8CD-4271-8429-B152F136BEAE}" type="presParOf" srcId="{2AFE754E-A9BE-43F0-99CC-FD0E25860E09}" destId="{F626D2C1-E362-4EE4-A84D-3ECF9A9E587C}" srcOrd="2" destOrd="0" presId="urn:microsoft.com/office/officeart/2005/8/layout/default"/>
    <dgm:cxn modelId="{9B6DB6DA-9554-46B0-AB86-EA15323C2698}" type="presParOf" srcId="{2AFE754E-A9BE-43F0-99CC-FD0E25860E09}" destId="{B0E36A32-ED2F-4B07-A82C-07B5A09FFFAF}" srcOrd="3" destOrd="0" presId="urn:microsoft.com/office/officeart/2005/8/layout/default"/>
    <dgm:cxn modelId="{701ECECE-02FE-4D51-B111-529E41D3F92C}" type="presParOf" srcId="{2AFE754E-A9BE-43F0-99CC-FD0E25860E09}" destId="{D103E3C0-707E-4981-B759-BBF58D011072}" srcOrd="4" destOrd="0" presId="urn:microsoft.com/office/officeart/2005/8/layout/default"/>
    <dgm:cxn modelId="{64B7E76E-2236-4E98-8730-0A8A1136407A}" type="presParOf" srcId="{2AFE754E-A9BE-43F0-99CC-FD0E25860E09}" destId="{E5900466-67F8-46B4-B51F-DC4C80A488EE}" srcOrd="5" destOrd="0" presId="urn:microsoft.com/office/officeart/2005/8/layout/default"/>
    <dgm:cxn modelId="{AF8667CE-FD19-4180-97BC-CEF1B1120F23}" type="presParOf" srcId="{2AFE754E-A9BE-43F0-99CC-FD0E25860E09}" destId="{D38C2A64-A10E-4419-8CC2-7C9DBC741F60}" srcOrd="6" destOrd="0" presId="urn:microsoft.com/office/officeart/2005/8/layout/default"/>
    <dgm:cxn modelId="{E257C674-F1C3-424A-A6D7-406AF6EBAD2E}" type="presParOf" srcId="{2AFE754E-A9BE-43F0-99CC-FD0E25860E09}" destId="{27184C94-8BBD-4279-BF24-E340D2BB3CF4}" srcOrd="7" destOrd="0" presId="urn:microsoft.com/office/officeart/2005/8/layout/default"/>
    <dgm:cxn modelId="{F4276129-FE5A-42EE-B989-D554C37BD7D7}" type="presParOf" srcId="{2AFE754E-A9BE-43F0-99CC-FD0E25860E09}" destId="{B3D60F83-A71F-4664-B2E0-FDAF1E1F667A}" srcOrd="8" destOrd="0" presId="urn:microsoft.com/office/officeart/2005/8/layout/default"/>
    <dgm:cxn modelId="{B53F3F1A-FEFC-4717-9C15-A5CD4C453C6F}" type="presParOf" srcId="{2AFE754E-A9BE-43F0-99CC-FD0E25860E09}" destId="{7494D5FB-4DF4-427E-A02C-DF883CFADE6A}" srcOrd="9" destOrd="0" presId="urn:microsoft.com/office/officeart/2005/8/layout/default"/>
    <dgm:cxn modelId="{7FBEB361-76B9-41F8-8EDC-5728898F40F1}"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88B719EC-14B5-4612-8F19-D84E511AB0C7}" type="presOf" srcId="{AF416352-CE85-458F-A403-D1461F23E8F6}" destId="{B3D60F83-A71F-4664-B2E0-FDAF1E1F667A}" srcOrd="0" destOrd="0" presId="urn:microsoft.com/office/officeart/2005/8/layout/default"/>
    <dgm:cxn modelId="{F924A0EF-0C5B-44FB-8DC7-F1AD5670865A}"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7E4C686D-B272-4FA2-8371-9D5FDBD7455A}" type="presOf" srcId="{74B70E5F-85FA-42B8-A7FE-FD42B697C579}" destId="{AD9EF522-A474-43A3-8895-E1B5C946DABC}" srcOrd="0" destOrd="0" presId="urn:microsoft.com/office/officeart/2005/8/layout/default"/>
    <dgm:cxn modelId="{AFC1254A-9075-40ED-8567-D3CC42F73819}" type="presOf" srcId="{749654BA-097A-4093-B81D-F0D7C8F45CDF}" destId="{D38C2A64-A10E-4419-8CC2-7C9DBC741F60}" srcOrd="0" destOrd="0" presId="urn:microsoft.com/office/officeart/2005/8/layout/default"/>
    <dgm:cxn modelId="{9B3814AA-D4C4-4678-AF04-CD9284A05F7F}" type="presOf" srcId="{F5192B22-188D-4905-865D-FB0F06FA51E5}" destId="{F626D2C1-E362-4EE4-A84D-3ECF9A9E587C}"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3F2775AD-E5B5-4B3B-9AB5-06151CEE193B}" srcId="{FAB1662F-7421-4F7B-A5C0-57390BFE5777}" destId="{B305BEE9-96E7-4D38-B9B2-E40B0F514BFD}" srcOrd="2" destOrd="0" parTransId="{F20EB76F-D5B3-421C-BA9D-2033FC3056A5}" sibTransId="{41BBECFD-9737-4437-B95D-59D5F11DCB2A}"/>
    <dgm:cxn modelId="{9F5F7140-1A1D-4DD9-A3B3-01FBBA2A17FE}" type="presOf" srcId="{F2103179-96ED-4A7F-B05C-6921D6031C09}" destId="{B2BFB56C-67A7-452B-802F-5F7E827C13F9}"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8D2CF5E4-577F-42B9-9A5A-4DE8BA3616E5}"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236A115D-2EA3-4B91-9DDA-51445C99A24F}" type="presParOf" srcId="{2AFE754E-A9BE-43F0-99CC-FD0E25860E09}" destId="{AD9EF522-A474-43A3-8895-E1B5C946DABC}" srcOrd="0" destOrd="0" presId="urn:microsoft.com/office/officeart/2005/8/layout/default"/>
    <dgm:cxn modelId="{8D19A373-3E57-4D0A-9160-D1C97D4ED484}" type="presParOf" srcId="{2AFE754E-A9BE-43F0-99CC-FD0E25860E09}" destId="{0337DDA8-12A4-4D35-A6BA-A52F916C71F9}" srcOrd="1" destOrd="0" presId="urn:microsoft.com/office/officeart/2005/8/layout/default"/>
    <dgm:cxn modelId="{23F8994F-C3D1-4D42-90DE-E48DCDD3A0AA}" type="presParOf" srcId="{2AFE754E-A9BE-43F0-99CC-FD0E25860E09}" destId="{F626D2C1-E362-4EE4-A84D-3ECF9A9E587C}" srcOrd="2" destOrd="0" presId="urn:microsoft.com/office/officeart/2005/8/layout/default"/>
    <dgm:cxn modelId="{505A9922-2A1E-430E-8AB9-C9322D7C1B2E}" type="presParOf" srcId="{2AFE754E-A9BE-43F0-99CC-FD0E25860E09}" destId="{B0E36A32-ED2F-4B07-A82C-07B5A09FFFAF}" srcOrd="3" destOrd="0" presId="urn:microsoft.com/office/officeart/2005/8/layout/default"/>
    <dgm:cxn modelId="{CBE28C09-EA83-4994-8FAC-B6C636857C2D}" type="presParOf" srcId="{2AFE754E-A9BE-43F0-99CC-FD0E25860E09}" destId="{D103E3C0-707E-4981-B759-BBF58D011072}" srcOrd="4" destOrd="0" presId="urn:microsoft.com/office/officeart/2005/8/layout/default"/>
    <dgm:cxn modelId="{E70276CE-D21B-4798-8C48-C77D91106CF4}" type="presParOf" srcId="{2AFE754E-A9BE-43F0-99CC-FD0E25860E09}" destId="{E5900466-67F8-46B4-B51F-DC4C80A488EE}" srcOrd="5" destOrd="0" presId="urn:microsoft.com/office/officeart/2005/8/layout/default"/>
    <dgm:cxn modelId="{31F428C1-424D-4309-A79A-1CB46CDF902A}" type="presParOf" srcId="{2AFE754E-A9BE-43F0-99CC-FD0E25860E09}" destId="{D38C2A64-A10E-4419-8CC2-7C9DBC741F60}" srcOrd="6" destOrd="0" presId="urn:microsoft.com/office/officeart/2005/8/layout/default"/>
    <dgm:cxn modelId="{9B44B5F1-03C6-4BBE-8D56-06B230D3DB9A}" type="presParOf" srcId="{2AFE754E-A9BE-43F0-99CC-FD0E25860E09}" destId="{27184C94-8BBD-4279-BF24-E340D2BB3CF4}" srcOrd="7" destOrd="0" presId="urn:microsoft.com/office/officeart/2005/8/layout/default"/>
    <dgm:cxn modelId="{BBD6FA76-C85E-4748-849F-EA99F67C99FB}" type="presParOf" srcId="{2AFE754E-A9BE-43F0-99CC-FD0E25860E09}" destId="{B3D60F83-A71F-4664-B2E0-FDAF1E1F667A}" srcOrd="8" destOrd="0" presId="urn:microsoft.com/office/officeart/2005/8/layout/default"/>
    <dgm:cxn modelId="{FF2AC2BB-EE10-4CD4-A231-3712450A833C}" type="presParOf" srcId="{2AFE754E-A9BE-43F0-99CC-FD0E25860E09}" destId="{7494D5FB-4DF4-427E-A02C-DF883CFADE6A}" srcOrd="9" destOrd="0" presId="urn:microsoft.com/office/officeart/2005/8/layout/default"/>
    <dgm:cxn modelId="{4D8BE9EB-EB88-4A06-9632-199D7B39D842}"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0DF0456B-78CA-439C-A0E7-9ED4D4553E05}" type="presOf" srcId="{749654BA-097A-4093-B81D-F0D7C8F45CDF}" destId="{D38C2A64-A10E-4419-8CC2-7C9DBC741F60}"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87688176-5C0A-43AF-8BEA-257B54EB3D0A}" type="presOf" srcId="{F2103179-96ED-4A7F-B05C-6921D6031C09}" destId="{B2BFB56C-67A7-452B-802F-5F7E827C13F9}" srcOrd="0" destOrd="0" presId="urn:microsoft.com/office/officeart/2005/8/layout/default"/>
    <dgm:cxn modelId="{0D4994C9-2AD8-4EDD-8960-FAD7A6BB3FBE}"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7D11F68E-963C-4A7D-B03F-F3D04928E8C4}" type="presOf" srcId="{FAB1662F-7421-4F7B-A5C0-57390BFE5777}" destId="{2AFE754E-A9BE-43F0-99CC-FD0E25860E09}"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50093ECE-4DBE-4706-8A69-C067F053BBB2}" type="presOf" srcId="{F5192B22-188D-4905-865D-FB0F06FA51E5}" destId="{F626D2C1-E362-4EE4-A84D-3ECF9A9E587C}" srcOrd="0" destOrd="0" presId="urn:microsoft.com/office/officeart/2005/8/layout/default"/>
    <dgm:cxn modelId="{97A16E7C-6044-4701-89EF-C26EDB5FCBA7}" type="presOf" srcId="{B305BEE9-96E7-4D38-B9B2-E40B0F514BFD}" destId="{D103E3C0-707E-4981-B759-BBF58D011072}" srcOrd="0" destOrd="0" presId="urn:microsoft.com/office/officeart/2005/8/layout/default"/>
    <dgm:cxn modelId="{2B741797-347C-4F6E-AE0A-724533E4F199}" type="presOf" srcId="{AF416352-CE85-458F-A403-D1461F23E8F6}" destId="{B3D60F83-A71F-4664-B2E0-FDAF1E1F667A}"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CC0A8BF9-0E64-43A1-BEE3-63DEE84D5A1F}" type="presParOf" srcId="{2AFE754E-A9BE-43F0-99CC-FD0E25860E09}" destId="{AD9EF522-A474-43A3-8895-E1B5C946DABC}" srcOrd="0" destOrd="0" presId="urn:microsoft.com/office/officeart/2005/8/layout/default"/>
    <dgm:cxn modelId="{56C47DFB-B559-4C1F-B588-DD75F376DD3F}" type="presParOf" srcId="{2AFE754E-A9BE-43F0-99CC-FD0E25860E09}" destId="{0337DDA8-12A4-4D35-A6BA-A52F916C71F9}" srcOrd="1" destOrd="0" presId="urn:microsoft.com/office/officeart/2005/8/layout/default"/>
    <dgm:cxn modelId="{E1E4E181-3DD3-4CA7-873E-D2E6C6182B1F}" type="presParOf" srcId="{2AFE754E-A9BE-43F0-99CC-FD0E25860E09}" destId="{F626D2C1-E362-4EE4-A84D-3ECF9A9E587C}" srcOrd="2" destOrd="0" presId="urn:microsoft.com/office/officeart/2005/8/layout/default"/>
    <dgm:cxn modelId="{B1B09461-C44E-4FE8-80DD-BB074E6B99AA}" type="presParOf" srcId="{2AFE754E-A9BE-43F0-99CC-FD0E25860E09}" destId="{B0E36A32-ED2F-4B07-A82C-07B5A09FFFAF}" srcOrd="3" destOrd="0" presId="urn:microsoft.com/office/officeart/2005/8/layout/default"/>
    <dgm:cxn modelId="{B607BA9A-E183-4FEC-9F4C-B76141685944}" type="presParOf" srcId="{2AFE754E-A9BE-43F0-99CC-FD0E25860E09}" destId="{D103E3C0-707E-4981-B759-BBF58D011072}" srcOrd="4" destOrd="0" presId="urn:microsoft.com/office/officeart/2005/8/layout/default"/>
    <dgm:cxn modelId="{BAB85670-3476-415E-AF61-7F431D2A7D78}" type="presParOf" srcId="{2AFE754E-A9BE-43F0-99CC-FD0E25860E09}" destId="{E5900466-67F8-46B4-B51F-DC4C80A488EE}" srcOrd="5" destOrd="0" presId="urn:microsoft.com/office/officeart/2005/8/layout/default"/>
    <dgm:cxn modelId="{DDC8B328-6EFC-42EB-99B0-D7E1B8CABD10}" type="presParOf" srcId="{2AFE754E-A9BE-43F0-99CC-FD0E25860E09}" destId="{D38C2A64-A10E-4419-8CC2-7C9DBC741F60}" srcOrd="6" destOrd="0" presId="urn:microsoft.com/office/officeart/2005/8/layout/default"/>
    <dgm:cxn modelId="{CE6AB6B3-AB5D-4E90-A51B-B7F94C992AB7}" type="presParOf" srcId="{2AFE754E-A9BE-43F0-99CC-FD0E25860E09}" destId="{27184C94-8BBD-4279-BF24-E340D2BB3CF4}" srcOrd="7" destOrd="0" presId="urn:microsoft.com/office/officeart/2005/8/layout/default"/>
    <dgm:cxn modelId="{B433DAA3-219F-4014-8039-FB1935D92F18}" type="presParOf" srcId="{2AFE754E-A9BE-43F0-99CC-FD0E25860E09}" destId="{B3D60F83-A71F-4664-B2E0-FDAF1E1F667A}" srcOrd="8" destOrd="0" presId="urn:microsoft.com/office/officeart/2005/8/layout/default"/>
    <dgm:cxn modelId="{FB76CFDD-D5F9-42E1-B784-FA131389DC9F}" type="presParOf" srcId="{2AFE754E-A9BE-43F0-99CC-FD0E25860E09}" destId="{7494D5FB-4DF4-427E-A02C-DF883CFADE6A}" srcOrd="9" destOrd="0" presId="urn:microsoft.com/office/officeart/2005/8/layout/default"/>
    <dgm:cxn modelId="{34F6CDE5-58E4-4A7F-BAF6-7310EE374EAC}"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a:t>
          </a:r>
          <a:r>
            <a:rPr lang="en-US" b="0" dirty="0" smtClean="0">
              <a:latin typeface="+mj-lt"/>
            </a:rPr>
            <a:t>Server VM</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en-US" b="0" noProof="0" dirty="0" smtClean="0">
              <a:latin typeface="+mj-lt"/>
            </a:rPr>
            <a:t>Additional databases</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FE2CC605-8902-4F24-82F0-E7B29903D312}" type="presOf" srcId="{74B70E5F-85FA-42B8-A7FE-FD42B697C579}" destId="{AD9EF522-A474-43A3-8895-E1B5C946DAB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14C22F33-5BEB-4950-B19A-0C67916CDA9A}" type="presOf" srcId="{FAB1662F-7421-4F7B-A5C0-57390BFE5777}" destId="{2AFE754E-A9BE-43F0-99CC-FD0E25860E09}" srcOrd="0" destOrd="0" presId="urn:microsoft.com/office/officeart/2005/8/layout/default"/>
    <dgm:cxn modelId="{349AE46B-B3D8-460C-BFEE-816EC28EEADB}" type="presOf" srcId="{F2103179-96ED-4A7F-B05C-6921D6031C09}" destId="{B2BFB56C-67A7-452B-802F-5F7E827C13F9}" srcOrd="0" destOrd="0" presId="urn:microsoft.com/office/officeart/2005/8/layout/default"/>
    <dgm:cxn modelId="{A129636F-841F-4E41-9E49-09D59496444C}" type="presOf" srcId="{F5192B22-188D-4905-865D-FB0F06FA51E5}" destId="{F626D2C1-E362-4EE4-A84D-3ECF9A9E587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8CCCA516-BB0A-412D-BEC9-0038F2FFC9A9}" type="presOf" srcId="{749654BA-097A-4093-B81D-F0D7C8F45CDF}" destId="{D38C2A64-A10E-4419-8CC2-7C9DBC741F60}" srcOrd="0" destOrd="0" presId="urn:microsoft.com/office/officeart/2005/8/layout/default"/>
    <dgm:cxn modelId="{9935A463-2EE1-482B-9337-9585B21659E9}" type="presOf" srcId="{AF416352-CE85-458F-A403-D1461F23E8F6}" destId="{B3D60F83-A71F-4664-B2E0-FDAF1E1F667A}" srcOrd="0" destOrd="0" presId="urn:microsoft.com/office/officeart/2005/8/layout/default"/>
    <dgm:cxn modelId="{92266FF3-EC62-4B63-A159-3F8F6C239F54}" srcId="{FAB1662F-7421-4F7B-A5C0-57390BFE5777}" destId="{AF416352-CE85-458F-A403-D1461F23E8F6}" srcOrd="4" destOrd="0" parTransId="{2956A71B-79C5-4E89-AF0B-D71DAFF63D71}" sibTransId="{B442AAC0-2D14-4316-AFDF-E884AE063201}"/>
    <dgm:cxn modelId="{B6515346-3E2E-4B57-9CD9-3B43BF3A1292}" srcId="{FAB1662F-7421-4F7B-A5C0-57390BFE5777}" destId="{749654BA-097A-4093-B81D-F0D7C8F45CDF}" srcOrd="3" destOrd="0" parTransId="{FBC5526E-515F-465A-B09F-D368676C299F}" sibTransId="{8E41D4D4-B4D6-43A5-9DE3-E8BF30778C89}"/>
    <dgm:cxn modelId="{09A36A47-8D96-4FB1-B335-C305361EE2C4}" type="presOf" srcId="{B305BEE9-96E7-4D38-B9B2-E40B0F514BFD}" destId="{D103E3C0-707E-4981-B759-BBF58D011072}" srcOrd="0" destOrd="0" presId="urn:microsoft.com/office/officeart/2005/8/layout/default"/>
    <dgm:cxn modelId="{B11EDC9E-ED7D-45E5-A645-514143F77CE3}" srcId="{FAB1662F-7421-4F7B-A5C0-57390BFE5777}" destId="{F2103179-96ED-4A7F-B05C-6921D6031C09}" srcOrd="5" destOrd="0" parTransId="{D726399D-7DEF-4A4F-AECF-FE9185712AF5}" sibTransId="{FC98FD10-DD36-4643-AE8F-0672ED022215}"/>
    <dgm:cxn modelId="{BF56899C-E163-4BDC-B41F-D3BEBE6D497E}" srcId="{FAB1662F-7421-4F7B-A5C0-57390BFE5777}" destId="{F5192B22-188D-4905-865D-FB0F06FA51E5}" srcOrd="1" destOrd="0" parTransId="{F3897636-FAF3-4731-A778-8862D438D943}" sibTransId="{099547DA-0E7A-45EB-BC6D-7C666533B622}"/>
    <dgm:cxn modelId="{64A4087E-1E78-4C4C-B293-FE6043AAE97F}" type="presParOf" srcId="{2AFE754E-A9BE-43F0-99CC-FD0E25860E09}" destId="{AD9EF522-A474-43A3-8895-E1B5C946DABC}" srcOrd="0" destOrd="0" presId="urn:microsoft.com/office/officeart/2005/8/layout/default"/>
    <dgm:cxn modelId="{F9682EC2-4F17-402C-B3E1-A4F7ACAA451F}" type="presParOf" srcId="{2AFE754E-A9BE-43F0-99CC-FD0E25860E09}" destId="{0337DDA8-12A4-4D35-A6BA-A52F916C71F9}" srcOrd="1" destOrd="0" presId="urn:microsoft.com/office/officeart/2005/8/layout/default"/>
    <dgm:cxn modelId="{23586F59-45F6-454F-A049-4152F1BD6F8F}" type="presParOf" srcId="{2AFE754E-A9BE-43F0-99CC-FD0E25860E09}" destId="{F626D2C1-E362-4EE4-A84D-3ECF9A9E587C}" srcOrd="2" destOrd="0" presId="urn:microsoft.com/office/officeart/2005/8/layout/default"/>
    <dgm:cxn modelId="{2A7BB67E-3B80-4B5C-B43F-500E31760D1E}" type="presParOf" srcId="{2AFE754E-A9BE-43F0-99CC-FD0E25860E09}" destId="{B0E36A32-ED2F-4B07-A82C-07B5A09FFFAF}" srcOrd="3" destOrd="0" presId="urn:microsoft.com/office/officeart/2005/8/layout/default"/>
    <dgm:cxn modelId="{D1300721-F266-4A88-9F05-B3A6F65C7701}" type="presParOf" srcId="{2AFE754E-A9BE-43F0-99CC-FD0E25860E09}" destId="{D103E3C0-707E-4981-B759-BBF58D011072}" srcOrd="4" destOrd="0" presId="urn:microsoft.com/office/officeart/2005/8/layout/default"/>
    <dgm:cxn modelId="{918E60F5-E146-4704-BA37-E7C8B781E4A0}" type="presParOf" srcId="{2AFE754E-A9BE-43F0-99CC-FD0E25860E09}" destId="{E5900466-67F8-46B4-B51F-DC4C80A488EE}" srcOrd="5" destOrd="0" presId="urn:microsoft.com/office/officeart/2005/8/layout/default"/>
    <dgm:cxn modelId="{F5E6139D-8D57-4C8C-9DA6-0EFC8ECA7329}" type="presParOf" srcId="{2AFE754E-A9BE-43F0-99CC-FD0E25860E09}" destId="{D38C2A64-A10E-4419-8CC2-7C9DBC741F60}" srcOrd="6" destOrd="0" presId="urn:microsoft.com/office/officeart/2005/8/layout/default"/>
    <dgm:cxn modelId="{EDC15162-4FE5-40E1-A0BF-2DC8E38C734B}" type="presParOf" srcId="{2AFE754E-A9BE-43F0-99CC-FD0E25860E09}" destId="{27184C94-8BBD-4279-BF24-E340D2BB3CF4}" srcOrd="7" destOrd="0" presId="urn:microsoft.com/office/officeart/2005/8/layout/default"/>
    <dgm:cxn modelId="{822E9049-CA34-4355-92F3-B3D87E388CEF}" type="presParOf" srcId="{2AFE754E-A9BE-43F0-99CC-FD0E25860E09}" destId="{B3D60F83-A71F-4664-B2E0-FDAF1E1F667A}" srcOrd="8" destOrd="0" presId="urn:microsoft.com/office/officeart/2005/8/layout/default"/>
    <dgm:cxn modelId="{33B4AD41-E6EA-44DD-82D6-DCE03F3EA5AC}" type="presParOf" srcId="{2AFE754E-A9BE-43F0-99CC-FD0E25860E09}" destId="{7494D5FB-4DF4-427E-A02C-DF883CFADE6A}" srcOrd="9" destOrd="0" presId="urn:microsoft.com/office/officeart/2005/8/layout/default"/>
    <dgm:cxn modelId="{5BBDB1B9-F6BE-4EDD-A003-0974FD50D3DF}"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0DC8B93F-3635-4637-B1F2-BC99DFE1A5DB}" type="presOf" srcId="{B305BEE9-96E7-4D38-B9B2-E40B0F514BFD}" destId="{D103E3C0-707E-4981-B759-BBF58D011072}"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3A3E66AF-733F-40F1-B4C9-7BE9B4B151C1}" type="presOf" srcId="{F5192B22-188D-4905-865D-FB0F06FA51E5}" destId="{F626D2C1-E362-4EE4-A84D-3ECF9A9E587C}" srcOrd="0" destOrd="0" presId="urn:microsoft.com/office/officeart/2005/8/layout/default"/>
    <dgm:cxn modelId="{8D1B5EEB-E5C7-4A12-A545-EDC187ED9084}" type="presOf" srcId="{AF416352-CE85-458F-A403-D1461F23E8F6}" destId="{B3D60F83-A71F-4664-B2E0-FDAF1E1F667A}" srcOrd="0" destOrd="0" presId="urn:microsoft.com/office/officeart/2005/8/layout/default"/>
    <dgm:cxn modelId="{510E2A05-EA5C-4B4E-92A4-905393D583F5}" type="presOf" srcId="{749654BA-097A-4093-B81D-F0D7C8F45CDF}" destId="{D38C2A64-A10E-4419-8CC2-7C9DBC741F60}" srcOrd="0" destOrd="0" presId="urn:microsoft.com/office/officeart/2005/8/layout/default"/>
    <dgm:cxn modelId="{B6515346-3E2E-4B57-9CD9-3B43BF3A1292}" srcId="{FAB1662F-7421-4F7B-A5C0-57390BFE5777}" destId="{749654BA-097A-4093-B81D-F0D7C8F45CDF}" srcOrd="3" destOrd="0" parTransId="{FBC5526E-515F-465A-B09F-D368676C299F}" sibTransId="{8E41D4D4-B4D6-43A5-9DE3-E8BF30778C89}"/>
    <dgm:cxn modelId="{21BB8613-0FEF-4B1E-8A20-F3ED77E3C577}" type="presOf" srcId="{FAB1662F-7421-4F7B-A5C0-57390BFE5777}" destId="{2AFE754E-A9BE-43F0-99CC-FD0E25860E09}"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66EC467D-D210-4681-B64A-E59E0947D754}" type="presOf" srcId="{F2103179-96ED-4A7F-B05C-6921D6031C09}" destId="{B2BFB56C-67A7-452B-802F-5F7E827C13F9}" srcOrd="0" destOrd="0" presId="urn:microsoft.com/office/officeart/2005/8/layout/default"/>
    <dgm:cxn modelId="{C118E989-143E-47AA-B4A2-0351271D46B7}" type="presOf" srcId="{74B70E5F-85FA-42B8-A7FE-FD42B697C579}" destId="{AD9EF522-A474-43A3-8895-E1B5C946DABC}"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01E947BC-3CF1-4398-A02C-40B7973F5993}" type="presParOf" srcId="{2AFE754E-A9BE-43F0-99CC-FD0E25860E09}" destId="{AD9EF522-A474-43A3-8895-E1B5C946DABC}" srcOrd="0" destOrd="0" presId="urn:microsoft.com/office/officeart/2005/8/layout/default"/>
    <dgm:cxn modelId="{D5D84C74-3F8E-4930-BCA4-54AC589208F9}" type="presParOf" srcId="{2AFE754E-A9BE-43F0-99CC-FD0E25860E09}" destId="{0337DDA8-12A4-4D35-A6BA-A52F916C71F9}" srcOrd="1" destOrd="0" presId="urn:microsoft.com/office/officeart/2005/8/layout/default"/>
    <dgm:cxn modelId="{7F7053EC-23EB-4C94-A0BD-C94973ADD4AD}" type="presParOf" srcId="{2AFE754E-A9BE-43F0-99CC-FD0E25860E09}" destId="{F626D2C1-E362-4EE4-A84D-3ECF9A9E587C}" srcOrd="2" destOrd="0" presId="urn:microsoft.com/office/officeart/2005/8/layout/default"/>
    <dgm:cxn modelId="{59702B04-66A7-43C6-9C76-264D3AFD234E}" type="presParOf" srcId="{2AFE754E-A9BE-43F0-99CC-FD0E25860E09}" destId="{B0E36A32-ED2F-4B07-A82C-07B5A09FFFAF}" srcOrd="3" destOrd="0" presId="urn:microsoft.com/office/officeart/2005/8/layout/default"/>
    <dgm:cxn modelId="{8A79734A-52ED-487E-B95E-86F55CE581C7}" type="presParOf" srcId="{2AFE754E-A9BE-43F0-99CC-FD0E25860E09}" destId="{D103E3C0-707E-4981-B759-BBF58D011072}" srcOrd="4" destOrd="0" presId="urn:microsoft.com/office/officeart/2005/8/layout/default"/>
    <dgm:cxn modelId="{B3ACC9DD-429A-4A43-AFD5-9CB2615C59AF}" type="presParOf" srcId="{2AFE754E-A9BE-43F0-99CC-FD0E25860E09}" destId="{E5900466-67F8-46B4-B51F-DC4C80A488EE}" srcOrd="5" destOrd="0" presId="urn:microsoft.com/office/officeart/2005/8/layout/default"/>
    <dgm:cxn modelId="{427C131B-ED71-4F5A-8945-B06ED0780985}" type="presParOf" srcId="{2AFE754E-A9BE-43F0-99CC-FD0E25860E09}" destId="{D38C2A64-A10E-4419-8CC2-7C9DBC741F60}" srcOrd="6" destOrd="0" presId="urn:microsoft.com/office/officeart/2005/8/layout/default"/>
    <dgm:cxn modelId="{BED7333F-F524-418E-89C7-15F92112F73A}" type="presParOf" srcId="{2AFE754E-A9BE-43F0-99CC-FD0E25860E09}" destId="{27184C94-8BBD-4279-BF24-E340D2BB3CF4}" srcOrd="7" destOrd="0" presId="urn:microsoft.com/office/officeart/2005/8/layout/default"/>
    <dgm:cxn modelId="{B65276DA-342C-4FC6-AC0E-070A79088BC0}" type="presParOf" srcId="{2AFE754E-A9BE-43F0-99CC-FD0E25860E09}" destId="{B3D60F83-A71F-4664-B2E0-FDAF1E1F667A}" srcOrd="8" destOrd="0" presId="urn:microsoft.com/office/officeart/2005/8/layout/default"/>
    <dgm:cxn modelId="{47B24E1E-DC30-4AE6-8B46-0D62CC007239}" type="presParOf" srcId="{2AFE754E-A9BE-43F0-99CC-FD0E25860E09}" destId="{7494D5FB-4DF4-427E-A02C-DF883CFADE6A}" srcOrd="9" destOrd="0" presId="urn:microsoft.com/office/officeart/2005/8/layout/default"/>
    <dgm:cxn modelId="{D983F8DF-4333-4DFB-B1F2-F60F65623234}"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ABBF0337-708C-46E0-B1BB-5AED0C9E8984}"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E78DBEB3-CD3C-4D92-9634-2FC5224CE4DA}"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7186D1CD-39CF-40FE-B6B1-0249A59772D0}" type="presOf" srcId="{749654BA-097A-4093-B81D-F0D7C8F45CDF}" destId="{D38C2A64-A10E-4419-8CC2-7C9DBC741F60}" srcOrd="0" destOrd="0" presId="urn:microsoft.com/office/officeart/2005/8/layout/default"/>
    <dgm:cxn modelId="{89D606E8-86D8-4F3D-A566-D6CF7E0F52B9}" type="presOf" srcId="{F2103179-96ED-4A7F-B05C-6921D6031C09}" destId="{B2BFB56C-67A7-452B-802F-5F7E827C13F9}" srcOrd="0" destOrd="0" presId="urn:microsoft.com/office/officeart/2005/8/layout/default"/>
    <dgm:cxn modelId="{3D55048C-56A7-4ACC-B6C2-C41AC475C964}" type="presOf" srcId="{B305BEE9-96E7-4D38-B9B2-E40B0F514BFD}" destId="{D103E3C0-707E-4981-B759-BBF58D011072}" srcOrd="0" destOrd="0" presId="urn:microsoft.com/office/officeart/2005/8/layout/default"/>
    <dgm:cxn modelId="{3FF59267-D6D9-4657-A21B-B67E4A088F30}"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206CC830-E503-4CBD-9419-B6DD630D94A1}" type="presOf" srcId="{FAB1662F-7421-4F7B-A5C0-57390BFE5777}" destId="{2AFE754E-A9BE-43F0-99CC-FD0E25860E09}" srcOrd="0" destOrd="0" presId="urn:microsoft.com/office/officeart/2005/8/layout/default"/>
    <dgm:cxn modelId="{05739CDD-034D-4785-A1FF-5C82B2312399}" type="presParOf" srcId="{2AFE754E-A9BE-43F0-99CC-FD0E25860E09}" destId="{AD9EF522-A474-43A3-8895-E1B5C946DABC}" srcOrd="0" destOrd="0" presId="urn:microsoft.com/office/officeart/2005/8/layout/default"/>
    <dgm:cxn modelId="{7BD01E8F-F326-41A1-BAB8-F36D7F029FCB}" type="presParOf" srcId="{2AFE754E-A9BE-43F0-99CC-FD0E25860E09}" destId="{0337DDA8-12A4-4D35-A6BA-A52F916C71F9}" srcOrd="1" destOrd="0" presId="urn:microsoft.com/office/officeart/2005/8/layout/default"/>
    <dgm:cxn modelId="{90004506-1776-4ACD-A815-BAF93086BA18}" type="presParOf" srcId="{2AFE754E-A9BE-43F0-99CC-FD0E25860E09}" destId="{F626D2C1-E362-4EE4-A84D-3ECF9A9E587C}" srcOrd="2" destOrd="0" presId="urn:microsoft.com/office/officeart/2005/8/layout/default"/>
    <dgm:cxn modelId="{4E473D36-13AC-402D-8FC1-6D1D87776AAA}" type="presParOf" srcId="{2AFE754E-A9BE-43F0-99CC-FD0E25860E09}" destId="{B0E36A32-ED2F-4B07-A82C-07B5A09FFFAF}" srcOrd="3" destOrd="0" presId="urn:microsoft.com/office/officeart/2005/8/layout/default"/>
    <dgm:cxn modelId="{A671CED6-08A1-4E22-9A31-16409A7652B4}" type="presParOf" srcId="{2AFE754E-A9BE-43F0-99CC-FD0E25860E09}" destId="{D103E3C0-707E-4981-B759-BBF58D011072}" srcOrd="4" destOrd="0" presId="urn:microsoft.com/office/officeart/2005/8/layout/default"/>
    <dgm:cxn modelId="{B3C465C2-3847-4C99-923D-957CBC7B3CAE}" type="presParOf" srcId="{2AFE754E-A9BE-43F0-99CC-FD0E25860E09}" destId="{E5900466-67F8-46B4-B51F-DC4C80A488EE}" srcOrd="5" destOrd="0" presId="urn:microsoft.com/office/officeart/2005/8/layout/default"/>
    <dgm:cxn modelId="{AA0B3CB5-6065-417D-81E3-7381114B68C8}" type="presParOf" srcId="{2AFE754E-A9BE-43F0-99CC-FD0E25860E09}" destId="{D38C2A64-A10E-4419-8CC2-7C9DBC741F60}" srcOrd="6" destOrd="0" presId="urn:microsoft.com/office/officeart/2005/8/layout/default"/>
    <dgm:cxn modelId="{EA7167F6-6CE8-4855-888E-0E7544964CC6}" type="presParOf" srcId="{2AFE754E-A9BE-43F0-99CC-FD0E25860E09}" destId="{27184C94-8BBD-4279-BF24-E340D2BB3CF4}" srcOrd="7" destOrd="0" presId="urn:microsoft.com/office/officeart/2005/8/layout/default"/>
    <dgm:cxn modelId="{1E7D00E0-0BC4-43B3-850B-27234F74C9C5}" type="presParOf" srcId="{2AFE754E-A9BE-43F0-99CC-FD0E25860E09}" destId="{B3D60F83-A71F-4664-B2E0-FDAF1E1F667A}" srcOrd="8" destOrd="0" presId="urn:microsoft.com/office/officeart/2005/8/layout/default"/>
    <dgm:cxn modelId="{BA756986-E912-42DD-8758-64811DCDC13C}" type="presParOf" srcId="{2AFE754E-A9BE-43F0-99CC-FD0E25860E09}" destId="{7494D5FB-4DF4-427E-A02C-DF883CFADE6A}" srcOrd="9" destOrd="0" presId="urn:microsoft.com/office/officeart/2005/8/layout/default"/>
    <dgm:cxn modelId="{31EF03CE-8F57-4D6B-A9AD-FBE05A9ABDA9}"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BCEC8A-07C4-4A69-9C95-ACF10DED2E8E}" type="doc">
      <dgm:prSet loTypeId="urn:microsoft.com/office/officeart/2008/layout/HorizontalMultiLevelHierarchy" loCatId="hierarchy" qsTypeId="urn:microsoft.com/office/officeart/2005/8/quickstyle/simple1" qsCatId="simple" csTypeId="urn:microsoft.com/office/officeart/2005/8/colors/accent3_2" csCatId="accent3" phldr="1"/>
      <dgm:spPr/>
      <dgm:t>
        <a:bodyPr/>
        <a:lstStyle/>
        <a:p>
          <a:endParaRPr lang="en-US"/>
        </a:p>
      </dgm:t>
    </dgm:pt>
    <dgm:pt modelId="{ABA94078-415A-4746-B338-0DE50D167765}">
      <dgm:prSet phldrT="[Text]"/>
      <dgm:spPr/>
      <dgm:t>
        <a:bodyPr/>
        <a:lstStyle/>
        <a:p>
          <a:r>
            <a:rPr lang="en-US" b="1" dirty="0" smtClean="0">
              <a:latin typeface="+mn-lt"/>
              <a:cs typeface="Segoe UI Light" panose="020B0502040204020203" pitchFamily="34" charset="0"/>
            </a:rPr>
            <a:t>Manually Managed</a:t>
          </a:r>
          <a:endParaRPr lang="en-US" b="1" dirty="0">
            <a:latin typeface="+mn-lt"/>
            <a:cs typeface="Segoe UI Light" panose="020B0502040204020203" pitchFamily="34" charset="0"/>
          </a:endParaRPr>
        </a:p>
      </dgm:t>
    </dgm:pt>
    <dgm:pt modelId="{55EAC4C8-E176-458D-87E5-D9F32FF4724C}" type="par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05B88E7E-F1CC-408A-B7E8-EDDB6968B027}" type="sibTrans" cxnId="{1A5AEA6A-A707-4629-AD04-A865649C805C}">
      <dgm:prSet/>
      <dgm:spPr/>
      <dgm:t>
        <a:bodyPr/>
        <a:lstStyle/>
        <a:p>
          <a:endParaRPr lang="en-US">
            <a:latin typeface="Segoe UI Light" panose="020B0502040204020203" pitchFamily="34" charset="0"/>
            <a:cs typeface="Segoe UI Light" panose="020B0502040204020203" pitchFamily="34" charset="0"/>
          </a:endParaRPr>
        </a:p>
      </dgm:t>
    </dgm:pt>
    <dgm:pt modelId="{4777E599-580D-4111-9967-E9007FBD732E}">
      <dgm:prSet phldrT="[Text]"/>
      <dgm:spPr/>
      <dgm:t>
        <a:bodyPr/>
        <a:lstStyle/>
        <a:p>
          <a:r>
            <a:rPr lang="en-US" dirty="0" smtClean="0">
              <a:latin typeface="Segoe UI Light" panose="020B0502040204020203" pitchFamily="34" charset="0"/>
              <a:cs typeface="Segoe UI Light" panose="020B0502040204020203" pitchFamily="34" charset="0"/>
            </a:rPr>
            <a:t>Apache </a:t>
          </a:r>
          <a:r>
            <a:rPr lang="en-US" dirty="0" err="1" smtClean="0">
              <a:latin typeface="Segoe UI Light" panose="020B0502040204020203" pitchFamily="34" charset="0"/>
              <a:cs typeface="Segoe UI Light" panose="020B0502040204020203" pitchFamily="34" charset="0"/>
            </a:rPr>
            <a:t>Lucene</a:t>
          </a:r>
          <a:endParaRPr lang="en-US" dirty="0">
            <a:latin typeface="Segoe UI Light" panose="020B0502040204020203" pitchFamily="34" charset="0"/>
            <a:cs typeface="Segoe UI Light" panose="020B0502040204020203" pitchFamily="34" charset="0"/>
          </a:endParaRPr>
        </a:p>
      </dgm:t>
    </dgm:pt>
    <dgm:pt modelId="{D5AC4FD8-070C-4865-A66C-53A32AC68386}" type="par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2B1D1E92-CFBD-4587-B062-82927EF8FF3B}" type="sibTrans" cxnId="{35C36E3D-4168-4C5F-AFFA-7C5C7777163E}">
      <dgm:prSet/>
      <dgm:spPr/>
      <dgm:t>
        <a:bodyPr/>
        <a:lstStyle/>
        <a:p>
          <a:endParaRPr lang="en-US">
            <a:latin typeface="Segoe UI Light" panose="020B0502040204020203" pitchFamily="34" charset="0"/>
            <a:cs typeface="Segoe UI Light" panose="020B0502040204020203" pitchFamily="34" charset="0"/>
          </a:endParaRPr>
        </a:p>
      </dgm:t>
    </dgm:pt>
    <dgm:pt modelId="{B2EFCD2E-75B4-4849-AA96-F6A28228A999}">
      <dgm:prSet phldrT="[Text]"/>
      <dgm:spPr/>
      <dgm:t>
        <a:bodyPr/>
        <a:lstStyle/>
        <a:p>
          <a:r>
            <a:rPr lang="en-US" dirty="0" smtClean="0">
              <a:latin typeface="Segoe UI Light" panose="020B0502040204020203" pitchFamily="34" charset="0"/>
              <a:cs typeface="Segoe UI Light" panose="020B0502040204020203" pitchFamily="34" charset="0"/>
            </a:rPr>
            <a:t>Apache SOLR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F369B857-7C93-4782-9857-C71A8DBF465F}" type="par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5C1D5B8-8EE8-4687-AFB4-F340748F050E}" type="sibTrans" cxnId="{E8367AE8-F751-46EF-98CD-C393B72F5240}">
      <dgm:prSet/>
      <dgm:spPr/>
      <dgm:t>
        <a:bodyPr/>
        <a:lstStyle/>
        <a:p>
          <a:endParaRPr lang="en-US">
            <a:latin typeface="Segoe UI Light" panose="020B0502040204020203" pitchFamily="34" charset="0"/>
            <a:cs typeface="Segoe UI Light" panose="020B0502040204020203" pitchFamily="34" charset="0"/>
          </a:endParaRPr>
        </a:p>
      </dgm:t>
    </dgm:pt>
    <dgm:pt modelId="{AABE75CE-36EB-4BBB-B949-FBE6E5CEB4D6}">
      <dgm:prSet phldrT="[Text]"/>
      <dgm:spPr/>
      <dgm:t>
        <a:bodyPr/>
        <a:lstStyle/>
        <a:p>
          <a:r>
            <a:rPr lang="en-US" dirty="0" smtClean="0">
              <a:latin typeface="Segoe UI Light" panose="020B0502040204020203" pitchFamily="34" charset="0"/>
              <a:cs typeface="Segoe UI Light" panose="020B0502040204020203" pitchFamily="34" charset="0"/>
            </a:rPr>
            <a:t>Elasticsearch (based on </a:t>
          </a:r>
          <a:r>
            <a:rPr lang="en-US" dirty="0" err="1" smtClean="0">
              <a:latin typeface="Segoe UI Light" panose="020B0502040204020203" pitchFamily="34" charset="0"/>
              <a:cs typeface="Segoe UI Light" panose="020B0502040204020203" pitchFamily="34" charset="0"/>
            </a:rPr>
            <a:t>Lucene</a:t>
          </a:r>
          <a:r>
            <a:rPr lang="en-US" dirty="0" smtClean="0">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dgm:t>
    </dgm:pt>
    <dgm:pt modelId="{C0AEAA98-59CB-4FF1-B513-224B0F1EDFD6}" type="par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871C90BB-3B2B-479C-8984-444F21ACC902}" type="sibTrans" cxnId="{DC3FCBC4-F7E1-4928-94C6-D10CD7A54306}">
      <dgm:prSet/>
      <dgm:spPr/>
      <dgm:t>
        <a:bodyPr/>
        <a:lstStyle/>
        <a:p>
          <a:endParaRPr lang="en-US">
            <a:latin typeface="Segoe UI Light" panose="020B0502040204020203" pitchFamily="34" charset="0"/>
            <a:cs typeface="Segoe UI Light" panose="020B0502040204020203" pitchFamily="34" charset="0"/>
          </a:endParaRPr>
        </a:p>
      </dgm:t>
    </dgm:pt>
    <dgm:pt modelId="{AE032B68-7AA2-40F7-869C-7D0B9FBF933B}">
      <dgm:prSet phldrT="[Text]"/>
      <dgm:spPr/>
      <dgm:t>
        <a:bodyPr/>
        <a:lstStyle/>
        <a:p>
          <a:r>
            <a:rPr lang="en-US" dirty="0" smtClean="0">
              <a:latin typeface="Segoe UI Light" panose="020B0502040204020203" pitchFamily="34" charset="0"/>
              <a:cs typeface="Segoe UI Light" panose="020B0502040204020203" pitchFamily="34" charset="0"/>
            </a:rPr>
            <a:t>SharePoint Search</a:t>
          </a:r>
          <a:endParaRPr lang="en-US" dirty="0">
            <a:latin typeface="Segoe UI Light" panose="020B0502040204020203" pitchFamily="34" charset="0"/>
            <a:cs typeface="Segoe UI Light" panose="020B0502040204020203" pitchFamily="34" charset="0"/>
          </a:endParaRPr>
        </a:p>
      </dgm:t>
    </dgm:pt>
    <dgm:pt modelId="{715934F9-890D-41BE-B325-3E5C2B43E221}" type="par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60B3B9BD-C550-4B07-9718-52A6AA082D8B}" type="sibTrans" cxnId="{20C5371B-00FD-4D65-9131-54737C37C0AE}">
      <dgm:prSet/>
      <dgm:spPr/>
      <dgm:t>
        <a:bodyPr/>
        <a:lstStyle/>
        <a:p>
          <a:endParaRPr lang="en-US">
            <a:latin typeface="Segoe UI Light" panose="020B0502040204020203" pitchFamily="34" charset="0"/>
            <a:cs typeface="Segoe UI Light" panose="020B0502040204020203" pitchFamily="34" charset="0"/>
          </a:endParaRPr>
        </a:p>
      </dgm:t>
    </dgm:pt>
    <dgm:pt modelId="{BB8F218F-42AD-4F88-A393-F33F14A0E76A}">
      <dgm:prSet phldrT="[Text]"/>
      <dgm:spPr/>
      <dgm:t>
        <a:bodyPr/>
        <a:lstStyle/>
        <a:p>
          <a:r>
            <a:rPr lang="en-US" dirty="0" err="1" smtClean="0">
              <a:latin typeface="Segoe UI Light" panose="020B0502040204020203" pitchFamily="34" charset="0"/>
              <a:cs typeface="Segoe UI Light" panose="020B0502040204020203" pitchFamily="34" charset="0"/>
            </a:rPr>
            <a:t>Endeca</a:t>
          </a:r>
          <a:endParaRPr lang="en-US" dirty="0">
            <a:latin typeface="Segoe UI Light" panose="020B0502040204020203" pitchFamily="34" charset="0"/>
            <a:cs typeface="Segoe UI Light" panose="020B0502040204020203" pitchFamily="34" charset="0"/>
          </a:endParaRPr>
        </a:p>
      </dgm:t>
    </dgm:pt>
    <dgm:pt modelId="{CE55EEAD-D80F-4342-ABCC-8EE2623D8AA4}" type="parTrans" cxnId="{1C349D36-D2BB-46D1-8BB5-1E4B0355FCD5}">
      <dgm:prSet/>
      <dgm:spPr/>
      <dgm:t>
        <a:bodyPr/>
        <a:lstStyle/>
        <a:p>
          <a:endParaRPr lang="en-US"/>
        </a:p>
      </dgm:t>
    </dgm:pt>
    <dgm:pt modelId="{57E5E703-9B20-4072-97AE-A3AFB8312A42}" type="sibTrans" cxnId="{1C349D36-D2BB-46D1-8BB5-1E4B0355FCD5}">
      <dgm:prSet/>
      <dgm:spPr/>
      <dgm:t>
        <a:bodyPr/>
        <a:lstStyle/>
        <a:p>
          <a:endParaRPr lang="en-US"/>
        </a:p>
      </dgm:t>
    </dgm:pt>
    <dgm:pt modelId="{0190E47B-A294-476A-A8CC-EBBE06E5F3C5}">
      <dgm:prSet phldrT="[Text]"/>
      <dgm:spPr/>
      <dgm:t>
        <a:bodyPr/>
        <a:lstStyle/>
        <a:p>
          <a:r>
            <a:rPr lang="en-US" dirty="0" smtClean="0">
              <a:latin typeface="Segoe UI Light" panose="020B0502040204020203" pitchFamily="34" charset="0"/>
              <a:cs typeface="Segoe UI Light" panose="020B0502040204020203" pitchFamily="34" charset="0"/>
            </a:rPr>
            <a:t>SLI</a:t>
          </a:r>
          <a:endParaRPr lang="en-US" dirty="0">
            <a:latin typeface="Segoe UI Light" panose="020B0502040204020203" pitchFamily="34" charset="0"/>
            <a:cs typeface="Segoe UI Light" panose="020B0502040204020203" pitchFamily="34" charset="0"/>
          </a:endParaRPr>
        </a:p>
      </dgm:t>
    </dgm:pt>
    <dgm:pt modelId="{3CD06B66-BA5C-4EA6-8FF2-A1B777D50664}" type="parTrans" cxnId="{334B2E70-DB38-4867-B86D-5994B5438D46}">
      <dgm:prSet/>
      <dgm:spPr/>
      <dgm:t>
        <a:bodyPr/>
        <a:lstStyle/>
        <a:p>
          <a:endParaRPr lang="en-US"/>
        </a:p>
      </dgm:t>
    </dgm:pt>
    <dgm:pt modelId="{6ABBF544-2FEA-4437-9E18-D2501BEFD6D0}" type="sibTrans" cxnId="{334B2E70-DB38-4867-B86D-5994B5438D46}">
      <dgm:prSet/>
      <dgm:spPr/>
      <dgm:t>
        <a:bodyPr/>
        <a:lstStyle/>
        <a:p>
          <a:endParaRPr lang="en-US"/>
        </a:p>
      </dgm:t>
    </dgm:pt>
    <dgm:pt modelId="{8C9858A0-C712-49EF-BA26-493A5EB0C8D9}">
      <dgm:prSet phldrT="[Text]"/>
      <dgm:spPr/>
      <dgm:t>
        <a:bodyPr/>
        <a:lstStyle/>
        <a:p>
          <a:r>
            <a:rPr lang="en-US" dirty="0" smtClean="0">
              <a:latin typeface="Segoe UI Light" panose="020B0502040204020203" pitchFamily="34" charset="0"/>
              <a:cs typeface="Segoe UI Light" panose="020B0502040204020203" pitchFamily="34" charset="0"/>
            </a:rPr>
            <a:t>Google Commerce Search</a:t>
          </a:r>
          <a:endParaRPr lang="en-US" dirty="0">
            <a:latin typeface="Segoe UI Light" panose="020B0502040204020203" pitchFamily="34" charset="0"/>
            <a:cs typeface="Segoe UI Light" panose="020B0502040204020203" pitchFamily="34" charset="0"/>
          </a:endParaRPr>
        </a:p>
      </dgm:t>
    </dgm:pt>
    <dgm:pt modelId="{C42F4B52-7002-4ABA-88BE-54A1C096A2E2}" type="parTrans" cxnId="{9A357834-AE72-463B-A1A9-ABABCCAF4F46}">
      <dgm:prSet/>
      <dgm:spPr/>
      <dgm:t>
        <a:bodyPr/>
        <a:lstStyle/>
        <a:p>
          <a:endParaRPr lang="en-US"/>
        </a:p>
      </dgm:t>
    </dgm:pt>
    <dgm:pt modelId="{33818C6C-0B07-4810-891C-75E750E8FAB2}" type="sibTrans" cxnId="{9A357834-AE72-463B-A1A9-ABABCCAF4F46}">
      <dgm:prSet/>
      <dgm:spPr/>
      <dgm:t>
        <a:bodyPr/>
        <a:lstStyle/>
        <a:p>
          <a:endParaRPr lang="en-US"/>
        </a:p>
      </dgm:t>
    </dgm:pt>
    <dgm:pt modelId="{8CBB3486-52BF-4907-8153-2A1B2E134F5B}">
      <dgm:prSet phldrT="[Text]"/>
      <dgm:spPr/>
      <dgm:t>
        <a:bodyPr/>
        <a:lstStyle/>
        <a:p>
          <a:r>
            <a:rPr lang="en-US" dirty="0" smtClean="0">
              <a:latin typeface="Segoe UI Light" panose="020B0502040204020203" pitchFamily="34" charset="0"/>
              <a:cs typeface="Segoe UI Light" panose="020B0502040204020203" pitchFamily="34" charset="0"/>
            </a:rPr>
            <a:t>and others…</a:t>
          </a:r>
          <a:endParaRPr lang="en-US" dirty="0">
            <a:latin typeface="Segoe UI Light" panose="020B0502040204020203" pitchFamily="34" charset="0"/>
            <a:cs typeface="Segoe UI Light" panose="020B0502040204020203" pitchFamily="34" charset="0"/>
          </a:endParaRPr>
        </a:p>
      </dgm:t>
    </dgm:pt>
    <dgm:pt modelId="{26F7B99C-1AD0-4486-9FC0-7CF98660714F}" type="parTrans" cxnId="{4E991D7F-C208-44CB-A89D-71B8BF43D27E}">
      <dgm:prSet/>
      <dgm:spPr/>
      <dgm:t>
        <a:bodyPr/>
        <a:lstStyle/>
        <a:p>
          <a:endParaRPr lang="en-US"/>
        </a:p>
      </dgm:t>
    </dgm:pt>
    <dgm:pt modelId="{0DD56E67-F24E-498D-9F50-9C9D14A9EEE6}" type="sibTrans" cxnId="{4E991D7F-C208-44CB-A89D-71B8BF43D27E}">
      <dgm:prSet/>
      <dgm:spPr/>
      <dgm:t>
        <a:bodyPr/>
        <a:lstStyle/>
        <a:p>
          <a:endParaRPr lang="en-US"/>
        </a:p>
      </dgm:t>
    </dgm:pt>
    <dgm:pt modelId="{63C62DD7-9330-4621-8BB0-F09194295312}" type="pres">
      <dgm:prSet presAssocID="{EDBCEC8A-07C4-4A69-9C95-ACF10DED2E8E}" presName="Name0" presStyleCnt="0">
        <dgm:presLayoutVars>
          <dgm:chPref val="1"/>
          <dgm:dir/>
          <dgm:animOne val="branch"/>
          <dgm:animLvl val="lvl"/>
          <dgm:resizeHandles val="exact"/>
        </dgm:presLayoutVars>
      </dgm:prSet>
      <dgm:spPr/>
      <dgm:t>
        <a:bodyPr/>
        <a:lstStyle/>
        <a:p>
          <a:endParaRPr lang="en-US"/>
        </a:p>
      </dgm:t>
    </dgm:pt>
    <dgm:pt modelId="{D283DCFB-8010-47B3-A09B-8CFCF3F60C79}" type="pres">
      <dgm:prSet presAssocID="{ABA94078-415A-4746-B338-0DE50D167765}" presName="root1" presStyleCnt="0"/>
      <dgm:spPr/>
    </dgm:pt>
    <dgm:pt modelId="{58CCF708-F1AC-4488-8F63-38C6CF29B93E}" type="pres">
      <dgm:prSet presAssocID="{ABA94078-415A-4746-B338-0DE50D167765}" presName="LevelOneTextNode" presStyleLbl="node0" presStyleIdx="0" presStyleCnt="1">
        <dgm:presLayoutVars>
          <dgm:chPref val="3"/>
        </dgm:presLayoutVars>
      </dgm:prSet>
      <dgm:spPr/>
      <dgm:t>
        <a:bodyPr/>
        <a:lstStyle/>
        <a:p>
          <a:endParaRPr lang="en-US"/>
        </a:p>
      </dgm:t>
    </dgm:pt>
    <dgm:pt modelId="{B2FE81D5-E6DA-419B-9147-3A4D44EE742E}" type="pres">
      <dgm:prSet presAssocID="{ABA94078-415A-4746-B338-0DE50D167765}" presName="level2hierChild" presStyleCnt="0"/>
      <dgm:spPr/>
    </dgm:pt>
    <dgm:pt modelId="{0C220F30-9CF8-4DB8-86E7-CDF471D20870}" type="pres">
      <dgm:prSet presAssocID="{D5AC4FD8-070C-4865-A66C-53A32AC68386}" presName="conn2-1" presStyleLbl="parChTrans1D2" presStyleIdx="0" presStyleCnt="8"/>
      <dgm:spPr/>
      <dgm:t>
        <a:bodyPr/>
        <a:lstStyle/>
        <a:p>
          <a:endParaRPr lang="en-US"/>
        </a:p>
      </dgm:t>
    </dgm:pt>
    <dgm:pt modelId="{B3F4A5DC-ADFF-4B68-A0FA-B92D72BCD3F7}" type="pres">
      <dgm:prSet presAssocID="{D5AC4FD8-070C-4865-A66C-53A32AC68386}" presName="connTx" presStyleLbl="parChTrans1D2" presStyleIdx="0" presStyleCnt="8"/>
      <dgm:spPr/>
      <dgm:t>
        <a:bodyPr/>
        <a:lstStyle/>
        <a:p>
          <a:endParaRPr lang="en-US"/>
        </a:p>
      </dgm:t>
    </dgm:pt>
    <dgm:pt modelId="{CDB19A18-4A52-439F-80D8-7B0E006C1B26}" type="pres">
      <dgm:prSet presAssocID="{4777E599-580D-4111-9967-E9007FBD732E}" presName="root2" presStyleCnt="0"/>
      <dgm:spPr/>
    </dgm:pt>
    <dgm:pt modelId="{91AC151A-A48B-4C49-B50D-6CDF08005D53}" type="pres">
      <dgm:prSet presAssocID="{4777E599-580D-4111-9967-E9007FBD732E}" presName="LevelTwoTextNode" presStyleLbl="node2" presStyleIdx="0" presStyleCnt="8">
        <dgm:presLayoutVars>
          <dgm:chPref val="3"/>
        </dgm:presLayoutVars>
      </dgm:prSet>
      <dgm:spPr/>
      <dgm:t>
        <a:bodyPr/>
        <a:lstStyle/>
        <a:p>
          <a:endParaRPr lang="en-US"/>
        </a:p>
      </dgm:t>
    </dgm:pt>
    <dgm:pt modelId="{2BDA39B9-AA6E-4BF0-A1B3-65A80998F018}" type="pres">
      <dgm:prSet presAssocID="{4777E599-580D-4111-9967-E9007FBD732E}" presName="level3hierChild" presStyleCnt="0"/>
      <dgm:spPr/>
    </dgm:pt>
    <dgm:pt modelId="{3F04F3A2-BE4E-4F6C-8748-911F9BAA3D3A}" type="pres">
      <dgm:prSet presAssocID="{F369B857-7C93-4782-9857-C71A8DBF465F}" presName="conn2-1" presStyleLbl="parChTrans1D2" presStyleIdx="1" presStyleCnt="8"/>
      <dgm:spPr/>
      <dgm:t>
        <a:bodyPr/>
        <a:lstStyle/>
        <a:p>
          <a:endParaRPr lang="en-US"/>
        </a:p>
      </dgm:t>
    </dgm:pt>
    <dgm:pt modelId="{04A3AD10-C959-4585-96CD-5B42E57AE5C4}" type="pres">
      <dgm:prSet presAssocID="{F369B857-7C93-4782-9857-C71A8DBF465F}" presName="connTx" presStyleLbl="parChTrans1D2" presStyleIdx="1" presStyleCnt="8"/>
      <dgm:spPr/>
      <dgm:t>
        <a:bodyPr/>
        <a:lstStyle/>
        <a:p>
          <a:endParaRPr lang="en-US"/>
        </a:p>
      </dgm:t>
    </dgm:pt>
    <dgm:pt modelId="{3D494372-7F4B-4344-859A-687CDB017A0D}" type="pres">
      <dgm:prSet presAssocID="{B2EFCD2E-75B4-4849-AA96-F6A28228A999}" presName="root2" presStyleCnt="0"/>
      <dgm:spPr/>
    </dgm:pt>
    <dgm:pt modelId="{A806163D-05F3-4079-BC0E-7B60B3BA071C}" type="pres">
      <dgm:prSet presAssocID="{B2EFCD2E-75B4-4849-AA96-F6A28228A999}" presName="LevelTwoTextNode" presStyleLbl="node2" presStyleIdx="1" presStyleCnt="8">
        <dgm:presLayoutVars>
          <dgm:chPref val="3"/>
        </dgm:presLayoutVars>
      </dgm:prSet>
      <dgm:spPr/>
      <dgm:t>
        <a:bodyPr/>
        <a:lstStyle/>
        <a:p>
          <a:endParaRPr lang="en-US"/>
        </a:p>
      </dgm:t>
    </dgm:pt>
    <dgm:pt modelId="{00CC5C5F-91E0-4679-812B-74BB4885E03F}" type="pres">
      <dgm:prSet presAssocID="{B2EFCD2E-75B4-4849-AA96-F6A28228A999}" presName="level3hierChild" presStyleCnt="0"/>
      <dgm:spPr/>
    </dgm:pt>
    <dgm:pt modelId="{9CB0EBD4-F9FE-4633-8D69-E755B482C1D2}" type="pres">
      <dgm:prSet presAssocID="{C0AEAA98-59CB-4FF1-B513-224B0F1EDFD6}" presName="conn2-1" presStyleLbl="parChTrans1D2" presStyleIdx="2" presStyleCnt="8"/>
      <dgm:spPr/>
      <dgm:t>
        <a:bodyPr/>
        <a:lstStyle/>
        <a:p>
          <a:endParaRPr lang="en-US"/>
        </a:p>
      </dgm:t>
    </dgm:pt>
    <dgm:pt modelId="{861FBDDD-4240-4D1D-844B-597CBA57B2CC}" type="pres">
      <dgm:prSet presAssocID="{C0AEAA98-59CB-4FF1-B513-224B0F1EDFD6}" presName="connTx" presStyleLbl="parChTrans1D2" presStyleIdx="2" presStyleCnt="8"/>
      <dgm:spPr/>
      <dgm:t>
        <a:bodyPr/>
        <a:lstStyle/>
        <a:p>
          <a:endParaRPr lang="en-US"/>
        </a:p>
      </dgm:t>
    </dgm:pt>
    <dgm:pt modelId="{67D9B38F-77D5-493A-B3B1-374DA7EBBD65}" type="pres">
      <dgm:prSet presAssocID="{AABE75CE-36EB-4BBB-B949-FBE6E5CEB4D6}" presName="root2" presStyleCnt="0"/>
      <dgm:spPr/>
    </dgm:pt>
    <dgm:pt modelId="{C26C1291-A6B9-46F5-B467-8E1BC9C36FE1}" type="pres">
      <dgm:prSet presAssocID="{AABE75CE-36EB-4BBB-B949-FBE6E5CEB4D6}" presName="LevelTwoTextNode" presStyleLbl="node2" presStyleIdx="2" presStyleCnt="8">
        <dgm:presLayoutVars>
          <dgm:chPref val="3"/>
        </dgm:presLayoutVars>
      </dgm:prSet>
      <dgm:spPr/>
      <dgm:t>
        <a:bodyPr/>
        <a:lstStyle/>
        <a:p>
          <a:endParaRPr lang="en-US"/>
        </a:p>
      </dgm:t>
    </dgm:pt>
    <dgm:pt modelId="{5DFE32DD-25FF-4582-9C41-E553B8F99B4F}" type="pres">
      <dgm:prSet presAssocID="{AABE75CE-36EB-4BBB-B949-FBE6E5CEB4D6}" presName="level3hierChild" presStyleCnt="0"/>
      <dgm:spPr/>
    </dgm:pt>
    <dgm:pt modelId="{A2BDEAEE-BEAE-4102-9FF7-721372ED5EB7}" type="pres">
      <dgm:prSet presAssocID="{715934F9-890D-41BE-B325-3E5C2B43E221}" presName="conn2-1" presStyleLbl="parChTrans1D2" presStyleIdx="3" presStyleCnt="8"/>
      <dgm:spPr/>
      <dgm:t>
        <a:bodyPr/>
        <a:lstStyle/>
        <a:p>
          <a:endParaRPr lang="en-US"/>
        </a:p>
      </dgm:t>
    </dgm:pt>
    <dgm:pt modelId="{E59D232A-FAEE-4874-A48F-948E79E23089}" type="pres">
      <dgm:prSet presAssocID="{715934F9-890D-41BE-B325-3E5C2B43E221}" presName="connTx" presStyleLbl="parChTrans1D2" presStyleIdx="3" presStyleCnt="8"/>
      <dgm:spPr/>
      <dgm:t>
        <a:bodyPr/>
        <a:lstStyle/>
        <a:p>
          <a:endParaRPr lang="en-US"/>
        </a:p>
      </dgm:t>
    </dgm:pt>
    <dgm:pt modelId="{F951C6EA-FD05-466F-BBDD-4EF4BB43D309}" type="pres">
      <dgm:prSet presAssocID="{AE032B68-7AA2-40F7-869C-7D0B9FBF933B}" presName="root2" presStyleCnt="0"/>
      <dgm:spPr/>
    </dgm:pt>
    <dgm:pt modelId="{950BD2B7-2008-49F5-8A84-B2CEB7AAA1F9}" type="pres">
      <dgm:prSet presAssocID="{AE032B68-7AA2-40F7-869C-7D0B9FBF933B}" presName="LevelTwoTextNode" presStyleLbl="node2" presStyleIdx="3" presStyleCnt="8">
        <dgm:presLayoutVars>
          <dgm:chPref val="3"/>
        </dgm:presLayoutVars>
      </dgm:prSet>
      <dgm:spPr/>
      <dgm:t>
        <a:bodyPr/>
        <a:lstStyle/>
        <a:p>
          <a:endParaRPr lang="en-US"/>
        </a:p>
      </dgm:t>
    </dgm:pt>
    <dgm:pt modelId="{BE4261B6-DA4D-45AB-B8CE-74C353553C42}" type="pres">
      <dgm:prSet presAssocID="{AE032B68-7AA2-40F7-869C-7D0B9FBF933B}" presName="level3hierChild" presStyleCnt="0"/>
      <dgm:spPr/>
    </dgm:pt>
    <dgm:pt modelId="{C86D6C40-E242-48BA-85AE-9D4EDA0C49A2}" type="pres">
      <dgm:prSet presAssocID="{CE55EEAD-D80F-4342-ABCC-8EE2623D8AA4}" presName="conn2-1" presStyleLbl="parChTrans1D2" presStyleIdx="4" presStyleCnt="8"/>
      <dgm:spPr/>
      <dgm:t>
        <a:bodyPr/>
        <a:lstStyle/>
        <a:p>
          <a:endParaRPr lang="en-US"/>
        </a:p>
      </dgm:t>
    </dgm:pt>
    <dgm:pt modelId="{E3A5D1DC-3AA2-4C0F-B17E-242A14CE939F}" type="pres">
      <dgm:prSet presAssocID="{CE55EEAD-D80F-4342-ABCC-8EE2623D8AA4}" presName="connTx" presStyleLbl="parChTrans1D2" presStyleIdx="4" presStyleCnt="8"/>
      <dgm:spPr/>
      <dgm:t>
        <a:bodyPr/>
        <a:lstStyle/>
        <a:p>
          <a:endParaRPr lang="en-US"/>
        </a:p>
      </dgm:t>
    </dgm:pt>
    <dgm:pt modelId="{9FFE7B7A-3FE4-423E-8B9A-EB7AA6594E98}" type="pres">
      <dgm:prSet presAssocID="{BB8F218F-42AD-4F88-A393-F33F14A0E76A}" presName="root2" presStyleCnt="0"/>
      <dgm:spPr/>
    </dgm:pt>
    <dgm:pt modelId="{3D33A6BA-2A8C-4AB7-8F77-F8CEC5CE7521}" type="pres">
      <dgm:prSet presAssocID="{BB8F218F-42AD-4F88-A393-F33F14A0E76A}" presName="LevelTwoTextNode" presStyleLbl="node2" presStyleIdx="4" presStyleCnt="8">
        <dgm:presLayoutVars>
          <dgm:chPref val="3"/>
        </dgm:presLayoutVars>
      </dgm:prSet>
      <dgm:spPr/>
      <dgm:t>
        <a:bodyPr/>
        <a:lstStyle/>
        <a:p>
          <a:endParaRPr lang="en-US"/>
        </a:p>
      </dgm:t>
    </dgm:pt>
    <dgm:pt modelId="{8DAFF084-82DE-45C6-B505-1BB3C2721671}" type="pres">
      <dgm:prSet presAssocID="{BB8F218F-42AD-4F88-A393-F33F14A0E76A}" presName="level3hierChild" presStyleCnt="0"/>
      <dgm:spPr/>
    </dgm:pt>
    <dgm:pt modelId="{A9247332-A9E0-456A-B25B-BA966FF61ABC}" type="pres">
      <dgm:prSet presAssocID="{3CD06B66-BA5C-4EA6-8FF2-A1B777D50664}" presName="conn2-1" presStyleLbl="parChTrans1D2" presStyleIdx="5" presStyleCnt="8"/>
      <dgm:spPr/>
      <dgm:t>
        <a:bodyPr/>
        <a:lstStyle/>
        <a:p>
          <a:endParaRPr lang="en-US"/>
        </a:p>
      </dgm:t>
    </dgm:pt>
    <dgm:pt modelId="{A34C8659-DAF5-48FA-80A3-3ACDC80B0CE0}" type="pres">
      <dgm:prSet presAssocID="{3CD06B66-BA5C-4EA6-8FF2-A1B777D50664}" presName="connTx" presStyleLbl="parChTrans1D2" presStyleIdx="5" presStyleCnt="8"/>
      <dgm:spPr/>
      <dgm:t>
        <a:bodyPr/>
        <a:lstStyle/>
        <a:p>
          <a:endParaRPr lang="en-US"/>
        </a:p>
      </dgm:t>
    </dgm:pt>
    <dgm:pt modelId="{459AC21B-1C98-42D7-A4A8-7B77BD8236C0}" type="pres">
      <dgm:prSet presAssocID="{0190E47B-A294-476A-A8CC-EBBE06E5F3C5}" presName="root2" presStyleCnt="0"/>
      <dgm:spPr/>
    </dgm:pt>
    <dgm:pt modelId="{1609F1F0-B9EC-49C3-B483-830431371036}" type="pres">
      <dgm:prSet presAssocID="{0190E47B-A294-476A-A8CC-EBBE06E5F3C5}" presName="LevelTwoTextNode" presStyleLbl="node2" presStyleIdx="5" presStyleCnt="8">
        <dgm:presLayoutVars>
          <dgm:chPref val="3"/>
        </dgm:presLayoutVars>
      </dgm:prSet>
      <dgm:spPr/>
      <dgm:t>
        <a:bodyPr/>
        <a:lstStyle/>
        <a:p>
          <a:endParaRPr lang="en-US"/>
        </a:p>
      </dgm:t>
    </dgm:pt>
    <dgm:pt modelId="{A51437D0-09FE-4368-BE8C-C88077ADDFC0}" type="pres">
      <dgm:prSet presAssocID="{0190E47B-A294-476A-A8CC-EBBE06E5F3C5}" presName="level3hierChild" presStyleCnt="0"/>
      <dgm:spPr/>
    </dgm:pt>
    <dgm:pt modelId="{E4A827AE-75C5-4549-BE7E-8C6BF6FACCED}" type="pres">
      <dgm:prSet presAssocID="{C42F4B52-7002-4ABA-88BE-54A1C096A2E2}" presName="conn2-1" presStyleLbl="parChTrans1D2" presStyleIdx="6" presStyleCnt="8"/>
      <dgm:spPr/>
      <dgm:t>
        <a:bodyPr/>
        <a:lstStyle/>
        <a:p>
          <a:endParaRPr lang="en-US"/>
        </a:p>
      </dgm:t>
    </dgm:pt>
    <dgm:pt modelId="{8FD558C2-E0EC-4A69-926C-7AEE0D7FEC8E}" type="pres">
      <dgm:prSet presAssocID="{C42F4B52-7002-4ABA-88BE-54A1C096A2E2}" presName="connTx" presStyleLbl="parChTrans1D2" presStyleIdx="6" presStyleCnt="8"/>
      <dgm:spPr/>
      <dgm:t>
        <a:bodyPr/>
        <a:lstStyle/>
        <a:p>
          <a:endParaRPr lang="en-US"/>
        </a:p>
      </dgm:t>
    </dgm:pt>
    <dgm:pt modelId="{0468F128-D078-4AD9-A820-0A7099CC06D3}" type="pres">
      <dgm:prSet presAssocID="{8C9858A0-C712-49EF-BA26-493A5EB0C8D9}" presName="root2" presStyleCnt="0"/>
      <dgm:spPr/>
    </dgm:pt>
    <dgm:pt modelId="{C68CF0C5-08A1-46A7-82FC-12B93E1B1A37}" type="pres">
      <dgm:prSet presAssocID="{8C9858A0-C712-49EF-BA26-493A5EB0C8D9}" presName="LevelTwoTextNode" presStyleLbl="node2" presStyleIdx="6" presStyleCnt="8">
        <dgm:presLayoutVars>
          <dgm:chPref val="3"/>
        </dgm:presLayoutVars>
      </dgm:prSet>
      <dgm:spPr/>
      <dgm:t>
        <a:bodyPr/>
        <a:lstStyle/>
        <a:p>
          <a:endParaRPr lang="en-US"/>
        </a:p>
      </dgm:t>
    </dgm:pt>
    <dgm:pt modelId="{F271BA73-DBA6-4F0E-89CF-9AEDAE3B496F}" type="pres">
      <dgm:prSet presAssocID="{8C9858A0-C712-49EF-BA26-493A5EB0C8D9}" presName="level3hierChild" presStyleCnt="0"/>
      <dgm:spPr/>
    </dgm:pt>
    <dgm:pt modelId="{DCF41397-3EB2-44E1-A698-28C9F69ED030}" type="pres">
      <dgm:prSet presAssocID="{26F7B99C-1AD0-4486-9FC0-7CF98660714F}" presName="conn2-1" presStyleLbl="parChTrans1D2" presStyleIdx="7" presStyleCnt="8"/>
      <dgm:spPr/>
      <dgm:t>
        <a:bodyPr/>
        <a:lstStyle/>
        <a:p>
          <a:endParaRPr lang="en-US"/>
        </a:p>
      </dgm:t>
    </dgm:pt>
    <dgm:pt modelId="{F62E8F84-B509-4E6E-8CC2-9F59659762C8}" type="pres">
      <dgm:prSet presAssocID="{26F7B99C-1AD0-4486-9FC0-7CF98660714F}" presName="connTx" presStyleLbl="parChTrans1D2" presStyleIdx="7" presStyleCnt="8"/>
      <dgm:spPr/>
      <dgm:t>
        <a:bodyPr/>
        <a:lstStyle/>
        <a:p>
          <a:endParaRPr lang="en-US"/>
        </a:p>
      </dgm:t>
    </dgm:pt>
    <dgm:pt modelId="{BE4B9047-4003-4909-B9C2-173939096F87}" type="pres">
      <dgm:prSet presAssocID="{8CBB3486-52BF-4907-8153-2A1B2E134F5B}" presName="root2" presStyleCnt="0"/>
      <dgm:spPr/>
    </dgm:pt>
    <dgm:pt modelId="{9362DE1B-4960-47B7-A274-76FB4501C92C}" type="pres">
      <dgm:prSet presAssocID="{8CBB3486-52BF-4907-8153-2A1B2E134F5B}" presName="LevelTwoTextNode" presStyleLbl="node2" presStyleIdx="7" presStyleCnt="8">
        <dgm:presLayoutVars>
          <dgm:chPref val="3"/>
        </dgm:presLayoutVars>
      </dgm:prSet>
      <dgm:spPr/>
      <dgm:t>
        <a:bodyPr/>
        <a:lstStyle/>
        <a:p>
          <a:endParaRPr lang="en-US"/>
        </a:p>
      </dgm:t>
    </dgm:pt>
    <dgm:pt modelId="{CAF7A1E9-FB20-46C2-A2DD-D001950DB2C3}" type="pres">
      <dgm:prSet presAssocID="{8CBB3486-52BF-4907-8153-2A1B2E134F5B}" presName="level3hierChild" presStyleCnt="0"/>
      <dgm:spPr/>
    </dgm:pt>
  </dgm:ptLst>
  <dgm:cxnLst>
    <dgm:cxn modelId="{4E991D7F-C208-44CB-A89D-71B8BF43D27E}" srcId="{ABA94078-415A-4746-B338-0DE50D167765}" destId="{8CBB3486-52BF-4907-8153-2A1B2E134F5B}" srcOrd="7" destOrd="0" parTransId="{26F7B99C-1AD0-4486-9FC0-7CF98660714F}" sibTransId="{0DD56E67-F24E-498D-9F50-9C9D14A9EEE6}"/>
    <dgm:cxn modelId="{CCECB599-5028-49B2-A26D-4E6D767F7387}" type="presOf" srcId="{3CD06B66-BA5C-4EA6-8FF2-A1B777D50664}" destId="{A9247332-A9E0-456A-B25B-BA966FF61ABC}" srcOrd="0" destOrd="0" presId="urn:microsoft.com/office/officeart/2008/layout/HorizontalMultiLevelHierarchy"/>
    <dgm:cxn modelId="{5B771E0B-E257-42D8-B3B3-1C7E0FB7A406}" type="presOf" srcId="{D5AC4FD8-070C-4865-A66C-53A32AC68386}" destId="{B3F4A5DC-ADFF-4B68-A0FA-B92D72BCD3F7}" srcOrd="1" destOrd="0" presId="urn:microsoft.com/office/officeart/2008/layout/HorizontalMultiLevelHierarchy"/>
    <dgm:cxn modelId="{ADEB915E-3F3E-48C0-85C2-F5D35002BF79}" type="presOf" srcId="{EDBCEC8A-07C4-4A69-9C95-ACF10DED2E8E}" destId="{63C62DD7-9330-4621-8BB0-F09194295312}" srcOrd="0" destOrd="0" presId="urn:microsoft.com/office/officeart/2008/layout/HorizontalMultiLevelHierarchy"/>
    <dgm:cxn modelId="{B34FDD97-CA0B-4F76-8D84-0DDEB4A37231}" type="presOf" srcId="{F369B857-7C93-4782-9857-C71A8DBF465F}" destId="{04A3AD10-C959-4585-96CD-5B42E57AE5C4}" srcOrd="1" destOrd="0" presId="urn:microsoft.com/office/officeart/2008/layout/HorizontalMultiLevelHierarchy"/>
    <dgm:cxn modelId="{C97032A1-3198-417E-A2F3-3B820195E072}" type="presOf" srcId="{715934F9-890D-41BE-B325-3E5C2B43E221}" destId="{A2BDEAEE-BEAE-4102-9FF7-721372ED5EB7}" srcOrd="0" destOrd="0" presId="urn:microsoft.com/office/officeart/2008/layout/HorizontalMultiLevelHierarchy"/>
    <dgm:cxn modelId="{2C0C75FE-76B0-4AC9-8BF5-E6A4B1495F21}" type="presOf" srcId="{BB8F218F-42AD-4F88-A393-F33F14A0E76A}" destId="{3D33A6BA-2A8C-4AB7-8F77-F8CEC5CE7521}" srcOrd="0" destOrd="0" presId="urn:microsoft.com/office/officeart/2008/layout/HorizontalMultiLevelHierarchy"/>
    <dgm:cxn modelId="{C21E6FF9-7BBC-465C-AD48-75CF0BDFDA3F}" type="presOf" srcId="{3CD06B66-BA5C-4EA6-8FF2-A1B777D50664}" destId="{A34C8659-DAF5-48FA-80A3-3ACDC80B0CE0}" srcOrd="1" destOrd="0" presId="urn:microsoft.com/office/officeart/2008/layout/HorizontalMultiLevelHierarchy"/>
    <dgm:cxn modelId="{1A5AEA6A-A707-4629-AD04-A865649C805C}" srcId="{EDBCEC8A-07C4-4A69-9C95-ACF10DED2E8E}" destId="{ABA94078-415A-4746-B338-0DE50D167765}" srcOrd="0" destOrd="0" parTransId="{55EAC4C8-E176-458D-87E5-D9F32FF4724C}" sibTransId="{05B88E7E-F1CC-408A-B7E8-EDDB6968B027}"/>
    <dgm:cxn modelId="{35C36E3D-4168-4C5F-AFFA-7C5C7777163E}" srcId="{ABA94078-415A-4746-B338-0DE50D167765}" destId="{4777E599-580D-4111-9967-E9007FBD732E}" srcOrd="0" destOrd="0" parTransId="{D5AC4FD8-070C-4865-A66C-53A32AC68386}" sibTransId="{2B1D1E92-CFBD-4587-B062-82927EF8FF3B}"/>
    <dgm:cxn modelId="{9AB7AA22-BEEB-44C5-9147-8C5DC28BB3AE}" type="presOf" srcId="{CE55EEAD-D80F-4342-ABCC-8EE2623D8AA4}" destId="{C86D6C40-E242-48BA-85AE-9D4EDA0C49A2}" srcOrd="0" destOrd="0" presId="urn:microsoft.com/office/officeart/2008/layout/HorizontalMultiLevelHierarchy"/>
    <dgm:cxn modelId="{7581AABF-06FB-4B57-8EFB-802A13568ECA}" type="presOf" srcId="{715934F9-890D-41BE-B325-3E5C2B43E221}" destId="{E59D232A-FAEE-4874-A48F-948E79E23089}" srcOrd="1" destOrd="0" presId="urn:microsoft.com/office/officeart/2008/layout/HorizontalMultiLevelHierarchy"/>
    <dgm:cxn modelId="{1F6FE4ED-131C-4809-8F21-91A9109F85A1}" type="presOf" srcId="{ABA94078-415A-4746-B338-0DE50D167765}" destId="{58CCF708-F1AC-4488-8F63-38C6CF29B93E}" srcOrd="0" destOrd="0" presId="urn:microsoft.com/office/officeart/2008/layout/HorizontalMultiLevelHierarchy"/>
    <dgm:cxn modelId="{20AF1C83-503F-4BBF-9686-671B14F80E5E}" type="presOf" srcId="{C42F4B52-7002-4ABA-88BE-54A1C096A2E2}" destId="{E4A827AE-75C5-4549-BE7E-8C6BF6FACCED}" srcOrd="0" destOrd="0" presId="urn:microsoft.com/office/officeart/2008/layout/HorizontalMultiLevelHierarchy"/>
    <dgm:cxn modelId="{A1A3B994-468D-4AD7-8B8F-2FC93B54A89E}" type="presOf" srcId="{26F7B99C-1AD0-4486-9FC0-7CF98660714F}" destId="{DCF41397-3EB2-44E1-A698-28C9F69ED030}" srcOrd="0" destOrd="0" presId="urn:microsoft.com/office/officeart/2008/layout/HorizontalMultiLevelHierarchy"/>
    <dgm:cxn modelId="{0A87BB8F-BA57-4B4B-8C4D-F2811F2FF495}" type="presOf" srcId="{8C9858A0-C712-49EF-BA26-493A5EB0C8D9}" destId="{C68CF0C5-08A1-46A7-82FC-12B93E1B1A37}" srcOrd="0" destOrd="0" presId="urn:microsoft.com/office/officeart/2008/layout/HorizontalMultiLevelHierarchy"/>
    <dgm:cxn modelId="{2D4C9E04-5E1E-4D18-8388-B49F4804CC53}" type="presOf" srcId="{AABE75CE-36EB-4BBB-B949-FBE6E5CEB4D6}" destId="{C26C1291-A6B9-46F5-B467-8E1BC9C36FE1}" srcOrd="0" destOrd="0" presId="urn:microsoft.com/office/officeart/2008/layout/HorizontalMultiLevelHierarchy"/>
    <dgm:cxn modelId="{72DB67BE-F601-4B6E-950F-2B8054D989CD}" type="presOf" srcId="{0190E47B-A294-476A-A8CC-EBBE06E5F3C5}" destId="{1609F1F0-B9EC-49C3-B483-830431371036}" srcOrd="0" destOrd="0" presId="urn:microsoft.com/office/officeart/2008/layout/HorizontalMultiLevelHierarchy"/>
    <dgm:cxn modelId="{334B2E70-DB38-4867-B86D-5994B5438D46}" srcId="{ABA94078-415A-4746-B338-0DE50D167765}" destId="{0190E47B-A294-476A-A8CC-EBBE06E5F3C5}" srcOrd="5" destOrd="0" parTransId="{3CD06B66-BA5C-4EA6-8FF2-A1B777D50664}" sibTransId="{6ABBF544-2FEA-4437-9E18-D2501BEFD6D0}"/>
    <dgm:cxn modelId="{DC3FCBC4-F7E1-4928-94C6-D10CD7A54306}" srcId="{ABA94078-415A-4746-B338-0DE50D167765}" destId="{AABE75CE-36EB-4BBB-B949-FBE6E5CEB4D6}" srcOrd="2" destOrd="0" parTransId="{C0AEAA98-59CB-4FF1-B513-224B0F1EDFD6}" sibTransId="{871C90BB-3B2B-479C-8984-444F21ACC902}"/>
    <dgm:cxn modelId="{C90752FC-171B-4239-87CB-1BD9A31BB721}" type="presOf" srcId="{F369B857-7C93-4782-9857-C71A8DBF465F}" destId="{3F04F3A2-BE4E-4F6C-8748-911F9BAA3D3A}" srcOrd="0" destOrd="0" presId="urn:microsoft.com/office/officeart/2008/layout/HorizontalMultiLevelHierarchy"/>
    <dgm:cxn modelId="{71ECEA45-8F4F-44D9-B38C-AF8FC05B2260}" type="presOf" srcId="{4777E599-580D-4111-9967-E9007FBD732E}" destId="{91AC151A-A48B-4C49-B50D-6CDF08005D53}" srcOrd="0" destOrd="0" presId="urn:microsoft.com/office/officeart/2008/layout/HorizontalMultiLevelHierarchy"/>
    <dgm:cxn modelId="{9A357834-AE72-463B-A1A9-ABABCCAF4F46}" srcId="{ABA94078-415A-4746-B338-0DE50D167765}" destId="{8C9858A0-C712-49EF-BA26-493A5EB0C8D9}" srcOrd="6" destOrd="0" parTransId="{C42F4B52-7002-4ABA-88BE-54A1C096A2E2}" sibTransId="{33818C6C-0B07-4810-891C-75E750E8FAB2}"/>
    <dgm:cxn modelId="{2B5E6B8D-AACA-402F-B08A-D3A81ADBD74A}" type="presOf" srcId="{CE55EEAD-D80F-4342-ABCC-8EE2623D8AA4}" destId="{E3A5D1DC-3AA2-4C0F-B17E-242A14CE939F}" srcOrd="1" destOrd="0" presId="urn:microsoft.com/office/officeart/2008/layout/HorizontalMultiLevelHierarchy"/>
    <dgm:cxn modelId="{1975271A-932E-45AC-8EE4-49D56C6A0A31}" type="presOf" srcId="{D5AC4FD8-070C-4865-A66C-53A32AC68386}" destId="{0C220F30-9CF8-4DB8-86E7-CDF471D20870}" srcOrd="0" destOrd="0" presId="urn:microsoft.com/office/officeart/2008/layout/HorizontalMultiLevelHierarchy"/>
    <dgm:cxn modelId="{B1C9CE27-E40D-4128-9FAB-FA6C0248B41B}" type="presOf" srcId="{26F7B99C-1AD0-4486-9FC0-7CF98660714F}" destId="{F62E8F84-B509-4E6E-8CC2-9F59659762C8}" srcOrd="1" destOrd="0" presId="urn:microsoft.com/office/officeart/2008/layout/HorizontalMultiLevelHierarchy"/>
    <dgm:cxn modelId="{E8367AE8-F751-46EF-98CD-C393B72F5240}" srcId="{ABA94078-415A-4746-B338-0DE50D167765}" destId="{B2EFCD2E-75B4-4849-AA96-F6A28228A999}" srcOrd="1" destOrd="0" parTransId="{F369B857-7C93-4782-9857-C71A8DBF465F}" sibTransId="{A5C1D5B8-8EE8-4687-AFB4-F340748F050E}"/>
    <dgm:cxn modelId="{22EC9AAB-EBF1-4FE2-8255-A03B7856AE5D}" type="presOf" srcId="{C42F4B52-7002-4ABA-88BE-54A1C096A2E2}" destId="{8FD558C2-E0EC-4A69-926C-7AEE0D7FEC8E}" srcOrd="1" destOrd="0" presId="urn:microsoft.com/office/officeart/2008/layout/HorizontalMultiLevelHierarchy"/>
    <dgm:cxn modelId="{7933C345-2AC9-438F-B0AC-98CE1A68E8F2}" type="presOf" srcId="{C0AEAA98-59CB-4FF1-B513-224B0F1EDFD6}" destId="{9CB0EBD4-F9FE-4633-8D69-E755B482C1D2}" srcOrd="0" destOrd="0" presId="urn:microsoft.com/office/officeart/2008/layout/HorizontalMultiLevelHierarchy"/>
    <dgm:cxn modelId="{20C5371B-00FD-4D65-9131-54737C37C0AE}" srcId="{ABA94078-415A-4746-B338-0DE50D167765}" destId="{AE032B68-7AA2-40F7-869C-7D0B9FBF933B}" srcOrd="3" destOrd="0" parTransId="{715934F9-890D-41BE-B325-3E5C2B43E221}" sibTransId="{60B3B9BD-C550-4B07-9718-52A6AA082D8B}"/>
    <dgm:cxn modelId="{CCE4BC87-3289-49A0-8AB8-012F5D2CC40C}" type="presOf" srcId="{AE032B68-7AA2-40F7-869C-7D0B9FBF933B}" destId="{950BD2B7-2008-49F5-8A84-B2CEB7AAA1F9}" srcOrd="0" destOrd="0" presId="urn:microsoft.com/office/officeart/2008/layout/HorizontalMultiLevelHierarchy"/>
    <dgm:cxn modelId="{B21D8D10-1E18-48D0-A18D-83920401B847}" type="presOf" srcId="{8CBB3486-52BF-4907-8153-2A1B2E134F5B}" destId="{9362DE1B-4960-47B7-A274-76FB4501C92C}" srcOrd="0" destOrd="0" presId="urn:microsoft.com/office/officeart/2008/layout/HorizontalMultiLevelHierarchy"/>
    <dgm:cxn modelId="{1C349D36-D2BB-46D1-8BB5-1E4B0355FCD5}" srcId="{ABA94078-415A-4746-B338-0DE50D167765}" destId="{BB8F218F-42AD-4F88-A393-F33F14A0E76A}" srcOrd="4" destOrd="0" parTransId="{CE55EEAD-D80F-4342-ABCC-8EE2623D8AA4}" sibTransId="{57E5E703-9B20-4072-97AE-A3AFB8312A42}"/>
    <dgm:cxn modelId="{D9AA2613-0672-417E-AC4A-DFE43BF6622E}" type="presOf" srcId="{B2EFCD2E-75B4-4849-AA96-F6A28228A999}" destId="{A806163D-05F3-4079-BC0E-7B60B3BA071C}" srcOrd="0" destOrd="0" presId="urn:microsoft.com/office/officeart/2008/layout/HorizontalMultiLevelHierarchy"/>
    <dgm:cxn modelId="{4BDD965C-1DE4-47A3-9BFF-F91B2816A4A1}" type="presOf" srcId="{C0AEAA98-59CB-4FF1-B513-224B0F1EDFD6}" destId="{861FBDDD-4240-4D1D-844B-597CBA57B2CC}" srcOrd="1" destOrd="0" presId="urn:microsoft.com/office/officeart/2008/layout/HorizontalMultiLevelHierarchy"/>
    <dgm:cxn modelId="{98BD14C8-46D2-44F4-A8C0-B715DC0B869F}" type="presParOf" srcId="{63C62DD7-9330-4621-8BB0-F09194295312}" destId="{D283DCFB-8010-47B3-A09B-8CFCF3F60C79}" srcOrd="0" destOrd="0" presId="urn:microsoft.com/office/officeart/2008/layout/HorizontalMultiLevelHierarchy"/>
    <dgm:cxn modelId="{93439E6A-E1DB-4B38-B4FB-AB519D7F20D6}" type="presParOf" srcId="{D283DCFB-8010-47B3-A09B-8CFCF3F60C79}" destId="{58CCF708-F1AC-4488-8F63-38C6CF29B93E}" srcOrd="0" destOrd="0" presId="urn:microsoft.com/office/officeart/2008/layout/HorizontalMultiLevelHierarchy"/>
    <dgm:cxn modelId="{467C2272-60F5-4B94-83AE-9EFF906B4F63}" type="presParOf" srcId="{D283DCFB-8010-47B3-A09B-8CFCF3F60C79}" destId="{B2FE81D5-E6DA-419B-9147-3A4D44EE742E}" srcOrd="1" destOrd="0" presId="urn:microsoft.com/office/officeart/2008/layout/HorizontalMultiLevelHierarchy"/>
    <dgm:cxn modelId="{AE3D59E0-BCBF-4A42-8AA3-1468C1D9E7E5}" type="presParOf" srcId="{B2FE81D5-E6DA-419B-9147-3A4D44EE742E}" destId="{0C220F30-9CF8-4DB8-86E7-CDF471D20870}" srcOrd="0" destOrd="0" presId="urn:microsoft.com/office/officeart/2008/layout/HorizontalMultiLevelHierarchy"/>
    <dgm:cxn modelId="{B98407C3-7AF7-4DC3-B8AD-CE955B7A15C2}" type="presParOf" srcId="{0C220F30-9CF8-4DB8-86E7-CDF471D20870}" destId="{B3F4A5DC-ADFF-4B68-A0FA-B92D72BCD3F7}" srcOrd="0" destOrd="0" presId="urn:microsoft.com/office/officeart/2008/layout/HorizontalMultiLevelHierarchy"/>
    <dgm:cxn modelId="{072AAA25-520F-42D6-831F-277558A9F588}" type="presParOf" srcId="{B2FE81D5-E6DA-419B-9147-3A4D44EE742E}" destId="{CDB19A18-4A52-439F-80D8-7B0E006C1B26}" srcOrd="1" destOrd="0" presId="urn:microsoft.com/office/officeart/2008/layout/HorizontalMultiLevelHierarchy"/>
    <dgm:cxn modelId="{840CB71A-0BA8-43D6-A8CC-68DF404C4C4E}" type="presParOf" srcId="{CDB19A18-4A52-439F-80D8-7B0E006C1B26}" destId="{91AC151A-A48B-4C49-B50D-6CDF08005D53}" srcOrd="0" destOrd="0" presId="urn:microsoft.com/office/officeart/2008/layout/HorizontalMultiLevelHierarchy"/>
    <dgm:cxn modelId="{A54B6EBC-9E05-4824-AF37-163CA9DD75E5}" type="presParOf" srcId="{CDB19A18-4A52-439F-80D8-7B0E006C1B26}" destId="{2BDA39B9-AA6E-4BF0-A1B3-65A80998F018}" srcOrd="1" destOrd="0" presId="urn:microsoft.com/office/officeart/2008/layout/HorizontalMultiLevelHierarchy"/>
    <dgm:cxn modelId="{3A8FE9E8-32DF-4838-9FB6-299937AA0820}" type="presParOf" srcId="{B2FE81D5-E6DA-419B-9147-3A4D44EE742E}" destId="{3F04F3A2-BE4E-4F6C-8748-911F9BAA3D3A}" srcOrd="2" destOrd="0" presId="urn:microsoft.com/office/officeart/2008/layout/HorizontalMultiLevelHierarchy"/>
    <dgm:cxn modelId="{88616938-579C-4BCE-A5FF-55D88F11DA0E}" type="presParOf" srcId="{3F04F3A2-BE4E-4F6C-8748-911F9BAA3D3A}" destId="{04A3AD10-C959-4585-96CD-5B42E57AE5C4}" srcOrd="0" destOrd="0" presId="urn:microsoft.com/office/officeart/2008/layout/HorizontalMultiLevelHierarchy"/>
    <dgm:cxn modelId="{DE1D2FB4-2C22-43DF-A74B-F6E340392262}" type="presParOf" srcId="{B2FE81D5-E6DA-419B-9147-3A4D44EE742E}" destId="{3D494372-7F4B-4344-859A-687CDB017A0D}" srcOrd="3" destOrd="0" presId="urn:microsoft.com/office/officeart/2008/layout/HorizontalMultiLevelHierarchy"/>
    <dgm:cxn modelId="{204C9E0B-ECAC-4E62-8D26-EEFC46986A30}" type="presParOf" srcId="{3D494372-7F4B-4344-859A-687CDB017A0D}" destId="{A806163D-05F3-4079-BC0E-7B60B3BA071C}" srcOrd="0" destOrd="0" presId="urn:microsoft.com/office/officeart/2008/layout/HorizontalMultiLevelHierarchy"/>
    <dgm:cxn modelId="{5B3BE3B7-72D7-4C65-9E2A-AEC66505229E}" type="presParOf" srcId="{3D494372-7F4B-4344-859A-687CDB017A0D}" destId="{00CC5C5F-91E0-4679-812B-74BB4885E03F}" srcOrd="1" destOrd="0" presId="urn:microsoft.com/office/officeart/2008/layout/HorizontalMultiLevelHierarchy"/>
    <dgm:cxn modelId="{09742CC0-4220-461C-A4A1-89E290389E80}" type="presParOf" srcId="{B2FE81D5-E6DA-419B-9147-3A4D44EE742E}" destId="{9CB0EBD4-F9FE-4633-8D69-E755B482C1D2}" srcOrd="4" destOrd="0" presId="urn:microsoft.com/office/officeart/2008/layout/HorizontalMultiLevelHierarchy"/>
    <dgm:cxn modelId="{14671AE4-3B87-44D6-B1AB-BBE9890ABB23}" type="presParOf" srcId="{9CB0EBD4-F9FE-4633-8D69-E755B482C1D2}" destId="{861FBDDD-4240-4D1D-844B-597CBA57B2CC}" srcOrd="0" destOrd="0" presId="urn:microsoft.com/office/officeart/2008/layout/HorizontalMultiLevelHierarchy"/>
    <dgm:cxn modelId="{D630AD2C-7AD6-4812-A132-A6268307BF1A}" type="presParOf" srcId="{B2FE81D5-E6DA-419B-9147-3A4D44EE742E}" destId="{67D9B38F-77D5-493A-B3B1-374DA7EBBD65}" srcOrd="5" destOrd="0" presId="urn:microsoft.com/office/officeart/2008/layout/HorizontalMultiLevelHierarchy"/>
    <dgm:cxn modelId="{8BBAA9E3-175D-410C-A264-140DB32EC547}" type="presParOf" srcId="{67D9B38F-77D5-493A-B3B1-374DA7EBBD65}" destId="{C26C1291-A6B9-46F5-B467-8E1BC9C36FE1}" srcOrd="0" destOrd="0" presId="urn:microsoft.com/office/officeart/2008/layout/HorizontalMultiLevelHierarchy"/>
    <dgm:cxn modelId="{0718D763-EB9E-493F-BC46-CE6AD311255A}" type="presParOf" srcId="{67D9B38F-77D5-493A-B3B1-374DA7EBBD65}" destId="{5DFE32DD-25FF-4582-9C41-E553B8F99B4F}" srcOrd="1" destOrd="0" presId="urn:microsoft.com/office/officeart/2008/layout/HorizontalMultiLevelHierarchy"/>
    <dgm:cxn modelId="{B61615CF-0527-4E24-BF79-95C3E386C8E3}" type="presParOf" srcId="{B2FE81D5-E6DA-419B-9147-3A4D44EE742E}" destId="{A2BDEAEE-BEAE-4102-9FF7-721372ED5EB7}" srcOrd="6" destOrd="0" presId="urn:microsoft.com/office/officeart/2008/layout/HorizontalMultiLevelHierarchy"/>
    <dgm:cxn modelId="{13703431-DB21-4085-B7DF-535DD55A4CFF}" type="presParOf" srcId="{A2BDEAEE-BEAE-4102-9FF7-721372ED5EB7}" destId="{E59D232A-FAEE-4874-A48F-948E79E23089}" srcOrd="0" destOrd="0" presId="urn:microsoft.com/office/officeart/2008/layout/HorizontalMultiLevelHierarchy"/>
    <dgm:cxn modelId="{AF5E1C20-9E2E-4862-A9CC-083A2DA9EC55}" type="presParOf" srcId="{B2FE81D5-E6DA-419B-9147-3A4D44EE742E}" destId="{F951C6EA-FD05-466F-BBDD-4EF4BB43D309}" srcOrd="7" destOrd="0" presId="urn:microsoft.com/office/officeart/2008/layout/HorizontalMultiLevelHierarchy"/>
    <dgm:cxn modelId="{83BAF490-45B9-4D92-912C-35EC87B59FF0}" type="presParOf" srcId="{F951C6EA-FD05-466F-BBDD-4EF4BB43D309}" destId="{950BD2B7-2008-49F5-8A84-B2CEB7AAA1F9}" srcOrd="0" destOrd="0" presId="urn:microsoft.com/office/officeart/2008/layout/HorizontalMultiLevelHierarchy"/>
    <dgm:cxn modelId="{C2C2B538-07A4-4D50-912B-99AAAFA02C13}" type="presParOf" srcId="{F951C6EA-FD05-466F-BBDD-4EF4BB43D309}" destId="{BE4261B6-DA4D-45AB-B8CE-74C353553C42}" srcOrd="1" destOrd="0" presId="urn:microsoft.com/office/officeart/2008/layout/HorizontalMultiLevelHierarchy"/>
    <dgm:cxn modelId="{28BFB6A3-6D91-47DE-AD4E-03EFA2CC5EE9}" type="presParOf" srcId="{B2FE81D5-E6DA-419B-9147-3A4D44EE742E}" destId="{C86D6C40-E242-48BA-85AE-9D4EDA0C49A2}" srcOrd="8" destOrd="0" presId="urn:microsoft.com/office/officeart/2008/layout/HorizontalMultiLevelHierarchy"/>
    <dgm:cxn modelId="{BDC8277F-AC33-4056-B278-6D38B128773C}" type="presParOf" srcId="{C86D6C40-E242-48BA-85AE-9D4EDA0C49A2}" destId="{E3A5D1DC-3AA2-4C0F-B17E-242A14CE939F}" srcOrd="0" destOrd="0" presId="urn:microsoft.com/office/officeart/2008/layout/HorizontalMultiLevelHierarchy"/>
    <dgm:cxn modelId="{C39BD9BD-B79D-4CC3-9D9E-1E5DB5EFB1BB}" type="presParOf" srcId="{B2FE81D5-E6DA-419B-9147-3A4D44EE742E}" destId="{9FFE7B7A-3FE4-423E-8B9A-EB7AA6594E98}" srcOrd="9" destOrd="0" presId="urn:microsoft.com/office/officeart/2008/layout/HorizontalMultiLevelHierarchy"/>
    <dgm:cxn modelId="{E77BE907-82AC-4C3F-ACA6-F3A135214CA6}" type="presParOf" srcId="{9FFE7B7A-3FE4-423E-8B9A-EB7AA6594E98}" destId="{3D33A6BA-2A8C-4AB7-8F77-F8CEC5CE7521}" srcOrd="0" destOrd="0" presId="urn:microsoft.com/office/officeart/2008/layout/HorizontalMultiLevelHierarchy"/>
    <dgm:cxn modelId="{C0890697-4FD0-44D1-AF1D-FD5EB23270FB}" type="presParOf" srcId="{9FFE7B7A-3FE4-423E-8B9A-EB7AA6594E98}" destId="{8DAFF084-82DE-45C6-B505-1BB3C2721671}" srcOrd="1" destOrd="0" presId="urn:microsoft.com/office/officeart/2008/layout/HorizontalMultiLevelHierarchy"/>
    <dgm:cxn modelId="{08B50639-AE9D-459D-929D-F3BCD81A0482}" type="presParOf" srcId="{B2FE81D5-E6DA-419B-9147-3A4D44EE742E}" destId="{A9247332-A9E0-456A-B25B-BA966FF61ABC}" srcOrd="10" destOrd="0" presId="urn:microsoft.com/office/officeart/2008/layout/HorizontalMultiLevelHierarchy"/>
    <dgm:cxn modelId="{1D4BA5FF-0304-4C75-9BFA-B1827702F731}" type="presParOf" srcId="{A9247332-A9E0-456A-B25B-BA966FF61ABC}" destId="{A34C8659-DAF5-48FA-80A3-3ACDC80B0CE0}" srcOrd="0" destOrd="0" presId="urn:microsoft.com/office/officeart/2008/layout/HorizontalMultiLevelHierarchy"/>
    <dgm:cxn modelId="{18EB2D33-DE80-4966-9C81-1186F2CFC92C}" type="presParOf" srcId="{B2FE81D5-E6DA-419B-9147-3A4D44EE742E}" destId="{459AC21B-1C98-42D7-A4A8-7B77BD8236C0}" srcOrd="11" destOrd="0" presId="urn:microsoft.com/office/officeart/2008/layout/HorizontalMultiLevelHierarchy"/>
    <dgm:cxn modelId="{04238A64-FCA5-4EFA-9E48-752E4327BBB8}" type="presParOf" srcId="{459AC21B-1C98-42D7-A4A8-7B77BD8236C0}" destId="{1609F1F0-B9EC-49C3-B483-830431371036}" srcOrd="0" destOrd="0" presId="urn:microsoft.com/office/officeart/2008/layout/HorizontalMultiLevelHierarchy"/>
    <dgm:cxn modelId="{279F8F60-F598-46EF-B6E2-AAD0878C16ED}" type="presParOf" srcId="{459AC21B-1C98-42D7-A4A8-7B77BD8236C0}" destId="{A51437D0-09FE-4368-BE8C-C88077ADDFC0}" srcOrd="1" destOrd="0" presId="urn:microsoft.com/office/officeart/2008/layout/HorizontalMultiLevelHierarchy"/>
    <dgm:cxn modelId="{80CB2EB9-ED1A-4472-AE10-92805E67915C}" type="presParOf" srcId="{B2FE81D5-E6DA-419B-9147-3A4D44EE742E}" destId="{E4A827AE-75C5-4549-BE7E-8C6BF6FACCED}" srcOrd="12" destOrd="0" presId="urn:microsoft.com/office/officeart/2008/layout/HorizontalMultiLevelHierarchy"/>
    <dgm:cxn modelId="{5C60B626-1F4B-4C3F-AF3F-3A4F99D937F7}" type="presParOf" srcId="{E4A827AE-75C5-4549-BE7E-8C6BF6FACCED}" destId="{8FD558C2-E0EC-4A69-926C-7AEE0D7FEC8E}" srcOrd="0" destOrd="0" presId="urn:microsoft.com/office/officeart/2008/layout/HorizontalMultiLevelHierarchy"/>
    <dgm:cxn modelId="{79DA1C4A-22DF-4551-967A-07B24FA3DE51}" type="presParOf" srcId="{B2FE81D5-E6DA-419B-9147-3A4D44EE742E}" destId="{0468F128-D078-4AD9-A820-0A7099CC06D3}" srcOrd="13" destOrd="0" presId="urn:microsoft.com/office/officeart/2008/layout/HorizontalMultiLevelHierarchy"/>
    <dgm:cxn modelId="{60AF0A08-BFE5-4779-BD17-5BE9B27260FA}" type="presParOf" srcId="{0468F128-D078-4AD9-A820-0A7099CC06D3}" destId="{C68CF0C5-08A1-46A7-82FC-12B93E1B1A37}" srcOrd="0" destOrd="0" presId="urn:microsoft.com/office/officeart/2008/layout/HorizontalMultiLevelHierarchy"/>
    <dgm:cxn modelId="{77E4DEBF-5C7B-4D93-AEDF-791F33F27720}" type="presParOf" srcId="{0468F128-D078-4AD9-A820-0A7099CC06D3}" destId="{F271BA73-DBA6-4F0E-89CF-9AEDAE3B496F}" srcOrd="1" destOrd="0" presId="urn:microsoft.com/office/officeart/2008/layout/HorizontalMultiLevelHierarchy"/>
    <dgm:cxn modelId="{FCE6D68D-39B1-40AF-B06D-8EEA56D85168}" type="presParOf" srcId="{B2FE81D5-E6DA-419B-9147-3A4D44EE742E}" destId="{DCF41397-3EB2-44E1-A698-28C9F69ED030}" srcOrd="14" destOrd="0" presId="urn:microsoft.com/office/officeart/2008/layout/HorizontalMultiLevelHierarchy"/>
    <dgm:cxn modelId="{B5596397-7112-419A-8187-9ACC7617E72E}" type="presParOf" srcId="{DCF41397-3EB2-44E1-A698-28C9F69ED030}" destId="{F62E8F84-B509-4E6E-8CC2-9F59659762C8}" srcOrd="0" destOrd="0" presId="urn:microsoft.com/office/officeart/2008/layout/HorizontalMultiLevelHierarchy"/>
    <dgm:cxn modelId="{20868238-3E33-4DFC-A939-E3E0431289FC}" type="presParOf" srcId="{B2FE81D5-E6DA-419B-9147-3A4D44EE742E}" destId="{BE4B9047-4003-4909-B9C2-173939096F87}" srcOrd="15" destOrd="0" presId="urn:microsoft.com/office/officeart/2008/layout/HorizontalMultiLevelHierarchy"/>
    <dgm:cxn modelId="{5F57B9E8-02BC-455C-B833-BEEEE0A66C47}" type="presParOf" srcId="{BE4B9047-4003-4909-B9C2-173939096F87}" destId="{9362DE1B-4960-47B7-A274-76FB4501C92C}" srcOrd="0" destOrd="0" presId="urn:microsoft.com/office/officeart/2008/layout/HorizontalMultiLevelHierarchy"/>
    <dgm:cxn modelId="{D4B9A663-D412-4D04-830A-76FD036C61EB}" type="presParOf" srcId="{BE4B9047-4003-4909-B9C2-173939096F87}" destId="{CAF7A1E9-FB20-46C2-A2DD-D001950DB2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Database</a:t>
          </a:r>
          <a:endParaRPr lang="en-US" sz="43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dirty="0" smtClean="0">
              <a:latin typeface="+mj-lt"/>
            </a:rPr>
            <a:t>SQL </a:t>
          </a:r>
          <a:r>
            <a:rPr lang="en-US" sz="4300" b="0" kern="1200" dirty="0" smtClean="0">
              <a:latin typeface="+mj-lt"/>
            </a:rPr>
            <a:t>Server VM</a:t>
          </a:r>
          <a:endParaRPr lang="en-US" sz="43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DocumentDB</a:t>
          </a:r>
          <a:endParaRPr lang="en-US" sz="43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Search</a:t>
          </a:r>
          <a:endParaRPr lang="en-US" sz="43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err="1" smtClean="0">
              <a:latin typeface="+mj-lt"/>
            </a:rPr>
            <a:t>HDInsight</a:t>
          </a:r>
          <a:endParaRPr lang="en-US" sz="43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lang="en-US" sz="4300" b="0" kern="1200" noProof="0" dirty="0" smtClean="0">
              <a:latin typeface="+mj-lt"/>
            </a:rPr>
            <a:t>Additional databases</a:t>
          </a:r>
          <a:endParaRPr lang="en-US" sz="4300" b="0" kern="1200" noProof="0" dirty="0">
            <a:latin typeface="+mj-lt"/>
          </a:endParaRPr>
        </a:p>
      </dsp:txBody>
      <dsp:txXfrm>
        <a:off x="7544534" y="2619391"/>
        <a:ext cx="3429334" cy="20576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1/30/2015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88963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4337644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159</a:t>
            </a:fld>
            <a:endParaRPr lang="en-US" dirty="0">
              <a:solidFill>
                <a:prstClr val="black"/>
              </a:solidFill>
            </a:endParaRPr>
          </a:p>
        </p:txBody>
      </p:sp>
    </p:spTree>
    <p:extLst>
      <p:ext uri="{BB962C8B-B14F-4D97-AF65-F5344CB8AC3E}">
        <p14:creationId xmlns:p14="http://schemas.microsoft.com/office/powerpoint/2010/main" val="15683175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160</a:t>
            </a:fld>
            <a:endParaRPr lang="en-US" dirty="0">
              <a:solidFill>
                <a:prstClr val="black"/>
              </a:solidFill>
            </a:endParaRPr>
          </a:p>
        </p:txBody>
      </p:sp>
    </p:spTree>
    <p:extLst>
      <p:ext uri="{BB962C8B-B14F-4D97-AF65-F5344CB8AC3E}">
        <p14:creationId xmlns:p14="http://schemas.microsoft.com/office/powerpoint/2010/main" val="30284969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161</a:t>
            </a:fld>
            <a:endParaRPr lang="en-US" dirty="0">
              <a:solidFill>
                <a:prstClr val="black"/>
              </a:solidFill>
            </a:endParaRPr>
          </a:p>
        </p:txBody>
      </p:sp>
    </p:spTree>
    <p:extLst>
      <p:ext uri="{BB962C8B-B14F-4D97-AF65-F5344CB8AC3E}">
        <p14:creationId xmlns:p14="http://schemas.microsoft.com/office/powerpoint/2010/main" val="15827159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168</a:t>
            </a:fld>
            <a:endParaRPr lang="en-US" dirty="0">
              <a:solidFill>
                <a:prstClr val="black"/>
              </a:solidFill>
            </a:endParaRPr>
          </a:p>
        </p:txBody>
      </p:sp>
    </p:spTree>
    <p:extLst>
      <p:ext uri="{BB962C8B-B14F-4D97-AF65-F5344CB8AC3E}">
        <p14:creationId xmlns:p14="http://schemas.microsoft.com/office/powerpoint/2010/main" val="21798630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169</a:t>
            </a:fld>
            <a:endParaRPr lang="en-US" dirty="0">
              <a:solidFill>
                <a:prstClr val="black"/>
              </a:solidFill>
            </a:endParaRPr>
          </a:p>
        </p:txBody>
      </p:sp>
    </p:spTree>
    <p:extLst>
      <p:ext uri="{BB962C8B-B14F-4D97-AF65-F5344CB8AC3E}">
        <p14:creationId xmlns:p14="http://schemas.microsoft.com/office/powerpoint/2010/main" val="34847777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1/30/2015 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170</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1/30/2015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171</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172</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Tree>
    <p:extLst>
      <p:ext uri="{BB962C8B-B14F-4D97-AF65-F5344CB8AC3E}">
        <p14:creationId xmlns:p14="http://schemas.microsoft.com/office/powerpoint/2010/main" val="317336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1112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232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50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3777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8531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37581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2093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700392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697201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a:t>
            </a:r>
            <a:r>
              <a:rPr lang="sv-SE" baseline="0" dirty="0" smtClean="0"/>
              <a:t> Azure data </a:t>
            </a:r>
            <a:r>
              <a:rPr lang="sv-SE" baseline="0" dirty="0" err="1" smtClean="0"/>
              <a:t>Platform</a:t>
            </a:r>
            <a:r>
              <a:rPr lang="sv-SE" baseline="0" dirty="0" smtClean="0"/>
              <a:t> is HUGE and </a:t>
            </a:r>
            <a:r>
              <a:rPr lang="sv-SE" baseline="0" dirty="0" err="1" smtClean="0"/>
              <a:t>growing</a:t>
            </a:r>
            <a:r>
              <a:rPr lang="sv-SE" baseline="0" dirty="0" smtClean="0"/>
              <a:t>. </a:t>
            </a:r>
            <a:r>
              <a:rPr lang="sv-SE" baseline="0" dirty="0" err="1" smtClean="0"/>
              <a:t>This</a:t>
            </a:r>
            <a:r>
              <a:rPr lang="sv-SE" baseline="0" dirty="0" smtClean="0"/>
              <a:t> session </a:t>
            </a:r>
            <a:r>
              <a:rPr lang="sv-SE" baseline="0" dirty="0" err="1" smtClean="0"/>
              <a:t>will</a:t>
            </a:r>
            <a:r>
              <a:rPr lang="sv-SE" baseline="0" dirty="0" smtClean="0"/>
              <a:t> </a:t>
            </a:r>
            <a:r>
              <a:rPr lang="sv-SE" baseline="0" dirty="0" err="1" smtClean="0"/>
              <a:t>have</a:t>
            </a:r>
            <a:r>
              <a:rPr lang="sv-SE" baseline="0" dirty="0" smtClean="0"/>
              <a:t> to be </a:t>
            </a:r>
            <a:r>
              <a:rPr lang="sv-SE" baseline="0" dirty="0" err="1" smtClean="0"/>
              <a:t>brief</a:t>
            </a:r>
            <a:r>
              <a:rPr lang="sv-SE" baseline="0" dirty="0" smtClean="0"/>
              <a:t> </a:t>
            </a:r>
            <a:r>
              <a:rPr lang="sv-SE" baseline="0" dirty="0" err="1" smtClean="0"/>
              <a:t>about</a:t>
            </a:r>
            <a:r>
              <a:rPr lang="sv-SE" baseline="0" dirty="0" smtClean="0"/>
              <a:t> </a:t>
            </a:r>
            <a:r>
              <a:rPr lang="sv-SE" baseline="0" dirty="0" err="1" smtClean="0"/>
              <a:t>some</a:t>
            </a:r>
            <a:r>
              <a:rPr lang="sv-SE" baseline="0" dirty="0" smtClean="0"/>
              <a:t> of </a:t>
            </a:r>
            <a:r>
              <a:rPr lang="sv-SE" baseline="0" dirty="0" err="1" smtClean="0"/>
              <a:t>this</a:t>
            </a:r>
            <a:r>
              <a:rPr lang="sv-SE" baseline="0" dirty="0" smtClean="0"/>
              <a:t> </a:t>
            </a:r>
            <a:r>
              <a:rPr lang="sv-SE" baseline="0" dirty="0" err="1" smtClean="0"/>
              <a:t>content</a:t>
            </a:r>
            <a:r>
              <a:rPr lang="sv-SE" baseline="0" dirty="0" smtClean="0"/>
              <a:t> and make a </a:t>
            </a:r>
            <a:r>
              <a:rPr lang="sv-SE" baseline="0" dirty="0" err="1" smtClean="0"/>
              <a:t>few</a:t>
            </a:r>
            <a:r>
              <a:rPr lang="sv-SE" baseline="0" dirty="0" smtClean="0"/>
              <a:t> </a:t>
            </a:r>
            <a:r>
              <a:rPr lang="sv-SE" baseline="0" dirty="0" err="1" smtClean="0"/>
              <a:t>deep</a:t>
            </a:r>
            <a:r>
              <a:rPr lang="sv-SE" baseline="0" dirty="0" smtClean="0"/>
              <a:t> </a:t>
            </a:r>
            <a:r>
              <a:rPr lang="sv-SE" baseline="0" dirty="0" err="1" smtClean="0"/>
              <a:t>dives</a:t>
            </a:r>
            <a:r>
              <a:rPr lang="sv-SE" baseline="0" dirty="0" smtClean="0"/>
              <a:t> </a:t>
            </a:r>
            <a:r>
              <a:rPr lang="sv-SE" baseline="0" dirty="0" err="1" smtClean="0"/>
              <a:t>here</a:t>
            </a:r>
            <a:r>
              <a:rPr lang="sv-SE" baseline="0" dirty="0" smtClean="0"/>
              <a:t> and </a:t>
            </a:r>
            <a:r>
              <a:rPr lang="sv-SE" baseline="0" dirty="0" err="1" smtClean="0"/>
              <a:t>there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2426946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70285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914897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873256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411409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391727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331429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436324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84383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91648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7314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Microsoft Azure</a:t>
            </a:r>
            <a:r>
              <a:rPr lang="sv-SE" baseline="0" dirty="0" smtClean="0"/>
              <a:t> SQL </a:t>
            </a:r>
            <a:r>
              <a:rPr lang="sv-SE" baseline="0" dirty="0" err="1" smtClean="0"/>
              <a:t>Database</a:t>
            </a:r>
            <a:r>
              <a:rPr lang="sv-SE" baseline="0" dirty="0" smtClean="0"/>
              <a:t> the PaaS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58054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70902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170825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869086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522768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4036150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55203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36</a:t>
            </a:fld>
            <a:endParaRPr lang="en-US"/>
          </a:p>
        </p:txBody>
      </p:sp>
    </p:spTree>
    <p:extLst>
      <p:ext uri="{BB962C8B-B14F-4D97-AF65-F5344CB8AC3E}">
        <p14:creationId xmlns:p14="http://schemas.microsoft.com/office/powerpoint/2010/main" val="3866834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318147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1/30/2015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44735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SQL Server in a Microsoft Azure </a:t>
            </a:r>
            <a:r>
              <a:rPr lang="sv-SE" baseline="0" dirty="0" err="1" smtClean="0"/>
              <a:t>Virtual</a:t>
            </a:r>
            <a:r>
              <a:rPr lang="sv-SE" baseline="0" dirty="0" smtClean="0"/>
              <a:t> </a:t>
            </a:r>
            <a:r>
              <a:rPr lang="sv-SE" baseline="0" dirty="0" err="1" smtClean="0"/>
              <a:t>Machine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8647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314597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469427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262952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smtClean="0"/>
              <a:t>the </a:t>
            </a:r>
            <a:r>
              <a:rPr lang="sv-SE" baseline="0" dirty="0" err="1" smtClean="0"/>
              <a:t>relatively</a:t>
            </a:r>
            <a:r>
              <a:rPr lang="sv-SE" baseline="0" dirty="0" smtClean="0"/>
              <a:t> new Microsoft Azure DocumentDB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604228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561318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943649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Time</a:t>
            </a:r>
            <a:r>
              <a:rPr lang="sv-SE" dirty="0" smtClean="0"/>
              <a:t> for the </a:t>
            </a:r>
            <a:r>
              <a:rPr lang="sv-SE" baseline="0" dirty="0" smtClean="0"/>
              <a:t>Microsoft Azure </a:t>
            </a:r>
            <a:r>
              <a:rPr lang="sv-SE" baseline="0" dirty="0" err="1" smtClean="0"/>
              <a:t>Search</a:t>
            </a:r>
            <a:r>
              <a:rPr lang="sv-SE" baseline="0" dirty="0" smtClean="0"/>
              <a:t> as a Service </a:t>
            </a:r>
            <a:r>
              <a:rPr lang="sv-SE" baseline="0" dirty="0" err="1" smtClean="0"/>
              <a:t>offering</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641357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57</a:t>
            </a:fld>
            <a:endParaRPr lang="en-US"/>
          </a:p>
        </p:txBody>
      </p:sp>
    </p:spTree>
    <p:extLst>
      <p:ext uri="{BB962C8B-B14F-4D97-AF65-F5344CB8AC3E}">
        <p14:creationId xmlns:p14="http://schemas.microsoft.com/office/powerpoint/2010/main" val="1210529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4126160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4183447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51133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976225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810379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Now</a:t>
            </a:r>
            <a:r>
              <a:rPr lang="sv-SE" dirty="0" smtClean="0"/>
              <a:t> </a:t>
            </a:r>
            <a:r>
              <a:rPr lang="sv-SE" dirty="0" err="1" smtClean="0"/>
              <a:t>let’s</a:t>
            </a:r>
            <a:r>
              <a:rPr lang="sv-SE" dirty="0" smtClean="0"/>
              <a:t> focus on </a:t>
            </a:r>
            <a:r>
              <a:rPr lang="sv-SE" baseline="0" dirty="0" err="1" smtClean="0"/>
              <a:t>Hadoop</a:t>
            </a:r>
            <a:r>
              <a:rPr lang="sv-SE" baseline="0" dirty="0" smtClean="0"/>
              <a:t> in Azure </a:t>
            </a:r>
            <a:r>
              <a:rPr lang="sv-SE" baseline="0" dirty="0" err="1" smtClean="0"/>
              <a:t>known</a:t>
            </a:r>
            <a:r>
              <a:rPr lang="sv-SE" baseline="0" dirty="0" smtClean="0"/>
              <a:t> as Microsoft Azure </a:t>
            </a:r>
            <a:r>
              <a:rPr lang="sv-SE" baseline="0" dirty="0" err="1" smtClean="0"/>
              <a:t>HDInsight</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3248967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897442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847021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199865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226957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There</a:t>
            </a:r>
            <a:r>
              <a:rPr lang="sv-SE" dirty="0" smtClean="0"/>
              <a:t> </a:t>
            </a:r>
            <a:r>
              <a:rPr lang="sv-SE" dirty="0" err="1" smtClean="0"/>
              <a:t>are</a:t>
            </a:r>
            <a:r>
              <a:rPr lang="sv-SE" dirty="0" smtClean="0"/>
              <a:t> </a:t>
            </a:r>
            <a:r>
              <a:rPr lang="sv-SE" dirty="0" err="1" smtClean="0"/>
              <a:t>other</a:t>
            </a:r>
            <a:r>
              <a:rPr lang="sv-SE" dirty="0" smtClean="0"/>
              <a:t> SQL Solutions </a:t>
            </a:r>
            <a:r>
              <a:rPr lang="sv-SE" dirty="0" err="1" smtClean="0"/>
              <a:t>you</a:t>
            </a:r>
            <a:r>
              <a:rPr lang="sv-SE" dirty="0" smtClean="0"/>
              <a:t> </a:t>
            </a:r>
            <a:r>
              <a:rPr lang="sv-SE" dirty="0" err="1" smtClean="0"/>
              <a:t>can</a:t>
            </a:r>
            <a:r>
              <a:rPr lang="sv-SE" baseline="0" dirty="0" smtClean="0"/>
              <a:t> </a:t>
            </a:r>
            <a:r>
              <a:rPr lang="sv-SE" baseline="0" dirty="0" err="1" smtClean="0"/>
              <a:t>choose</a:t>
            </a:r>
            <a:r>
              <a:rPr lang="sv-SE" baseline="0" dirty="0" smtClean="0"/>
              <a:t> to </a:t>
            </a:r>
            <a:r>
              <a:rPr lang="sv-SE" baseline="0" dirty="0" err="1" smtClean="0"/>
              <a:t>run</a:t>
            </a:r>
            <a:r>
              <a:rPr lang="sv-SE" baseline="0" dirty="0" smtClean="0"/>
              <a:t> in Azure. </a:t>
            </a:r>
            <a:r>
              <a:rPr lang="sv-SE" baseline="0" dirty="0" err="1" smtClean="0"/>
              <a:t>Official</a:t>
            </a:r>
            <a:r>
              <a:rPr lang="sv-SE" baseline="0" dirty="0" smtClean="0"/>
              <a:t> support </a:t>
            </a:r>
            <a:r>
              <a:rPr lang="sv-SE" baseline="0" dirty="0" err="1" smtClean="0"/>
              <a:t>exists</a:t>
            </a:r>
            <a:r>
              <a:rPr lang="sv-SE" baseline="0" dirty="0" smtClean="0"/>
              <a:t> for </a:t>
            </a:r>
            <a:r>
              <a:rPr lang="sv-SE" baseline="0" dirty="0" err="1" smtClean="0"/>
              <a:t>MySQL</a:t>
            </a:r>
            <a:r>
              <a:rPr lang="sv-SE" baseline="0" dirty="0" smtClean="0"/>
              <a:t> and Oracle.</a:t>
            </a:r>
          </a:p>
          <a:p>
            <a:endParaRPr lang="sv-SE" baseline="0" dirty="0" smtClean="0"/>
          </a:p>
          <a:p>
            <a:r>
              <a:rPr lang="sv-SE" baseline="0" dirty="0" smtClean="0"/>
              <a:t>(</a:t>
            </a:r>
            <a:r>
              <a:rPr lang="sv-SE" baseline="0" dirty="0" err="1" smtClean="0"/>
              <a:t>Good</a:t>
            </a:r>
            <a:r>
              <a:rPr lang="sv-SE" baseline="0" dirty="0" smtClean="0"/>
              <a:t> </a:t>
            </a:r>
            <a:r>
              <a:rPr lang="sv-SE" baseline="0" dirty="0" err="1" smtClean="0"/>
              <a:t>place</a:t>
            </a:r>
            <a:r>
              <a:rPr lang="sv-SE" baseline="0" dirty="0" smtClean="0"/>
              <a:t> to show the portal and </a:t>
            </a:r>
            <a:r>
              <a:rPr lang="sv-SE" baseline="0" dirty="0" err="1" smtClean="0"/>
              <a:t>that</a:t>
            </a:r>
            <a:r>
              <a:rPr lang="sv-SE" baseline="0" dirty="0" smtClean="0"/>
              <a:t> </a:t>
            </a:r>
            <a:r>
              <a:rPr lang="sv-SE" baseline="0" dirty="0" err="1" smtClean="0"/>
              <a:t>you</a:t>
            </a:r>
            <a:r>
              <a:rPr lang="sv-SE" baseline="0" dirty="0" smtClean="0"/>
              <a:t> </a:t>
            </a:r>
            <a:r>
              <a:rPr lang="sv-SE" baseline="0" dirty="0" err="1" smtClean="0"/>
              <a:t>can</a:t>
            </a:r>
            <a:r>
              <a:rPr lang="sv-SE" baseline="0" dirty="0" smtClean="0"/>
              <a:t> provision Oracle and </a:t>
            </a:r>
            <a:r>
              <a:rPr lang="sv-SE" baseline="0" dirty="0" err="1" smtClean="0"/>
              <a:t>MySQL</a:t>
            </a:r>
            <a:r>
              <a:rPr lang="sv-SE" baseline="0" dirty="0" smtClean="0"/>
              <a:t> </a:t>
            </a:r>
            <a:r>
              <a:rPr lang="sv-SE" baseline="0" dirty="0" err="1" smtClean="0"/>
              <a:t>databases</a:t>
            </a:r>
            <a:r>
              <a:rPr lang="sv-SE" baseline="0" dirty="0" smtClean="0"/>
              <a:t> in Azure just as </a:t>
            </a:r>
            <a:r>
              <a:rPr lang="sv-SE" baseline="0" dirty="0" err="1" smtClean="0"/>
              <a:t>easily</a:t>
            </a:r>
            <a:r>
              <a:rPr lang="sv-SE" baseline="0" dirty="0" smtClean="0"/>
              <a:t> as </a:t>
            </a:r>
            <a:r>
              <a:rPr lang="sv-SE" baseline="0" dirty="0" err="1" smtClean="0"/>
              <a:t>you</a:t>
            </a:r>
            <a:r>
              <a:rPr lang="sv-SE" baseline="0" dirty="0" smtClean="0"/>
              <a:t> </a:t>
            </a:r>
            <a:r>
              <a:rPr lang="sv-SE" baseline="0" dirty="0" err="1" smtClean="0"/>
              <a:t>can</a:t>
            </a:r>
            <a:r>
              <a:rPr lang="sv-SE" baseline="0" dirty="0" smtClean="0"/>
              <a:t> provision the Microsoft SQL options.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75640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861572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SQL </a:t>
            </a:r>
            <a:r>
              <a:rPr lang="sv-SE" dirty="0" err="1" smtClean="0"/>
              <a:t>Database</a:t>
            </a:r>
            <a:r>
              <a:rPr lang="sv-SE" dirty="0" smtClean="0"/>
              <a:t> </a:t>
            </a:r>
            <a:r>
              <a:rPr lang="sv-SE" dirty="0" err="1" smtClean="0"/>
              <a:t>extras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913072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49043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61557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3295550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4011155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397458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Discuss the</a:t>
            </a:r>
            <a:r>
              <a:rPr lang="en-US" baseline="0" dirty="0" smtClean="0">
                <a:effectLst/>
                <a:latin typeface="Segoe UI" panose="020B0502040204020203" pitchFamily="34" charset="0"/>
              </a:rPr>
              <a:t> deployment options for migrating your on-premises database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There are many ways to migrate</a:t>
            </a:r>
            <a:r>
              <a:rPr lang="en-US" baseline="0" dirty="0" smtClean="0">
                <a:effectLst/>
                <a:latin typeface="Segoe UI" panose="020B0502040204020203" pitchFamily="34" charset="0"/>
              </a:rPr>
              <a:t> your on-premises SQL Server database to Microsoft Azure SQL Database, but there have been great enhancements and improvements in both DAC and SSDT to dramatically improve and simplify deployment and migration options.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DAC Framework</a:t>
            </a:r>
            <a:r>
              <a:rPr lang="en-US" baseline="0" dirty="0" smtClean="0">
                <a:effectLst/>
                <a:latin typeface="Segoe UI" panose="020B0502040204020203" pitchFamily="34" charset="0"/>
              </a:rPr>
              <a:t> – A new unit of deployment called a </a:t>
            </a:r>
            <a:r>
              <a:rPr lang="en-US" baseline="0" dirty="0" err="1" smtClean="0">
                <a:effectLst/>
                <a:latin typeface="Segoe UI" panose="020B0502040204020203" pitchFamily="34" charset="0"/>
              </a:rPr>
              <a:t>bacpac</a:t>
            </a:r>
            <a:r>
              <a:rPr lang="en-US" baseline="0" dirty="0" smtClean="0">
                <a:effectLst/>
                <a:latin typeface="Segoe UI" panose="020B0502040204020203" pitchFamily="34" charset="0"/>
              </a:rPr>
              <a:t> which contains both schema AND data. </a:t>
            </a:r>
            <a:endParaRPr lang="en-US" dirty="0" smtClean="0">
              <a:effectLst/>
            </a:endParaRPr>
          </a:p>
          <a:p>
            <a:pPr rtl="0"/>
            <a:r>
              <a:rPr lang="en-US" dirty="0" smtClean="0">
                <a:effectLst/>
                <a:latin typeface="Segoe UI" panose="020B0502040204020203" pitchFamily="34" charset="0"/>
              </a:rPr>
              <a:t>SQL Server Data Tools –</a:t>
            </a:r>
            <a:r>
              <a:rPr lang="en-US" baseline="0" dirty="0" smtClean="0">
                <a:effectLst/>
                <a:latin typeface="Segoe UI" panose="020B0502040204020203" pitchFamily="34" charset="0"/>
              </a:rPr>
              <a:t> Easily determine “Azure read” status. Provide single Publish capability. </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Both DAC and SSDT provide instant feedback as to the</a:t>
            </a:r>
            <a:r>
              <a:rPr lang="en-US" baseline="0" dirty="0" smtClean="0">
                <a:effectLst/>
                <a:latin typeface="Segoe UI" panose="020B0502040204020203" pitchFamily="34" charset="0"/>
              </a:rPr>
              <a:t> “azure-ready” status of your on-premises database. SSDT provides a single publish from source to destination, but DAC creates a deployment unit which can be stored in Azure storage or on-premises and used to create multiple SQL Database instances.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35632130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861365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35842283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90</a:t>
            </a:fld>
            <a:endParaRPr lang="en-US"/>
          </a:p>
        </p:txBody>
      </p:sp>
    </p:spTree>
    <p:extLst>
      <p:ext uri="{BB962C8B-B14F-4D97-AF65-F5344CB8AC3E}">
        <p14:creationId xmlns:p14="http://schemas.microsoft.com/office/powerpoint/2010/main" val="4131664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two areas where Microsoft Azure SQL Database can be secured.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Security is vitally important and</a:t>
            </a:r>
            <a:r>
              <a:rPr lang="en-US" baseline="0" dirty="0" smtClean="0">
                <a:effectLst/>
              </a:rPr>
              <a:t> has not be overlooked. Microsoft Azure SQL Database takes security seriously.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Set security</a:t>
            </a:r>
            <a:r>
              <a:rPr lang="en-US" baseline="0" dirty="0" smtClean="0">
                <a:effectLst/>
                <a:latin typeface="Segoe UI" panose="020B0502040204020203" pitchFamily="34" charset="0"/>
              </a:rPr>
              <a:t> options on the server itself</a:t>
            </a:r>
            <a:endParaRPr lang="en-US" dirty="0" smtClean="0">
              <a:effectLst/>
            </a:endParaRPr>
          </a:p>
          <a:p>
            <a:pPr rtl="0"/>
            <a:r>
              <a:rPr lang="en-US" dirty="0" smtClean="0">
                <a:effectLst/>
                <a:latin typeface="Segoe UI" panose="020B0502040204020203" pitchFamily="34" charset="0"/>
              </a:rPr>
              <a:t>Security within the database</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This</a:t>
            </a:r>
            <a:r>
              <a:rPr lang="en-US" baseline="0" dirty="0" smtClean="0">
                <a:effectLst/>
                <a:latin typeface="Segoe UI" panose="020B0502040204020203" pitchFamily="34" charset="0"/>
              </a:rPr>
              <a:t> doesn’t leave the application free of any responsibility…some settings are required to be set within the application.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extLst>
      <p:ext uri="{BB962C8B-B14F-4D97-AF65-F5344CB8AC3E}">
        <p14:creationId xmlns:p14="http://schemas.microsoft.com/office/powerpoint/2010/main" val="4507715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33937578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rPr>
              <a:t>Highlight the important server security aspects and benefits of SQL Database security.</a:t>
            </a: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From</a:t>
            </a:r>
            <a:r>
              <a:rPr lang="en-US" baseline="0" dirty="0" smtClean="0">
                <a:effectLst/>
                <a:latin typeface="Segoe UI" panose="020B0502040204020203" pitchFamily="34" charset="0"/>
              </a:rPr>
              <a:t> the server perspective, there are several things that should be things that should be considered when managing the security of your SQL Database.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r>
              <a:rPr lang="en-US" dirty="0" smtClean="0"/>
              <a:t>No</a:t>
            </a:r>
            <a:r>
              <a:rPr lang="en-US" baseline="0" dirty="0" smtClean="0"/>
              <a:t> Integrated Authentication</a:t>
            </a:r>
            <a:endParaRPr lang="en-US" dirty="0" smtClean="0"/>
          </a:p>
          <a:p>
            <a:r>
              <a:rPr lang="en-US" dirty="0" smtClean="0"/>
              <a:t>Use Master to create and drop databases</a:t>
            </a:r>
          </a:p>
          <a:p>
            <a:r>
              <a:rPr lang="en-US" dirty="0" smtClean="0"/>
              <a:t>The </a:t>
            </a:r>
            <a:r>
              <a:rPr lang="en-US" b="1" dirty="0" smtClean="0"/>
              <a:t>Admin</a:t>
            </a:r>
            <a:r>
              <a:rPr lang="en-US" baseline="0" dirty="0" smtClean="0"/>
              <a:t> login (</a:t>
            </a:r>
            <a:r>
              <a:rPr lang="en-US" i="1" baseline="0" dirty="0" smtClean="0"/>
              <a:t>which was created during server provisioning</a:t>
            </a:r>
            <a:r>
              <a:rPr lang="en-US" baseline="0" dirty="0" smtClean="0"/>
              <a:t>) is equivalent to </a:t>
            </a:r>
            <a:r>
              <a:rPr lang="en-US" b="1" baseline="0" dirty="0" err="1" smtClean="0"/>
              <a:t>sa</a:t>
            </a:r>
            <a:r>
              <a:rPr lang="en-US" baseline="0" dirty="0" smtClean="0"/>
              <a:t>. It has full rights on the server (and all databases) and should only be used for administration.</a:t>
            </a:r>
          </a:p>
          <a:p>
            <a:r>
              <a:rPr lang="en-US" baseline="0" dirty="0" smtClean="0"/>
              <a:t>The </a:t>
            </a:r>
            <a:r>
              <a:rPr lang="en-US" b="1" baseline="0" dirty="0" err="1" smtClean="0"/>
              <a:t>loginmanager</a:t>
            </a:r>
            <a:r>
              <a:rPr lang="en-US" baseline="0" dirty="0" smtClean="0"/>
              <a:t> role is used for creating logins: membership in this role grants CREATE / ALTER / DROP Login privileges</a:t>
            </a:r>
          </a:p>
          <a:p>
            <a:r>
              <a:rPr lang="en-US" baseline="0" dirty="0" smtClean="0"/>
              <a:t>The </a:t>
            </a:r>
            <a:r>
              <a:rPr lang="en-US" baseline="0" dirty="0" err="1" smtClean="0"/>
              <a:t>db</a:t>
            </a:r>
            <a:r>
              <a:rPr lang="en-US" b="1" baseline="0" dirty="0" err="1" smtClean="0"/>
              <a:t>manager</a:t>
            </a:r>
            <a:r>
              <a:rPr lang="en-US" baseline="0" dirty="0" smtClean="0"/>
              <a:t> role is used for creating databases: membership in this role grants CREATE / ALTER / DROP Database privileges</a:t>
            </a: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spc="-51" dirty="0" smtClean="0"/>
              <a:t>Manage logins with  CREATE / ALTER / DROP LOGIN commands</a:t>
            </a:r>
          </a:p>
          <a:p>
            <a:pPr rtl="0"/>
            <a:r>
              <a:rPr lang="en-US" b="1" dirty="0" smtClean="0">
                <a:effectLst/>
                <a:latin typeface="Segoe UI" panose="020B0502040204020203" pitchFamily="34" charset="0"/>
              </a:rPr>
              <a:t>Notes:</a:t>
            </a:r>
            <a:endParaRPr lang="en-US" dirty="0" smtClean="0">
              <a:effectLst/>
            </a:endParaRPr>
          </a:p>
          <a:p>
            <a:pPr marL="0" marR="0" lvl="1" indent="0" algn="l" defTabSz="914363" rtl="0" eaLnBrk="1" fontAlgn="auto" latinLnBrk="0" hangingPunct="1">
              <a:lnSpc>
                <a:spcPct val="90000"/>
              </a:lnSpc>
              <a:spcBef>
                <a:spcPts val="0"/>
              </a:spcBef>
              <a:spcAft>
                <a:spcPts val="333"/>
              </a:spcAft>
              <a:buClrTx/>
              <a:buSzTx/>
              <a:buFontTx/>
              <a:buNone/>
              <a:tabLst/>
              <a:defRPr/>
            </a:pPr>
            <a:r>
              <a:rPr lang="en-US" sz="1600" dirty="0" smtClean="0"/>
              <a:t>Although the server-level principal login is not a member of the two database roles </a:t>
            </a:r>
            <a:r>
              <a:rPr lang="en-US" sz="1600" dirty="0" err="1" smtClean="0"/>
              <a:t>dbmanager</a:t>
            </a:r>
            <a:r>
              <a:rPr lang="en-US" sz="1600" dirty="0" smtClean="0"/>
              <a:t> and </a:t>
            </a:r>
            <a:r>
              <a:rPr lang="en-US" sz="1600" dirty="0" err="1" smtClean="0"/>
              <a:t>loginmanager</a:t>
            </a:r>
            <a:r>
              <a:rPr lang="en-US" sz="1600" dirty="0" smtClean="0"/>
              <a:t> in the master database, it has all permissions granted to these two roles.</a:t>
            </a:r>
            <a:endParaRPr lang="en-US" sz="1600" spc="-5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423469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320129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Illustrate</a:t>
            </a:r>
            <a:r>
              <a:rPr lang="en-US" baseline="0" dirty="0" smtClean="0">
                <a:effectLst/>
                <a:latin typeface="Segoe UI" panose="020B0502040204020203" pitchFamily="34" charset="0"/>
              </a:rPr>
              <a:t> the how SQL Database Firewall </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By</a:t>
            </a:r>
            <a:r>
              <a:rPr lang="en-US" baseline="0" dirty="0" smtClean="0">
                <a:effectLst/>
                <a:latin typeface="Segoe UI" panose="020B0502040204020203" pitchFamily="34" charset="0"/>
              </a:rPr>
              <a:t> default, no-one is allowed to access the database.</a:t>
            </a:r>
          </a:p>
          <a:p>
            <a:pPr rtl="0"/>
            <a:r>
              <a:rPr lang="en-US" baseline="0" dirty="0" smtClean="0">
                <a:effectLst/>
                <a:latin typeface="Segoe UI" panose="020B0502040204020203" pitchFamily="34" charset="0"/>
              </a:rPr>
              <a:t>Server Rules enable clients to access your entire SQL Database server</a:t>
            </a:r>
          </a:p>
          <a:p>
            <a:pPr rtl="0"/>
            <a:r>
              <a:rPr lang="en-US" baseline="0" dirty="0" smtClean="0">
                <a:effectLst/>
                <a:latin typeface="Segoe UI" panose="020B0502040204020203" pitchFamily="34" charset="0"/>
              </a:rPr>
              <a:t>Database rules enable clients to access individual databases within your SQL Database server</a:t>
            </a:r>
            <a:endParaRPr lang="en-US" dirty="0" smtClean="0">
              <a:effectLst/>
            </a:endParaRPr>
          </a:p>
          <a:p>
            <a:pPr rtl="0"/>
            <a:r>
              <a:rPr lang="en-US" dirty="0" smtClean="0">
                <a:effectLst/>
                <a:latin typeface="Segoe UI" panose="020B0502040204020203" pitchFamily="34" charset="0"/>
              </a:rPr>
              <a:t>Rules are originating IP Address</a:t>
            </a:r>
            <a:r>
              <a:rPr lang="en-US" baseline="0" dirty="0" smtClean="0">
                <a:effectLst/>
                <a:latin typeface="Segoe UI" panose="020B0502040204020203" pitchFamily="34" charset="0"/>
              </a:rPr>
              <a:t>-based.</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sz="1200" b="0" i="0" u="none" strike="noStrike" kern="1200" baseline="0" dirty="0" smtClean="0">
                <a:solidFill>
                  <a:schemeClr val="tx1"/>
                </a:solidFill>
                <a:latin typeface="Segoe UI" pitchFamily="34" charset="0"/>
                <a:ea typeface="+mn-ea"/>
                <a:cs typeface="+mn-cs"/>
              </a:rPr>
              <a:t>Maximum of 128 Rules</a:t>
            </a:r>
          </a:p>
          <a:p>
            <a:endParaRPr lang="en-US" sz="1200" b="0" i="0" u="none" strike="noStrike" kern="1200" baseline="0" dirty="0" smtClean="0">
              <a:solidFill>
                <a:schemeClr val="tx1"/>
              </a:solidFill>
              <a:latin typeface="Segoe UI" pitchFamily="34" charset="0"/>
              <a:ea typeface="+mn-ea"/>
              <a:cs typeface="+mn-cs"/>
            </a:endParaRPr>
          </a:p>
          <a:p>
            <a:r>
              <a:rPr lang="en-US" sz="1200" b="0" i="0" u="none" strike="noStrike" kern="1200" baseline="0" dirty="0" smtClean="0">
                <a:solidFill>
                  <a:schemeClr val="tx1"/>
                </a:solidFill>
                <a:latin typeface="Segoe UI" pitchFamily="34" charset="0"/>
                <a:ea typeface="+mn-ea"/>
                <a:cs typeface="+mn-cs"/>
              </a:rPr>
              <a:t>Rather than using a REST API like the other Azure storage services, SQL Database is accessed via Tabular Data Stream (TDS), the same protocol used by Microsoft SQL Server (operating over port TCP/1433). </a:t>
            </a:r>
            <a:r>
              <a:rPr lang="en-US" dirty="0" smtClean="0"/>
              <a:t>To help protect the</a:t>
            </a:r>
            <a:r>
              <a:rPr lang="en-US" baseline="0" dirty="0" smtClean="0"/>
              <a:t> </a:t>
            </a:r>
            <a:r>
              <a:rPr lang="en-US" dirty="0" smtClean="0"/>
              <a:t>data, the SQL Database firewall prevents all access to your SQL Database server until you specify which computers have permission. </a:t>
            </a:r>
            <a:endParaRPr lang="en-US" sz="1200" b="0" i="0" u="none" strike="noStrike" kern="1200" baseline="0" dirty="0" smtClean="0">
              <a:solidFill>
                <a:schemeClr val="tx1"/>
              </a:solidFill>
              <a:latin typeface="Segoe UI" pitchFamily="34" charset="0"/>
              <a:ea typeface="+mn-ea"/>
              <a:cs typeface="+mn-cs"/>
            </a:endParaRPr>
          </a:p>
          <a:p>
            <a:endParaRPr lang="en-US" dirty="0" smtClean="0"/>
          </a:p>
          <a:p>
            <a:r>
              <a:rPr lang="en-US" dirty="0" smtClean="0"/>
              <a:t>Initially, all access to your SQL Database server is blocked by the SQL Database firewall; connection attempts originating from the Internet or Microsoft Azure will not be able to reach your SQL Database server. In order to begin using your SQL Database server, you must go to the SQL Database</a:t>
            </a:r>
            <a:r>
              <a:rPr lang="en-US" baseline="0" dirty="0" smtClean="0"/>
              <a:t> Portal</a:t>
            </a:r>
            <a:r>
              <a:rPr lang="en-US" dirty="0" smtClean="0"/>
              <a:t> and specify one or more firewall settings that enable access to your SQL Database server. Use the firewall settings to specify which IP address ranges from the Internet are allowed, and whether or not Microsoft Azure applications can attempt to connect to your SQL 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DA9749E-FBCD-4239-AFBA-6C4AFE6C59B7}" type="slidenum">
              <a:rPr lang="en-US" smtClean="0"/>
              <a:pPr/>
              <a:t>94</a:t>
            </a:fld>
            <a:endParaRPr lang="en-US"/>
          </a:p>
        </p:txBody>
      </p:sp>
    </p:spTree>
    <p:extLst>
      <p:ext uri="{BB962C8B-B14F-4D97-AF65-F5344CB8AC3E}">
        <p14:creationId xmlns:p14="http://schemas.microsoft.com/office/powerpoint/2010/main" val="3906653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95</a:t>
            </a:fld>
            <a:endParaRPr lang="en-US"/>
          </a:p>
        </p:txBody>
      </p:sp>
    </p:spTree>
    <p:extLst>
      <p:ext uri="{BB962C8B-B14F-4D97-AF65-F5344CB8AC3E}">
        <p14:creationId xmlns:p14="http://schemas.microsoft.com/office/powerpoint/2010/main" val="3431048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0" indent="0">
              <a:buFont typeface="Arial" pitchFamily="34" charset="0"/>
              <a:buNone/>
            </a:pP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96</a:t>
            </a:fld>
            <a:endParaRPr lang="en-US"/>
          </a:p>
        </p:txBody>
      </p:sp>
    </p:spTree>
    <p:extLst>
      <p:ext uri="{BB962C8B-B14F-4D97-AF65-F5344CB8AC3E}">
        <p14:creationId xmlns:p14="http://schemas.microsoft.com/office/powerpoint/2010/main" val="26898118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baseline="0" dirty="0" err="1" smtClean="0"/>
              <a:t>DoS</a:t>
            </a:r>
            <a:r>
              <a:rPr lang="en-US" baseline="0" dirty="0" smtClean="0"/>
              <a:t>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lvl="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97</a:t>
            </a:fld>
            <a:endParaRPr lang="en-US"/>
          </a:p>
        </p:txBody>
      </p:sp>
    </p:spTree>
    <p:extLst>
      <p:ext uri="{BB962C8B-B14F-4D97-AF65-F5344CB8AC3E}">
        <p14:creationId xmlns:p14="http://schemas.microsoft.com/office/powerpoint/2010/main" val="4178887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application connectivity requirement, considerations and best practices to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While connecting</a:t>
            </a:r>
            <a:r>
              <a:rPr lang="en-US" baseline="0" dirty="0" smtClean="0">
                <a:effectLst/>
                <a:latin typeface="Segoe UI" panose="020B0502040204020203" pitchFamily="34" charset="0"/>
              </a:rPr>
              <a:t> to SQL Database is fairly straight forward, there are some general considerations and recommended coding practices when developing Microsoft Azure SQL Database applications.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marL="171450" indent="-171450">
              <a:buFont typeface="Arial" pitchFamily="34" charset="0"/>
              <a:buChar char="•"/>
            </a:pPr>
            <a:r>
              <a:rPr lang="en-US" dirty="0" smtClean="0"/>
              <a:t>Login: </a:t>
            </a:r>
          </a:p>
          <a:p>
            <a:pPr marL="171450" indent="-171450">
              <a:buFont typeface="Arial" pitchFamily="34" charset="0"/>
              <a:buChar char="•"/>
            </a:pPr>
            <a:r>
              <a:rPr lang="en-US" dirty="0" smtClean="0"/>
              <a:t>Idle connections terminated</a:t>
            </a:r>
            <a:r>
              <a:rPr lang="en-US" baseline="0" dirty="0" smtClean="0"/>
              <a:t> after 30 minutes</a:t>
            </a:r>
          </a:p>
          <a:p>
            <a:pPr marL="171450" indent="-171450">
              <a:buFont typeface="Arial" pitchFamily="34" charset="0"/>
              <a:buChar char="•"/>
            </a:pPr>
            <a:r>
              <a:rPr lang="en-US" baseline="0" dirty="0" smtClean="0"/>
              <a:t>Long running transactions terminated after 24 hours</a:t>
            </a:r>
          </a:p>
          <a:p>
            <a:pPr marL="171450" indent="-171450">
              <a:buFont typeface="Arial" pitchFamily="34" charset="0"/>
              <a:buChar char="•"/>
            </a:pPr>
            <a:r>
              <a:rPr lang="en-US" baseline="0" dirty="0" smtClean="0"/>
              <a:t>DoS guard terminates suspect connections with no error message</a:t>
            </a:r>
          </a:p>
          <a:p>
            <a:pPr marL="171450" indent="-171450">
              <a:buFont typeface="Arial" pitchFamily="34" charset="0"/>
              <a:buChar char="•"/>
            </a:pPr>
            <a:r>
              <a:rPr lang="en-US" baseline="0" dirty="0" smtClean="0"/>
              <a:t>Failover events terminate connections</a:t>
            </a:r>
          </a:p>
          <a:p>
            <a:pPr marL="171450" indent="-171450">
              <a:buFont typeface="Arial" pitchFamily="34" charset="0"/>
              <a:buChar char="•"/>
            </a:pPr>
            <a:r>
              <a:rPr lang="en-US" baseline="0" dirty="0" smtClean="0"/>
              <a:t>Throttling may generate errors…which leads to:</a:t>
            </a:r>
          </a:p>
          <a:p>
            <a:pPr marL="171450" indent="-171450">
              <a:buFont typeface="Arial" pitchFamily="34" charset="0"/>
              <a:buChar char="•"/>
            </a:pPr>
            <a:r>
              <a:rPr lang="en-US" baseline="0" dirty="0" smtClean="0"/>
              <a:t>Implement Connection Pooling and Retry logic to handle transient failures</a:t>
            </a:r>
          </a:p>
          <a:p>
            <a:pPr marL="171450" indent="-171450">
              <a:buFont typeface="Arial" pitchFamily="34" charset="0"/>
              <a:buChar char="•"/>
            </a:pPr>
            <a:r>
              <a:rPr lang="en-US" baseline="0" dirty="0" smtClean="0"/>
              <a:t>Latency introduced for updates due to HA replicas</a:t>
            </a:r>
          </a:p>
          <a:p>
            <a:pPr marL="171450" indent="-171450">
              <a:buFont typeface="Arial" pitchFamily="34" charset="0"/>
              <a:buChar char="•"/>
            </a:pPr>
            <a:r>
              <a:rPr lang="en-US" baseline="0" dirty="0" smtClean="0"/>
              <a:t>No cross-database dependencies: </a:t>
            </a:r>
            <a:r>
              <a:rPr lang="en-US" baseline="0" dirty="0" err="1" smtClean="0"/>
              <a:t>resultsets</a:t>
            </a:r>
            <a:r>
              <a:rPr lang="en-US" baseline="0" dirty="0" smtClean="0"/>
              <a:t> from different database must be combined in the application tier (Fan out queries)</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98</a:t>
            </a:fld>
            <a:endParaRPr lang="en-US"/>
          </a:p>
        </p:txBody>
      </p:sp>
    </p:spTree>
    <p:extLst>
      <p:ext uri="{BB962C8B-B14F-4D97-AF65-F5344CB8AC3E}">
        <p14:creationId xmlns:p14="http://schemas.microsoft.com/office/powerpoint/2010/main" val="740162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Elastic</a:t>
            </a:r>
            <a:r>
              <a:rPr lang="sv-SE" dirty="0" smtClean="0"/>
              <a:t> </a:t>
            </a:r>
            <a:r>
              <a:rPr lang="sv-SE" dirty="0" err="1" smtClean="0"/>
              <a:t>Scale</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99</a:t>
            </a:fld>
            <a:endParaRPr lang="en-US"/>
          </a:p>
        </p:txBody>
      </p:sp>
    </p:spTree>
    <p:extLst>
      <p:ext uri="{BB962C8B-B14F-4D97-AF65-F5344CB8AC3E}">
        <p14:creationId xmlns:p14="http://schemas.microsoft.com/office/powerpoint/2010/main" val="34890929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6744967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114</a:t>
            </a:fld>
            <a:endParaRPr lang="en-US">
              <a:solidFill>
                <a:prstClr val="black"/>
              </a:solidFill>
            </a:endParaRPr>
          </a:p>
        </p:txBody>
      </p:sp>
    </p:spTree>
    <p:extLst>
      <p:ext uri="{BB962C8B-B14F-4D97-AF65-F5344CB8AC3E}">
        <p14:creationId xmlns:p14="http://schemas.microsoft.com/office/powerpoint/2010/main" val="13751705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239C03-E349-43E9-8322-F5531FE72EB8}"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5647573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Document</a:t>
            </a:r>
            <a:r>
              <a:rPr lang="sv-SE" baseline="0" dirty="0" smtClean="0"/>
              <a:t>DB </a:t>
            </a:r>
            <a:r>
              <a:rPr lang="sv-SE" baseline="0" dirty="0" err="1" smtClean="0"/>
              <a:t>slides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122</a:t>
            </a:fld>
            <a:endParaRPr lang="en-US"/>
          </a:p>
        </p:txBody>
      </p:sp>
    </p:spTree>
    <p:extLst>
      <p:ext uri="{BB962C8B-B14F-4D97-AF65-F5344CB8AC3E}">
        <p14:creationId xmlns:p14="http://schemas.microsoft.com/office/powerpoint/2010/main" val="319675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0279464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32959926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868869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1/30/2015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144922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130</a:t>
            </a:fld>
            <a:endParaRPr lang="en-US">
              <a:solidFill>
                <a:prstClr val="black"/>
              </a:solidFill>
            </a:endParaRPr>
          </a:p>
        </p:txBody>
      </p:sp>
    </p:spTree>
    <p:extLst>
      <p:ext uri="{BB962C8B-B14F-4D97-AF65-F5344CB8AC3E}">
        <p14:creationId xmlns:p14="http://schemas.microsoft.com/office/powerpoint/2010/main" val="7153191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Before we get into the detail of how unique and transformative DocDB is, I’d like to point out that we have made buying and scaling the service very simple.</a:t>
            </a:r>
          </a:p>
          <a:p>
            <a:endParaRPr lang="en-US" i="0" baseline="0" dirty="0" smtClean="0"/>
          </a:p>
          <a:p>
            <a:r>
              <a:rPr lang="en-US" i="0" baseline="0" dirty="0" smtClean="0"/>
              <a:t>You buy DocDB in units. Each unit has 10GB of storage and 2000 request units per second. Think of request units as a form of currency where each request to the system has a cost and you get 2000 of these per second. Some examples of costs are:</a:t>
            </a:r>
          </a:p>
          <a:p>
            <a:pPr rtl="0" eaLnBrk="1" fontAlgn="t" latinLnBrk="0" hangingPunct="1"/>
            <a:r>
              <a:rPr lang="en-US" sz="1200" b="1" i="0" u="none" strike="noStrike" kern="1200" dirty="0" smtClean="0">
                <a:solidFill>
                  <a:schemeClr val="tx1"/>
                </a:solidFill>
                <a:effectLst/>
                <a:latin typeface="+mn-lt"/>
                <a:ea typeface="+mn-ea"/>
                <a:cs typeface="+mn-cs"/>
              </a:rPr>
              <a:t>Reading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2000 reads</a:t>
            </a:r>
          </a:p>
          <a:p>
            <a:pPr rtl="0" eaLnBrk="1" fontAlgn="t" latinLnBrk="0" hangingPunct="1"/>
            <a:r>
              <a:rPr lang="en-US" sz="1200" b="1" i="0" u="none" strike="noStrike" kern="1200" dirty="0" smtClean="0">
                <a:solidFill>
                  <a:schemeClr val="tx1"/>
                </a:solidFill>
                <a:effectLst/>
                <a:latin typeface="+mn-lt"/>
                <a:ea typeface="+mn-ea"/>
                <a:cs typeface="+mn-cs"/>
              </a:rPr>
              <a:t>Inserting/Replacing/Deleting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500 inserts/replace/deletes</a:t>
            </a:r>
          </a:p>
          <a:p>
            <a:pPr rtl="0" eaLnBrk="1" fontAlgn="t" latinLnBrk="0" hangingPunct="1"/>
            <a:r>
              <a:rPr lang="en-US" sz="1200" b="1" i="0" u="none" strike="noStrike" kern="1200" dirty="0" smtClean="0">
                <a:solidFill>
                  <a:schemeClr val="tx1"/>
                </a:solidFill>
                <a:effectLst/>
                <a:latin typeface="+mn-lt"/>
                <a:ea typeface="+mn-ea"/>
                <a:cs typeface="+mn-cs"/>
              </a:rPr>
              <a:t>Query a collection with a simple predicate and returning a single document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1333 queries</a:t>
            </a:r>
          </a:p>
          <a:p>
            <a:pPr rtl="0" eaLnBrk="1" fontAlgn="t" latinLnBrk="0" hangingPunct="1"/>
            <a:r>
              <a:rPr lang="en-US" sz="1200" b="1" i="0" u="none" strike="noStrike" kern="1200" dirty="0" smtClean="0">
                <a:solidFill>
                  <a:schemeClr val="tx1"/>
                </a:solidFill>
                <a:effectLst/>
                <a:latin typeface="+mn-lt"/>
                <a:ea typeface="+mn-ea"/>
                <a:cs typeface="+mn-cs"/>
              </a:rPr>
              <a:t>Stored Procedure a 50 document inserts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1000 inserts</a:t>
            </a:r>
          </a:p>
          <a:p>
            <a:endParaRPr lang="en-US" i="0" baseline="0" dirty="0" smtClean="0"/>
          </a:p>
          <a:p>
            <a:r>
              <a:rPr lang="en-US" i="0" baseline="0" dirty="0" smtClean="0"/>
              <a:t>Your database is automatically replicated to provide high availability. When you need more storage or more throughput, you just buy another unit. You then have twice as much storage and twice as many requests per second. DocumentDB storage and throughput scales linearly with cost. There is virtually no limit to the size of the database that it can scale to, although for Preview, we are limiting it to 5 units per database account. If you have a customer that needs more, just get in touch and we can remove that limit.</a:t>
            </a:r>
          </a:p>
        </p:txBody>
      </p:sp>
      <p:sp>
        <p:nvSpPr>
          <p:cNvPr id="4" name="Slide Number Placeholder 3"/>
          <p:cNvSpPr>
            <a:spLocks noGrp="1"/>
          </p:cNvSpPr>
          <p:nvPr>
            <p:ph type="sldNum" sz="quarter" idx="10"/>
          </p:nvPr>
        </p:nvSpPr>
        <p:spPr/>
        <p:txBody>
          <a:bodyPr/>
          <a:lstStyle/>
          <a:p>
            <a:fld id="{BDD3AFD9-F545-49F5-9B9F-06DC88D6BB12}"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31290603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Azure</a:t>
            </a:r>
            <a:r>
              <a:rPr lang="sv-SE" baseline="0" dirty="0" smtClean="0"/>
              <a:t> </a:t>
            </a:r>
            <a:r>
              <a:rPr lang="sv-SE" baseline="0" dirty="0" err="1" smtClean="0"/>
              <a:t>Search</a:t>
            </a:r>
            <a:r>
              <a:rPr lang="sv-SE" baseline="0" dirty="0" smtClean="0"/>
              <a:t> </a:t>
            </a:r>
            <a:r>
              <a:rPr lang="sv-SE" baseline="0" dirty="0" err="1" smtClean="0"/>
              <a:t>slides</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134</a:t>
            </a:fld>
            <a:endParaRPr lang="en-US"/>
          </a:p>
        </p:txBody>
      </p:sp>
    </p:spTree>
    <p:extLst>
      <p:ext uri="{BB962C8B-B14F-4D97-AF65-F5344CB8AC3E}">
        <p14:creationId xmlns:p14="http://schemas.microsoft.com/office/powerpoint/2010/main" val="2486486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135</a:t>
            </a:fld>
            <a:endParaRPr lang="en-US">
              <a:solidFill>
                <a:prstClr val="black"/>
              </a:solidFill>
            </a:endParaRPr>
          </a:p>
        </p:txBody>
      </p:sp>
    </p:spTree>
    <p:extLst>
      <p:ext uri="{BB962C8B-B14F-4D97-AF65-F5344CB8AC3E}">
        <p14:creationId xmlns:p14="http://schemas.microsoft.com/office/powerpoint/2010/main" val="3817345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137</a:t>
            </a:fld>
            <a:endParaRPr lang="en-US">
              <a:solidFill>
                <a:prstClr val="black"/>
              </a:solidFill>
            </a:endParaRPr>
          </a:p>
        </p:txBody>
      </p:sp>
    </p:spTree>
    <p:extLst>
      <p:ext uri="{BB962C8B-B14F-4D97-AF65-F5344CB8AC3E}">
        <p14:creationId xmlns:p14="http://schemas.microsoft.com/office/powerpoint/2010/main" val="30127397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138</a:t>
            </a:fld>
            <a:endParaRPr lang="en-US">
              <a:solidFill>
                <a:prstClr val="black"/>
              </a:solidFill>
            </a:endParaRPr>
          </a:p>
        </p:txBody>
      </p:sp>
    </p:spTree>
    <p:extLst>
      <p:ext uri="{BB962C8B-B14F-4D97-AF65-F5344CB8AC3E}">
        <p14:creationId xmlns:p14="http://schemas.microsoft.com/office/powerpoint/2010/main" val="31677619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155000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083363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140</a:t>
            </a:fld>
            <a:endParaRPr lang="en-US">
              <a:solidFill>
                <a:prstClr val="black"/>
              </a:solidFill>
            </a:endParaRPr>
          </a:p>
        </p:txBody>
      </p:sp>
    </p:spTree>
    <p:extLst>
      <p:ext uri="{BB962C8B-B14F-4D97-AF65-F5344CB8AC3E}">
        <p14:creationId xmlns:p14="http://schemas.microsoft.com/office/powerpoint/2010/main" val="433034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anose="05000000000000000000" pitchFamily="2" charset="2"/>
              <a:buNone/>
            </a:pPr>
            <a:endParaRPr lang="en-US" dirty="0" smtClean="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17932158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Customers buy one or more “search units”.</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Users control availability-cost trade-off by using more or less replicas</a:t>
            </a:r>
          </a:p>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p>
          <a:p>
            <a:pPr marL="171450" lvl="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Search units stack horizontally and vertically</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Must be a rectangular arrangement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22616059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A search unit has specific capacity</a:t>
            </a:r>
            <a:r>
              <a:rPr lang="en-US" sz="600" kern="1200" baseline="0" dirty="0" smtClean="0">
                <a:solidFill>
                  <a:schemeClr val="bg1"/>
                </a:solidFill>
                <a:latin typeface="+mn-lt"/>
                <a:ea typeface="+mn-ea"/>
                <a:cs typeface="+mn-cs"/>
              </a:rPr>
              <a:t> (</a:t>
            </a:r>
            <a:r>
              <a:rPr lang="en-US" sz="600" kern="1200" dirty="0" smtClean="0">
                <a:solidFill>
                  <a:schemeClr val="bg1"/>
                </a:solidFill>
                <a:latin typeface="+mn-lt"/>
                <a:ea typeface="+mn-ea"/>
                <a:cs typeface="+mn-cs"/>
              </a:rPr>
              <a:t>Based on average index and average query.</a:t>
            </a:r>
            <a:r>
              <a:rPr lang="sv-SE" sz="600" kern="1200" dirty="0" smtClean="0">
                <a:solidFill>
                  <a:schemeClr val="bg1"/>
                </a:solidFill>
                <a:latin typeface="+mn-lt"/>
                <a:ea typeface="+mn-ea"/>
                <a:cs typeface="+mn-cs"/>
              </a:rPr>
              <a:t>)</a:t>
            </a:r>
            <a:endParaRPr lang="en-US" sz="600" kern="1200" dirty="0" smtClean="0">
              <a:solidFill>
                <a:schemeClr val="bg1"/>
              </a:solidFill>
              <a:latin typeface="+mn-lt"/>
              <a:ea typeface="+mn-ea"/>
              <a:cs typeface="+mn-cs"/>
            </a:endParaRP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Document count – 15MM</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Storage size – 25GB</a:t>
            </a:r>
          </a:p>
          <a:p>
            <a:pPr marL="628650" lvl="1" indent="-171450">
              <a:spcBef>
                <a:spcPts val="0"/>
              </a:spcBef>
              <a:spcAft>
                <a:spcPts val="0"/>
              </a:spcAft>
              <a:buFont typeface="Arial" panose="020B0604020202020204" pitchFamily="34" charset="0"/>
              <a:buChar char="•"/>
            </a:pPr>
            <a:r>
              <a:rPr lang="en-US" sz="600" kern="1200" dirty="0" smtClean="0">
                <a:solidFill>
                  <a:schemeClr val="bg1"/>
                </a:solidFill>
                <a:latin typeface="+mn-lt"/>
                <a:ea typeface="+mn-ea"/>
                <a:cs typeface="+mn-cs"/>
              </a:rPr>
              <a:t>Query performance – 15QPS</a:t>
            </a:r>
          </a:p>
          <a:p>
            <a:pPr marL="0" lvl="0" indent="0">
              <a:spcBef>
                <a:spcPts val="0"/>
              </a:spcBef>
              <a:spcAft>
                <a:spcPts val="0"/>
              </a:spcAft>
              <a:buFont typeface="Arial" panose="020B0604020202020204" pitchFamily="34" charset="0"/>
              <a:buNone/>
            </a:pPr>
            <a:r>
              <a:rPr lang="en-US" sz="600" kern="1200" dirty="0" err="1" smtClean="0">
                <a:solidFill>
                  <a:schemeClr val="bg1"/>
                </a:solidFill>
                <a:latin typeface="+mn-lt"/>
                <a:ea typeface="+mn-ea"/>
                <a:cs typeface="+mn-cs"/>
              </a:rPr>
              <a:t>Pice</a:t>
            </a:r>
            <a:r>
              <a:rPr lang="en-US" sz="600" kern="1200" dirty="0" smtClean="0">
                <a:solidFill>
                  <a:schemeClr val="bg1"/>
                </a:solidFill>
                <a:latin typeface="+mn-lt"/>
                <a:ea typeface="+mn-ea"/>
                <a:cs typeface="+mn-cs"/>
              </a:rPr>
              <a:t>: $250 per unit (at GA) per month</a:t>
            </a:r>
          </a:p>
          <a:p>
            <a:pPr marL="0">
              <a:spcBef>
                <a:spcPts val="0"/>
              </a:spcBef>
              <a:spcAft>
                <a:spcPts val="0"/>
              </a:spcAft>
            </a:pPr>
            <a:r>
              <a:rPr lang="en-US" sz="600" kern="1200" dirty="0" smtClean="0">
                <a:solidFill>
                  <a:schemeClr val="bg1"/>
                </a:solidFill>
                <a:latin typeface="+mn-lt"/>
                <a:ea typeface="+mn-ea"/>
                <a:cs typeface="+mn-cs"/>
              </a:rPr>
              <a:t>This is cost competitive</a:t>
            </a:r>
          </a:p>
          <a:p>
            <a:pPr marL="0">
              <a:spcBef>
                <a:spcPts val="0"/>
              </a:spcBef>
              <a:spcAft>
                <a:spcPts val="0"/>
              </a:spcAft>
            </a:pPr>
            <a:r>
              <a:rPr lang="en-US" sz="600" kern="1200" dirty="0" smtClean="0">
                <a:solidFill>
                  <a:schemeClr val="bg1"/>
                </a:solidFill>
                <a:latin typeface="+mn-lt"/>
                <a:ea typeface="+mn-ea"/>
                <a:cs typeface="+mn-cs"/>
              </a:rPr>
              <a:t>Free Tier for a sandbox environment</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5592946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Extra </a:t>
            </a:r>
            <a:r>
              <a:rPr lang="sv-SE" dirty="0" err="1" smtClean="0"/>
              <a:t>HDInsight</a:t>
            </a:r>
            <a:r>
              <a:rPr lang="sv-SE" dirty="0" smtClean="0"/>
              <a:t> </a:t>
            </a:r>
            <a:r>
              <a:rPr lang="sv-SE" dirty="0" err="1" smtClean="0"/>
              <a:t>slides</a:t>
            </a:r>
            <a:r>
              <a:rPr lang="sv-SE"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153</a:t>
            </a:fld>
            <a:endParaRPr lang="en-US"/>
          </a:p>
        </p:txBody>
      </p:sp>
    </p:spTree>
    <p:extLst>
      <p:ext uri="{BB962C8B-B14F-4D97-AF65-F5344CB8AC3E}">
        <p14:creationId xmlns:p14="http://schemas.microsoft.com/office/powerpoint/2010/main" val="8041695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154</a:t>
            </a:fld>
            <a:endParaRPr lang="en-US" dirty="0">
              <a:solidFill>
                <a:prstClr val="black"/>
              </a:solidFill>
            </a:endParaRPr>
          </a:p>
        </p:txBody>
      </p:sp>
    </p:spTree>
    <p:extLst>
      <p:ext uri="{BB962C8B-B14F-4D97-AF65-F5344CB8AC3E}">
        <p14:creationId xmlns:p14="http://schemas.microsoft.com/office/powerpoint/2010/main" val="200214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155</a:t>
            </a:fld>
            <a:endParaRPr lang="zh-CN" altLang="en-US">
              <a:solidFill>
                <a:prstClr val="black"/>
              </a:solidFill>
            </a:endParaRPr>
          </a:p>
        </p:txBody>
      </p:sp>
    </p:spTree>
    <p:extLst>
      <p:ext uri="{BB962C8B-B14F-4D97-AF65-F5344CB8AC3E}">
        <p14:creationId xmlns:p14="http://schemas.microsoft.com/office/powerpoint/2010/main" val="31520696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04237-8EC8-489E-B855-C15325CF3369}" type="slidenum">
              <a:rPr lang="en-US" smtClean="0">
                <a:solidFill>
                  <a:prstClr val="black"/>
                </a:solidFill>
              </a:rPr>
              <a:pPr/>
              <a:t>156</a:t>
            </a:fld>
            <a:endParaRPr lang="en-US" dirty="0">
              <a:solidFill>
                <a:prstClr val="black"/>
              </a:solidFill>
            </a:endParaRPr>
          </a:p>
        </p:txBody>
      </p:sp>
    </p:spTree>
    <p:extLst>
      <p:ext uri="{BB962C8B-B14F-4D97-AF65-F5344CB8AC3E}">
        <p14:creationId xmlns:p14="http://schemas.microsoft.com/office/powerpoint/2010/main" val="2663937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Provision a cluster via Portal</a:t>
            </a:r>
          </a:p>
          <a:p>
            <a:r>
              <a:rPr lang="en-US" sz="1200" dirty="0" smtClean="0"/>
              <a:t>Provision a cluster via </a:t>
            </a:r>
            <a:r>
              <a:rPr lang="en-US" sz="1200" dirty="0" err="1" smtClean="0"/>
              <a:t>Powershell</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157</a:t>
            </a:fld>
            <a:endParaRPr lang="en-US">
              <a:solidFill>
                <a:prstClr val="black"/>
              </a:solidFill>
            </a:endParaRPr>
          </a:p>
        </p:txBody>
      </p:sp>
    </p:spTree>
    <p:extLst>
      <p:ext uri="{BB962C8B-B14F-4D97-AF65-F5344CB8AC3E}">
        <p14:creationId xmlns:p14="http://schemas.microsoft.com/office/powerpoint/2010/main" val="17245194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158</a:t>
            </a:fld>
            <a:endParaRPr lang="en-US" dirty="0">
              <a:solidFill>
                <a:prstClr val="black"/>
              </a:solidFill>
            </a:endParaRPr>
          </a:p>
        </p:txBody>
      </p:sp>
    </p:spTree>
    <p:extLst>
      <p:ext uri="{BB962C8B-B14F-4D97-AF65-F5344CB8AC3E}">
        <p14:creationId xmlns:p14="http://schemas.microsoft.com/office/powerpoint/2010/main" val="279372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5.xml"/><Relationship Id="rId7" Type="http://schemas.microsoft.com/office/2007/relationships/hdphoto" Target="../media/hdphoto2.wdp"/><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slideMaster" Target="../slideMasters/slideMaster2.xml"/><Relationship Id="rId9"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microsoft.com/office/2007/relationships/hdphoto" Target="../media/hdphoto1.wdp"/><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2.xml"/><Relationship Id="rId7"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tags" Target="../tags/tag15.xml"/><Relationship Id="rId11" Type="http://schemas.openxmlformats.org/officeDocument/2006/relationships/image" Target="../media/image10.png"/><Relationship Id="rId5" Type="http://schemas.openxmlformats.org/officeDocument/2006/relationships/tags" Target="../tags/tag14.xml"/><Relationship Id="rId10" Type="http://schemas.openxmlformats.org/officeDocument/2006/relationships/image" Target="../media/image5.emf"/><Relationship Id="rId4" Type="http://schemas.openxmlformats.org/officeDocument/2006/relationships/tags" Target="../tags/tag13.xml"/><Relationship Id="rId9" Type="http://schemas.openxmlformats.org/officeDocument/2006/relationships/oleObject" Target="../embeddings/oleObject6.bin"/></Relationships>
</file>

<file path=ppt/slideLayouts/_rels/slideLayout5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7.xml"/><Relationship Id="rId7" Type="http://schemas.openxmlformats.org/officeDocument/2006/relationships/image" Target="../media/image11.jpeg"/><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slideMaster" Target="../slideMasters/slideMaster4.xml"/><Relationship Id="rId5" Type="http://schemas.openxmlformats.org/officeDocument/2006/relationships/tags" Target="../tags/tag19.xml"/><Relationship Id="rId10" Type="http://schemas.openxmlformats.org/officeDocument/2006/relationships/image" Target="../media/image10.png"/><Relationship Id="rId4" Type="http://schemas.openxmlformats.org/officeDocument/2006/relationships/tags" Target="../tags/tag18.xml"/><Relationship Id="rId9"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vmlDrawing" Target="../drawings/vmlDrawing8.vml"/><Relationship Id="rId6" Type="http://schemas.openxmlformats.org/officeDocument/2006/relationships/tags" Target="../tags/tag24.xml"/><Relationship Id="rId11" Type="http://schemas.openxmlformats.org/officeDocument/2006/relationships/image" Target="../media/image5.emf"/><Relationship Id="rId5" Type="http://schemas.openxmlformats.org/officeDocument/2006/relationships/tags" Target="../tags/tag23.xml"/><Relationship Id="rId10" Type="http://schemas.openxmlformats.org/officeDocument/2006/relationships/oleObject" Target="../embeddings/oleObject8.bin"/><Relationship Id="rId4" Type="http://schemas.openxmlformats.org/officeDocument/2006/relationships/tags" Target="../tags/tag22.xml"/><Relationship Id="rId9"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5.emf"/><Relationship Id="rId2" Type="http://schemas.openxmlformats.org/officeDocument/2006/relationships/tags" Target="../tags/tag27.xml"/><Relationship Id="rId1" Type="http://schemas.openxmlformats.org/officeDocument/2006/relationships/vmlDrawing" Target="../drawings/vmlDrawing9.vml"/><Relationship Id="rId6" Type="http://schemas.openxmlformats.org/officeDocument/2006/relationships/tags" Target="../tags/tag31.xml"/><Relationship Id="rId11" Type="http://schemas.openxmlformats.org/officeDocument/2006/relationships/oleObject" Target="../embeddings/oleObject9.bin"/><Relationship Id="rId5" Type="http://schemas.openxmlformats.org/officeDocument/2006/relationships/tags" Target="../tags/tag30.xml"/><Relationship Id="rId10" Type="http://schemas.openxmlformats.org/officeDocument/2006/relationships/slideMaster" Target="../slideMasters/slideMaster4.xml"/><Relationship Id="rId4" Type="http://schemas.openxmlformats.org/officeDocument/2006/relationships/tags" Target="../tags/tag29.xml"/><Relationship Id="rId9" Type="http://schemas.openxmlformats.org/officeDocument/2006/relationships/tags" Target="../tags/tag3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1.vml"/><Relationship Id="rId6" Type="http://schemas.openxmlformats.org/officeDocument/2006/relationships/image" Target="../media/image5.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tx1"/>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710752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71239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878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7004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rgbClr val="004D8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22728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9405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7388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sv-SE"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0776371-546F-4628-B540-04A7090152AF}" type="datetimeFigureOut">
              <a:rPr lang="sv-SE" smtClean="0">
                <a:solidFill>
                  <a:srgbClr val="FFFFFF"/>
                </a:solidFill>
              </a:rPr>
              <a:pPr/>
              <a:t>2015-01-30</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60F5FD-5F25-48F4-A7FD-8C2FBDD8718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1921811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27DDA25-D185-40F5-BDFE-F93F3AB6B0E4}" type="datetimeFigureOut">
              <a:rPr lang="sv-SE" smtClean="0">
                <a:solidFill>
                  <a:srgbClr val="FFFFFF"/>
                </a:solidFill>
              </a:rPr>
              <a:pPr/>
              <a:t>2015-01-30</a:t>
            </a:fld>
            <a:endParaRPr lang="sv-SE">
              <a:solidFill>
                <a:srgbClr val="FFFFFF"/>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sv-SE">
              <a:solidFill>
                <a:srgbClr val="FFFFFF"/>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15ED434-B8A4-4F36-B6BE-45DA2D758250}" type="slidenum">
              <a:rPr lang="sv-SE" smtClean="0">
                <a:solidFill>
                  <a:srgbClr val="FFFFFF"/>
                </a:solidFill>
              </a:rPr>
              <a:pPr/>
              <a:t>‹#›</a:t>
            </a:fld>
            <a:endParaRPr lang="sv-SE">
              <a:solidFill>
                <a:srgbClr val="FFFFFF"/>
              </a:solidFill>
            </a:endParaRPr>
          </a:p>
        </p:txBody>
      </p:sp>
    </p:spTree>
    <p:extLst>
      <p:ext uri="{BB962C8B-B14F-4D97-AF65-F5344CB8AC3E}">
        <p14:creationId xmlns:p14="http://schemas.microsoft.com/office/powerpoint/2010/main" val="12890038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169368"/>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Sessionsrubrik">
    <p:spTree>
      <p:nvGrpSpPr>
        <p:cNvPr id="1" name=""/>
        <p:cNvGrpSpPr/>
        <p:nvPr/>
      </p:nvGrpSpPr>
      <p:grpSpPr>
        <a:xfrm>
          <a:off x="0" y="0"/>
          <a:ext cx="0" cy="0"/>
          <a:chOff x="0" y="0"/>
          <a:chExt cx="0" cy="0"/>
        </a:xfrm>
      </p:grpSpPr>
      <p:pic>
        <p:nvPicPr>
          <p:cNvPr id="7" name="Bildobjekt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68" y="2782"/>
            <a:ext cx="12185665" cy="6852436"/>
          </a:xfrm>
          <a:prstGeom prst="rect">
            <a:avLst/>
          </a:prstGeom>
        </p:spPr>
      </p:pic>
      <p:sp>
        <p:nvSpPr>
          <p:cNvPr id="3" name="Underrubrik 2"/>
          <p:cNvSpPr>
            <a:spLocks noGrp="1"/>
          </p:cNvSpPr>
          <p:nvPr>
            <p:ph type="subTitle" idx="1" hasCustomPrompt="1"/>
          </p:nvPr>
        </p:nvSpPr>
        <p:spPr>
          <a:xfrm>
            <a:off x="719403" y="2468894"/>
            <a:ext cx="9643797" cy="727700"/>
          </a:xfrm>
          <a:prstGeom prst="rect">
            <a:avLst/>
          </a:prstGeom>
        </p:spPr>
        <p:txBody>
          <a:bodyPr/>
          <a:lstStyle>
            <a:lvl1pPr marL="0" indent="0" algn="l">
              <a:buNone/>
              <a:defRPr>
                <a:solidFill>
                  <a:schemeClr val="tx1"/>
                </a:solidFill>
                <a:latin typeface="Segoe UI Light" panose="020B0502040204020203"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sv-SE" dirty="0" smtClean="0"/>
              <a:t>Rubrik</a:t>
            </a:r>
            <a:endParaRPr lang="sv-SE" dirty="0"/>
          </a:p>
        </p:txBody>
      </p:sp>
      <p:sp>
        <p:nvSpPr>
          <p:cNvPr id="12" name="Platshållare för innehåll 11"/>
          <p:cNvSpPr>
            <a:spLocks noGrp="1"/>
          </p:cNvSpPr>
          <p:nvPr>
            <p:ph sz="quarter" idx="10" hasCustomPrompt="1"/>
          </p:nvPr>
        </p:nvSpPr>
        <p:spPr>
          <a:xfrm>
            <a:off x="719667" y="3332990"/>
            <a:ext cx="9600803" cy="554062"/>
          </a:xfrm>
          <a:prstGeom prst="rect">
            <a:avLst/>
          </a:prstGeom>
        </p:spPr>
        <p:txBody>
          <a:bodyPr/>
          <a:lstStyle>
            <a:lvl1pPr marL="0" indent="0">
              <a:buNone/>
              <a:defRPr sz="2667" i="1">
                <a:solidFill>
                  <a:srgbClr val="442359"/>
                </a:solidFill>
              </a:defRPr>
            </a:lvl1pPr>
          </a:lstStyle>
          <a:p>
            <a:pPr lvl="0"/>
            <a:r>
              <a:rPr lang="sv-SE" dirty="0" smtClean="0"/>
              <a:t>Talare</a:t>
            </a:r>
            <a:endParaRPr lang="sv-SE" dirty="0"/>
          </a:p>
        </p:txBody>
      </p:sp>
    </p:spTree>
    <p:extLst>
      <p:ext uri="{BB962C8B-B14F-4D97-AF65-F5344CB8AC3E}">
        <p14:creationId xmlns:p14="http://schemas.microsoft.com/office/powerpoint/2010/main" val="299891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9237930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24663284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1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292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3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12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Color 1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1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Color 1 Layout">
    <p:bg>
      <p:bgPr>
        <a:solidFill>
          <a:srgbClr val="C86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12192000" cy="925689"/>
          </a:xfrm>
        </p:spPr>
        <p:txBody>
          <a:bodyPr anchor="ctr">
            <a:normAutofit/>
          </a:bodyPr>
          <a:lstStyle>
            <a:lvl1pPr marL="0" algn="ctr">
              <a:defRPr lang="en-US" sz="2800" kern="1200" dirty="0">
                <a:solidFill>
                  <a:schemeClr val="accent3">
                    <a:lumMod val="50000"/>
                  </a:schemeClr>
                </a:solidFill>
                <a:latin typeface="+mj-lt"/>
                <a:ea typeface="+mn-ea"/>
                <a:cs typeface="+mn-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0"/>
            <a:ext cx="12192000" cy="6858000"/>
          </a:xfrm>
        </p:spPr>
        <p:txBody>
          <a:bodyPr>
            <a:normAutofit/>
          </a:bodyPr>
          <a:lstStyle>
            <a:lvl1pPr marL="0" indent="0" algn="ctr">
              <a:buNone/>
              <a:defRPr sz="6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47425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Color 1 Layout">
    <p:bg>
      <p:bgPr>
        <a:solidFill>
          <a:srgbClr val="58005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9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96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Blank Color 1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51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909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7321841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11867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471833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smtClean="0">
                <a:solidFill>
                  <a:prstClr val="black">
                    <a:tint val="75000"/>
                  </a:prstClr>
                </a:solidFill>
              </a:rPr>
              <a:pPr/>
              <a:t>1/30/2015</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680352F-C9A5-4457-AE8D-BE1FDA2D08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21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2"/>
            <a:ext cx="3859607" cy="133860"/>
          </a:xfrm>
          <a:prstGeom prst="rect">
            <a:avLst/>
          </a:prstGeom>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a:xfrm>
            <a:off x="11367165" y="6437742"/>
            <a:ext cx="555597" cy="133860"/>
          </a:xfrm>
          <a:prstGeom prst="rect">
            <a:avLst/>
          </a:prstGeom>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92510749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511895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668242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260951526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8167440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34940939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429912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37736732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4575095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0273478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69774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0" y="0"/>
            <a:ext cx="12191999" cy="6858000"/>
          </a:xfrm>
        </p:spPr>
        <p:txBody>
          <a:bodyPr anchor="ctr">
            <a:normAutofit/>
          </a:bodyPr>
          <a:lstStyle>
            <a:lvl1pPr algn="ctr">
              <a:defRPr lang="en-US" sz="16600" kern="1200" dirty="0">
                <a:solidFill>
                  <a:schemeClr val="bg1"/>
                </a:solidFill>
                <a:latin typeface="+mj-lt"/>
                <a:ea typeface="+mj-ea"/>
                <a:cs typeface="+mj-cs"/>
              </a:defRPr>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67498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6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331921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8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91"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033537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84663654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32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9278382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423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2588640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91388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95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61406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983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766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0137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4043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33428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6258719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8"/>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71" name="think-cell Slide" r:id="rId9" imgW="270" imgH="270" progId="">
                  <p:embed/>
                </p:oleObj>
              </mc:Choice>
              <mc:Fallback>
                <p:oleObj name="think-cell Slide" r:id="rId9" imgW="270" imgH="27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descr="MSFT_logotype_rgb_Wht.png"/>
          <p:cNvPicPr>
            <a:picLocks noChangeAspect="1"/>
          </p:cNvPicPr>
          <p:nvPr userDrawn="1">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custDataLst>
              <p:tags r:id="rId6"/>
            </p:custDataLst>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54429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7"/>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495" name="think-cell Slide" r:id="rId8" imgW="270" imgH="270" progId="">
                  <p:embed/>
                </p:oleObj>
              </mc:Choice>
              <mc:Fallback>
                <p:oleObj name="think-cell Slide" r:id="rId8" imgW="270" imgH="27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descr="MSFT_logotype_rgb_Wht.png"/>
          <p:cNvPicPr>
            <a:picLocks noChangeAspect="1"/>
          </p:cNvPicPr>
          <p:nvPr userDrawn="1">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custDataLst>
              <p:tags r:id="rId4"/>
            </p:custDataLst>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custDataLst>
              <p:tags r:id="rId5"/>
            </p:custDataLst>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95714933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519" name="think-cell Slide" r:id="rId10" imgW="270" imgH="270" progId="">
                  <p:embed/>
                </p:oleObj>
              </mc:Choice>
              <mc:Fallback>
                <p:oleObj name="think-cell Slide" r:id="rId10" imgW="270" imgH="27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custDataLst>
              <p:tags r:id="rId4"/>
            </p:custDataLst>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extBox 15"/>
          <p:cNvSpPr txBox="1"/>
          <p:nvPr userDrawn="1">
            <p:custDataLst>
              <p:tags r:id="rId5"/>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custDataLst>
              <p:tags r:id="rId6"/>
            </p:custDataLst>
          </p:nvPr>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custDataLst>
              <p:tags r:id="rId7"/>
            </p:custDataLst>
          </p:nvPr>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418508771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43" name="think-cell Slide" r:id="rId11" imgW="270" imgH="270" progId="">
                  <p:embed/>
                </p:oleObj>
              </mc:Choice>
              <mc:Fallback>
                <p:oleObj name="think-cell Slide" r:id="rId11" imgW="270" imgH="27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3"/>
          <p:cNvSpPr>
            <a:spLocks noGrp="1"/>
          </p:cNvSpPr>
          <p:nvPr>
            <p:ph type="pic" sz="quarter" idx="13" hasCustomPrompt="1"/>
            <p:custDataLst>
              <p:tags r:id="rId3"/>
            </p:custDataLst>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custDataLst>
              <p:tags r:id="rId4"/>
            </p:custDataLst>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custDataLst>
              <p:tags r:id="rId5"/>
            </p:custDataLst>
          </p:nvPr>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custDataLst>
              <p:tags r:id="rId6"/>
            </p:custDataLst>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custDataLst>
              <p:tags r:id="rId7"/>
            </p:custDataLst>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custDataLst>
              <p:tags r:id="rId8"/>
            </p:custDataLst>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custDataLst>
              <p:tags r:id="rId9"/>
            </p:custDataLst>
          </p:nvPr>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28327642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67"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p14="http://schemas.microsoft.com/office/powerpoint/2010/main" val="254035481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6858000"/>
          </a:xfrm>
        </p:spPr>
        <p:txBody>
          <a:bodyPr anchor="ctr">
            <a:noAutofit/>
          </a:bodyPr>
          <a:lstStyle>
            <a:lvl1pPr algn="ctr">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91" name="think-cell Slide" r:id="rId5" imgW="270" imgH="270" progId="">
                  <p:embed/>
                </p:oleObj>
              </mc:Choice>
              <mc:Fallback>
                <p:oleObj name="think-cell Slide" r:id="rId5" imgW="270" imgH="27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83058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4"/>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785"/>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10325604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1232608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3"/>
            <a:ext cx="11378958" cy="205203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1/30/2015</a:t>
            </a:fld>
            <a:endParaRPr lang="en-US" sz="140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a:endParaRPr lang="en-US" sz="140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a:fld id="{F920C200-3845-4249-9FA3-EA0449FF460B}" type="slidenum">
              <a:rPr lang="en-US" sz="1400" smtClean="0">
                <a:solidFill>
                  <a:srgbClr val="FFFFFF"/>
                </a:solidFill>
              </a:rPr>
              <a:pPr defTabSz="685915"/>
              <a:t>‹#›</a:t>
            </a:fld>
            <a:endParaRPr lang="en-US" sz="1400">
              <a:solidFill>
                <a:srgbClr val="FFFFFF"/>
              </a:solidFill>
            </a:endParaRPr>
          </a:p>
        </p:txBody>
      </p:sp>
    </p:spTree>
    <p:extLst>
      <p:ext uri="{BB962C8B-B14F-4D97-AF65-F5344CB8AC3E}">
        <p14:creationId xmlns:p14="http://schemas.microsoft.com/office/powerpoint/2010/main" val="193292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Color Transition 1">
    <p:bg>
      <p:bgPr>
        <a:solidFill>
          <a:srgbClr val="00827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3"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179880079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 Color Transition 2">
    <p:bg>
      <p:bgPr>
        <a:solidFill>
          <a:schemeClr val="accent2"/>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FFFFFF"/>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FFFFFF"/>
                </a:solidFill>
                <a:latin typeface="Segoe UI Light"/>
                <a:cs typeface="Segoe UI Light"/>
              </a:defRPr>
            </a:lvl1pPr>
          </a:lstStyle>
          <a:p>
            <a:pPr lvl="0"/>
            <a:r>
              <a:rPr lang="en-US" dirty="0" smtClean="0"/>
              <a:t>Subhead</a:t>
            </a:r>
            <a:endParaRPr lang="en-US" dirty="0"/>
          </a:p>
        </p:txBody>
      </p:sp>
      <p:pic>
        <p:nvPicPr>
          <p:cNvPr id="5" name="Picture 4" descr="CS_rgb_MPN_FullName-2_Wht.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7599" b="49730"/>
          <a:stretch/>
        </p:blipFill>
        <p:spPr>
          <a:xfrm>
            <a:off x="10295781" y="5965137"/>
            <a:ext cx="1721796" cy="597589"/>
          </a:xfrm>
          <a:prstGeom prst="rect">
            <a:avLst/>
          </a:prstGeom>
        </p:spPr>
      </p:pic>
    </p:spTree>
    <p:extLst>
      <p:ext uri="{BB962C8B-B14F-4D97-AF65-F5344CB8AC3E}">
        <p14:creationId xmlns:p14="http://schemas.microsoft.com/office/powerpoint/2010/main" val="3347368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Transition">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336812" y="2568326"/>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4" name="Text Placeholder 8"/>
          <p:cNvSpPr>
            <a:spLocks noGrp="1"/>
          </p:cNvSpPr>
          <p:nvPr>
            <p:ph type="body" sz="quarter" idx="11" hasCustomPrompt="1"/>
          </p:nvPr>
        </p:nvSpPr>
        <p:spPr>
          <a:xfrm>
            <a:off x="336812" y="3231525"/>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pic>
        <p:nvPicPr>
          <p:cNvPr id="5" name="Picture 4"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10425046" y="5999923"/>
            <a:ext cx="1406496" cy="524545"/>
          </a:xfrm>
          <a:prstGeom prst="rect">
            <a:avLst/>
          </a:prstGeom>
        </p:spPr>
      </p:pic>
    </p:spTree>
    <p:extLst>
      <p:ext uri="{BB962C8B-B14F-4D97-AF65-F5344CB8AC3E}">
        <p14:creationId xmlns:p14="http://schemas.microsoft.com/office/powerpoint/2010/main" val="1623945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Color Layou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97934" y="326674"/>
            <a:ext cx="11151917" cy="507831"/>
          </a:xfrm>
          <a:prstGeom prst="rect">
            <a:avLst/>
          </a:prstGeom>
        </p:spPr>
        <p:txBody>
          <a:bodyPr vert="horz" wrap="square" lIns="0" tIns="0" rIns="0" bIns="0" rtlCol="0" anchor="t">
            <a:spAutoFit/>
          </a:bodyPr>
          <a:lstStyle>
            <a:lvl1pPr>
              <a:defRPr sz="3600" spc="-100">
                <a:solidFill>
                  <a:srgbClr val="50505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751730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292070" y="2568577"/>
            <a:ext cx="11231365" cy="564257"/>
          </a:xfrm>
          <a:prstGeom prst="rect">
            <a:avLst/>
          </a:prstGeom>
        </p:spPr>
        <p:txBody>
          <a:bodyPr anchor="b"/>
          <a:lstStyle>
            <a:lvl1pPr marL="0" indent="0">
              <a:lnSpc>
                <a:spcPct val="80000"/>
              </a:lnSpc>
              <a:buNone/>
              <a:defRPr sz="4400" i="0" spc="-100" baseline="0">
                <a:solidFill>
                  <a:srgbClr val="505050"/>
                </a:solidFill>
                <a:latin typeface="Segoe UI Light"/>
                <a:cs typeface="Segoe UI Light"/>
              </a:defRPr>
            </a:lvl1pPr>
          </a:lstStyle>
          <a:p>
            <a:pPr lvl="0"/>
            <a:endParaRPr lang="en-US" dirty="0" smtClean="0"/>
          </a:p>
        </p:txBody>
      </p:sp>
      <p:sp>
        <p:nvSpPr>
          <p:cNvPr id="11" name="Text Placeholder 8"/>
          <p:cNvSpPr>
            <a:spLocks noGrp="1"/>
          </p:cNvSpPr>
          <p:nvPr>
            <p:ph type="body" sz="quarter" idx="11" hasCustomPrompt="1"/>
          </p:nvPr>
        </p:nvSpPr>
        <p:spPr>
          <a:xfrm>
            <a:off x="292071" y="3231776"/>
            <a:ext cx="7515594" cy="451406"/>
          </a:xfrm>
          <a:prstGeom prst="rect">
            <a:avLst/>
          </a:prstGeom>
        </p:spPr>
        <p:txBody>
          <a:bodyPr/>
          <a:lstStyle>
            <a:lvl1pPr marL="0" indent="0">
              <a:buNone/>
              <a:defRPr spc="-75" baseline="0">
                <a:solidFill>
                  <a:srgbClr val="505050"/>
                </a:solidFill>
                <a:latin typeface="Segoe UI Light"/>
                <a:cs typeface="Segoe UI Light"/>
              </a:defRPr>
            </a:lvl1pPr>
          </a:lstStyle>
          <a:p>
            <a:pPr lvl="0"/>
            <a:r>
              <a:rPr lang="en-US" dirty="0" smtClean="0"/>
              <a:t>Subhead</a:t>
            </a:r>
            <a:endParaRPr lang="en-US" dirty="0"/>
          </a:p>
        </p:txBody>
      </p:sp>
      <p:sp>
        <p:nvSpPr>
          <p:cNvPr id="6" name="TextBox 5"/>
          <p:cNvSpPr txBox="1"/>
          <p:nvPr userDrawn="1"/>
        </p:nvSpPr>
        <p:spPr>
          <a:xfrm>
            <a:off x="423164" y="5966377"/>
            <a:ext cx="11321045" cy="436017"/>
          </a:xfrm>
          <a:prstGeom prst="rect">
            <a:avLst/>
          </a:prstGeom>
          <a:noFill/>
        </p:spPr>
        <p:txBody>
          <a:bodyPr wrap="square" lIns="0" rIns="0" rtlCol="0">
            <a:spAutoFit/>
          </a:bodyPr>
          <a:lstStyle/>
          <a:p>
            <a:pPr defTabSz="686047">
              <a:lnSpc>
                <a:spcPts val="900"/>
              </a:lnSpc>
            </a:pPr>
            <a:r>
              <a:rPr lang="en-US" sz="650" dirty="0" smtClean="0">
                <a:solidFill>
                  <a:srgbClr val="505050"/>
                </a:solidFill>
                <a:cs typeface="Segoe UI Light"/>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presentations.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descr="CS_rgb_MPN_FullName-2_Blk.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34943" b="51462"/>
          <a:stretch/>
        </p:blipFill>
        <p:spPr>
          <a:xfrm>
            <a:off x="243744" y="236077"/>
            <a:ext cx="2356422" cy="87881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6778" y="5425162"/>
            <a:ext cx="1150288" cy="423015"/>
          </a:xfrm>
          <a:prstGeom prst="rect">
            <a:avLst/>
          </a:prstGeom>
        </p:spPr>
      </p:pic>
    </p:spTree>
    <p:extLst>
      <p:ext uri="{BB962C8B-B14F-4D97-AF65-F5344CB8AC3E}">
        <p14:creationId xmlns:p14="http://schemas.microsoft.com/office/powerpoint/2010/main" val="19221162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7" name="Text Placeholder 4"/>
          <p:cNvSpPr>
            <a:spLocks noGrp="1"/>
          </p:cNvSpPr>
          <p:nvPr>
            <p:ph type="body" sz="quarter" idx="10" hasCustomPrompt="1"/>
          </p:nvPr>
        </p:nvSpPr>
        <p:spPr>
          <a:xfrm>
            <a:off x="424247" y="1451224"/>
            <a:ext cx="11378958" cy="868315"/>
          </a:xfrm>
          <a:prstGeom prst="rect">
            <a:avLst/>
          </a:prstGeom>
        </p:spPr>
        <p:txBody>
          <a:bodyPr/>
          <a:lstStyle>
            <a:lvl1pPr marL="0" indent="0">
              <a:spcBef>
                <a:spcPts val="0"/>
              </a:spcBef>
              <a:spcAft>
                <a:spcPts val="675"/>
              </a:spcAft>
              <a:buNone/>
              <a:defRPr sz="3200" spc="-100" baseline="0">
                <a:solidFill>
                  <a:srgbClr val="505050"/>
                </a:solidFill>
                <a:latin typeface="+mj-lt"/>
                <a:cs typeface="Segoe UI Light"/>
              </a:defRPr>
            </a:lvl1pPr>
            <a:lvl2pPr marL="0" indent="0">
              <a:spcBef>
                <a:spcPts val="0"/>
              </a:spcBef>
              <a:spcAft>
                <a:spcPts val="675"/>
              </a:spcAft>
              <a:buNone/>
              <a:defRPr sz="2400" spc="-50" baseline="0">
                <a:solidFill>
                  <a:srgbClr val="505050"/>
                </a:solidFill>
                <a:latin typeface="+mj-l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 32pt</a:t>
            </a:r>
          </a:p>
          <a:p>
            <a:pPr lvl="1"/>
            <a:r>
              <a:rPr lang="en-US" dirty="0" smtClean="0"/>
              <a:t>Second level 24pt</a:t>
            </a:r>
          </a:p>
        </p:txBody>
      </p:sp>
      <p:sp>
        <p:nvSpPr>
          <p:cNvPr id="5" name="Title Placeholder 1"/>
          <p:cNvSpPr>
            <a:spLocks noGrp="1"/>
          </p:cNvSpPr>
          <p:nvPr>
            <p:ph type="title"/>
          </p:nvPr>
        </p:nvSpPr>
        <p:spPr>
          <a:xfrm>
            <a:off x="424248" y="326020"/>
            <a:ext cx="11151917" cy="44319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0853321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1/30/2015</a:t>
            </a:fld>
            <a:endParaRPr lang="en-US" sz="140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lang="en-US" sz="140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lang="en-US" sz="1400" smtClean="0">
                <a:solidFill>
                  <a:srgbClr val="FFFFFF"/>
                </a:solidFill>
              </a:rPr>
              <a:pPr defTabSz="686047"/>
              <a:t>‹#›</a:t>
            </a:fld>
            <a:endParaRPr lang="en-US" sz="1400">
              <a:solidFill>
                <a:srgbClr val="FFFFFF"/>
              </a:solidFill>
            </a:endParaRPr>
          </a:p>
        </p:txBody>
      </p:sp>
    </p:spTree>
    <p:extLst>
      <p:ext uri="{BB962C8B-B14F-4D97-AF65-F5344CB8AC3E}">
        <p14:creationId xmlns:p14="http://schemas.microsoft.com/office/powerpoint/2010/main" val="31693356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prstGeom prst="rect">
            <a:avLst/>
          </a:prstGeo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Slide Number Placeholder 2"/>
          <p:cNvSpPr>
            <a:spLocks noGrp="1"/>
          </p:cNvSpPr>
          <p:nvPr>
            <p:ph type="sldNum" sz="quarter" idx="4"/>
          </p:nvPr>
        </p:nvSpPr>
        <p:spPr>
          <a:xfrm>
            <a:off x="9167375" y="6566932"/>
            <a:ext cx="2742188" cy="291068"/>
          </a:xfrm>
          <a:prstGeom prst="rect">
            <a:avLst/>
          </a:prstGeom>
        </p:spPr>
        <p:txBody>
          <a:bodyPr vert="horz" lIns="91440" tIns="45720" rIns="91440" bIns="45720" rtlCol="0" anchor="ctr"/>
          <a:lstStyle>
            <a:lvl1pPr algn="r">
              <a:defRPr sz="1176">
                <a:solidFill>
                  <a:schemeClr val="tx1">
                    <a:tint val="75000"/>
                  </a:schemeClr>
                </a:solidFill>
              </a:defRPr>
            </a:lvl1pPr>
          </a:lstStyle>
          <a:p>
            <a:pPr defTabSz="686047"/>
            <a:fld id="{E737953E-7177-488E-AD9A-83AFF9597151}" type="slidenum">
              <a:rPr lang="en-US" smtClean="0">
                <a:solidFill>
                  <a:srgbClr val="FFFFFF">
                    <a:tint val="75000"/>
                  </a:srgbClr>
                </a:solidFill>
              </a:rPr>
              <a:pPr defTabSz="686047"/>
              <a:t>‹#›</a:t>
            </a:fld>
            <a:endParaRPr lang="en-US">
              <a:solidFill>
                <a:srgbClr val="FFFFFF">
                  <a:tint val="75000"/>
                </a:srgbClr>
              </a:solidFill>
            </a:endParaRPr>
          </a:p>
        </p:txBody>
      </p:sp>
    </p:spTree>
    <p:extLst>
      <p:ext uri="{BB962C8B-B14F-4D97-AF65-F5344CB8AC3E}">
        <p14:creationId xmlns:p14="http://schemas.microsoft.com/office/powerpoint/2010/main" val="2933748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8_Blank Color 1 Layout">
    <p:bg>
      <p:bgPr>
        <a:solidFill>
          <a:srgbClr val="658E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79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8092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08944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2579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3983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8341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356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7266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7864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5496728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190891511"/>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86478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M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73731061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M Center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92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0"/>
            <a:ext cx="11653523" cy="6858000"/>
          </a:xfrm>
        </p:spPr>
        <p:txBody>
          <a:bodyPr anchor="ctr">
            <a:noAutofit/>
          </a:bodyPr>
          <a:lstStyle>
            <a:lvl1pPr marL="0" indent="0" algn="ctr">
              <a:buNone/>
              <a:defRPr sz="5290">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p:txBody>
      </p:sp>
    </p:spTree>
    <p:extLst>
      <p:ext uri="{BB962C8B-B14F-4D97-AF65-F5344CB8AC3E}">
        <p14:creationId xmlns:p14="http://schemas.microsoft.com/office/powerpoint/2010/main" val="224716711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0"/>
            <a:ext cx="11653523" cy="6858000"/>
          </a:xfrm>
        </p:spPr>
        <p:txBody>
          <a:bodyPr anchor="ct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181638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454597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803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094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510319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926604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85056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9368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53170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8284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12729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991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14478625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Blank Color 1 Layout">
    <p:bg>
      <p:bgPr>
        <a:solidFill>
          <a:srgbClr val="007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7939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Blank Color 1 Layout">
    <p:bg>
      <p:bgPr>
        <a:solidFill>
          <a:srgbClr val="007FFF"/>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3854907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ags" Target="../tags/tag9.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ags" Target="../tags/tag8.xml"/><Relationship Id="rId2" Type="http://schemas.openxmlformats.org/officeDocument/2006/relationships/slideLayout" Target="../slideLayouts/slideLayout56.xml"/><Relationship Id="rId16" Type="http://schemas.openxmlformats.org/officeDocument/2006/relationships/image" Target="../media/image5.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vmlDrawing" Target="../drawings/vmlDrawing5.vml"/><Relationship Id="rId5" Type="http://schemas.openxmlformats.org/officeDocument/2006/relationships/slideLayout" Target="../slideLayouts/slideLayout59.xml"/><Relationship Id="rId15" Type="http://schemas.openxmlformats.org/officeDocument/2006/relationships/oleObject" Target="../embeddings/oleObject5.bin"/><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ags" Target="../tags/tag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5.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6.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7.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12192000" cy="6858000"/>
          </a:xfrm>
          <a:prstGeom prst="rect">
            <a:avLst/>
          </a:prstGeom>
        </p:spPr>
        <p:txBody>
          <a:bodyPr vert="horz" lIns="91440" tIns="45720" rIns="91440" bIns="45720" rtlCol="0" anchor="ctr">
            <a:normAutofit/>
          </a:bodyPr>
          <a:lstStyle/>
          <a:p>
            <a:pPr lvl="0"/>
            <a:r>
              <a:rPr lang="en-US" dirty="0" smtClean="0"/>
              <a:t>Click to edit Master text styles</a:t>
            </a:r>
          </a:p>
        </p:txBody>
      </p:sp>
      <p:sp>
        <p:nvSpPr>
          <p:cNvPr id="2" name="Title Placeholder 1"/>
          <p:cNvSpPr>
            <a:spLocks noGrp="1"/>
          </p:cNvSpPr>
          <p:nvPr>
            <p:ph type="title"/>
          </p:nvPr>
        </p:nvSpPr>
        <p:spPr>
          <a:xfrm>
            <a:off x="0" y="0"/>
            <a:ext cx="12201418" cy="812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687" r:id="rId3"/>
    <p:sldLayoutId id="2147483690" r:id="rId4"/>
    <p:sldLayoutId id="2147483686" r:id="rId5"/>
    <p:sldLayoutId id="2147483685" r:id="rId6"/>
    <p:sldLayoutId id="2147483662" r:id="rId7"/>
    <p:sldLayoutId id="2147483668" r:id="rId8"/>
    <p:sldLayoutId id="2147483693" r:id="rId9"/>
    <p:sldLayoutId id="2147483697" r:id="rId10"/>
    <p:sldLayoutId id="2147483699" r:id="rId11"/>
    <p:sldLayoutId id="2147483666" r:id="rId12"/>
    <p:sldLayoutId id="214748369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1" r:id="rId21"/>
    <p:sldLayoutId id="2147483712" r:id="rId22"/>
    <p:sldLayoutId id="2147483688" r:id="rId23"/>
    <p:sldLayoutId id="2147483701" r:id="rId24"/>
    <p:sldLayoutId id="2147483839" r:id="rId25"/>
    <p:sldLayoutId id="2147483840" r:id="rId26"/>
    <p:sldLayoutId id="2147483847" r:id="rId27"/>
    <p:sldLayoutId id="2147483879" r:id="rId28"/>
    <p:sldLayoutId id="2147483880" r:id="rId29"/>
  </p:sldLayoutIdLst>
  <p:timing>
    <p:tnLst>
      <p:par>
        <p:cTn id="1" dur="indefinite" restart="never" nodeType="tmRoot"/>
      </p:par>
    </p:tnLst>
  </p:timing>
  <p:hf hdr="0" ftr="0" dt="0"/>
  <p:txStyles>
    <p:title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8"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4918360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55353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447" name="think-cell Slide" r:id="rId15" imgW="270" imgH="270" progId="">
                  <p:embed/>
                </p:oleObj>
              </mc:Choice>
              <mc:Fallback>
                <p:oleObj name="think-cell Slide" r:id="rId15" imgW="270" imgH="27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custDataLst>
              <p:tags r:id="rId14"/>
            </p:custDataLst>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45025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ransition>
    <p:fade/>
  </p:transition>
  <p:timing>
    <p:tnLst>
      <p:par>
        <p:cT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53106"/>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878" r:id="rId9"/>
  </p:sldLayoutIdLst>
  <p:transition>
    <p:fade/>
  </p:transition>
  <p:txStyles>
    <p:titleStyle>
      <a:lvl1pPr algn="l" defTabSz="686047" rtl="0" eaLnBrk="1" latinLnBrk="0" hangingPunct="1">
        <a:lnSpc>
          <a:spcPct val="90000"/>
        </a:lnSpc>
        <a:spcBef>
          <a:spcPct val="0"/>
        </a:spcBef>
        <a:buNone/>
        <a:defRPr lang="en-US" sz="3200" b="0" kern="1200" cap="none" spc="-75" baseline="0" dirty="0" smtClean="0">
          <a:ln w="3175">
            <a:noFill/>
          </a:ln>
          <a:solidFill>
            <a:srgbClr val="505050"/>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rgbClr val="505050"/>
          </a:solidFill>
          <a:latin typeface="+mj-l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rgbClr val="505050"/>
          </a:solidFill>
          <a:latin typeface="+mj-lt"/>
          <a:ea typeface="+mn-ea"/>
          <a:cs typeface="Segoe UI Light"/>
        </a:defRPr>
      </a:lvl2pPr>
      <a:lvl3pPr marL="686074" indent="-213207" algn="l" defTabSz="686047" rtl="0" eaLnBrk="1" latinLnBrk="0" hangingPunct="1">
        <a:lnSpc>
          <a:spcPct val="90000"/>
        </a:lnSpc>
        <a:spcBef>
          <a:spcPct val="20000"/>
        </a:spcBef>
        <a:buSzPct val="90000"/>
        <a:buFont typeface="Arial" pitchFamily="34" charset="0"/>
        <a:buChar char="•"/>
        <a:defRPr sz="2400" kern="1200">
          <a:solidFill>
            <a:srgbClr val="7F7F7F"/>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rgbClr val="7F7F7F"/>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rgbClr val="7F7F7F"/>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558366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5788424"/>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hyperlink" Target="http://msdn.microsoft.com/en-us/library/azure/dn741327.aspx" TargetMode="Externa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hyperlink" Target="http://www.nuget.org/packages/Microsoft.Azure.SqlDatabase.ElasticScale.Service.SplitMerge/" TargetMode="External"/><Relationship Id="rId2" Type="http://schemas.openxmlformats.org/officeDocument/2006/relationships/hyperlink" Target="http://www.nuget.org/packages/Microsoft.Azure.SqlDatabase.ElasticScale.Client/" TargetMode="External"/><Relationship Id="rId1" Type="http://schemas.openxmlformats.org/officeDocument/2006/relationships/slideLayout" Target="../slideLayouts/slideLayout7.xml"/><Relationship Id="rId6" Type="http://schemas.openxmlformats.org/officeDocument/2006/relationships/hyperlink" Target="https://code.msdn.microsoft.com/" TargetMode="External"/><Relationship Id="rId5" Type="http://schemas.openxmlformats.org/officeDocument/2006/relationships/hyperlink" Target="http://azure.microsoft.com/en-us/documentation/articles/sql-database-elastic-scale-documentation-map/" TargetMode="External"/><Relationship Id="rId4" Type="http://schemas.openxmlformats.org/officeDocument/2006/relationships/hyperlink" Target="http://azure.microsoft.com/en-us/documentation/articles/sql-database-elastic-scale-get-started/"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microsoft.com/office/2007/relationships/hdphoto" Target="../media/hdphoto6.wdp"/><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6.xml"/><Relationship Id="rId5" Type="http://schemas.openxmlformats.org/officeDocument/2006/relationships/image" Target="../media/image43.emf"/><Relationship Id="rId4" Type="http://schemas.microsoft.com/office/2007/relationships/hdphoto" Target="../media/hdphoto7.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6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04.xml"/></Relationships>
</file>

<file path=ppt/slides/_rels/slide1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04.xml"/></Relationships>
</file>

<file path=ppt/slides/_rels/slide1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9.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4.xml"/><Relationship Id="rId1" Type="http://schemas.openxmlformats.org/officeDocument/2006/relationships/slideLayout" Target="../slideLayouts/slideLayout21.xml"/></Relationships>
</file>

<file path=ppt/slides/_rels/slide154.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62.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61.png"/><Relationship Id="rId5" Type="http://schemas.openxmlformats.org/officeDocument/2006/relationships/notesSlide" Target="../notesSlides/notesSlide95.xml"/><Relationship Id="rId4" Type="http://schemas.openxmlformats.org/officeDocument/2006/relationships/slideLayout" Target="../slideLayouts/slideLayout4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1.xml"/></Relationships>
</file>

<file path=ppt/slides/_rels/slide158.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63.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image" Target="../media/image5.emf"/><Relationship Id="rId2" Type="http://schemas.openxmlformats.org/officeDocument/2006/relationships/tags" Target="../tags/tag42.xml"/><Relationship Id="rId16" Type="http://schemas.openxmlformats.org/officeDocument/2006/relationships/oleObject" Target="../embeddings/oleObject12.bin"/><Relationship Id="rId1" Type="http://schemas.openxmlformats.org/officeDocument/2006/relationships/vmlDrawing" Target="../drawings/vmlDrawing14.v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notesSlide" Target="../notesSlides/notesSlide99.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3.xml"/><Relationship Id="rId1" Type="http://schemas.openxmlformats.org/officeDocument/2006/relationships/tags" Target="../tags/tag54.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43.xml"/><Relationship Id="rId1" Type="http://schemas.openxmlformats.org/officeDocument/2006/relationships/tags" Target="../tags/tag55.xml"/><Relationship Id="rId5" Type="http://schemas.openxmlformats.org/officeDocument/2006/relationships/image" Target="../media/image65.emf"/><Relationship Id="rId4" Type="http://schemas.openxmlformats.org/officeDocument/2006/relationships/image" Target="../media/image64.png"/></Relationships>
</file>

<file path=ppt/slides/_rels/slide161.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5.emf"/><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oleObject" Target="../embeddings/oleObject13.bin"/><Relationship Id="rId2" Type="http://schemas.openxmlformats.org/officeDocument/2006/relationships/tags" Target="../tags/tag56.xml"/><Relationship Id="rId1" Type="http://schemas.openxmlformats.org/officeDocument/2006/relationships/vmlDrawing" Target="../drawings/vmlDrawing15.vml"/><Relationship Id="rId6" Type="http://schemas.openxmlformats.org/officeDocument/2006/relationships/tags" Target="../tags/tag60.xml"/><Relationship Id="rId11" Type="http://schemas.openxmlformats.org/officeDocument/2006/relationships/notesSlide" Target="../notesSlides/notesSlide102.xml"/><Relationship Id="rId5" Type="http://schemas.openxmlformats.org/officeDocument/2006/relationships/tags" Target="../tags/tag59.xml"/><Relationship Id="rId10" Type="http://schemas.openxmlformats.org/officeDocument/2006/relationships/slideLayout" Target="../slideLayouts/slideLayout37.xml"/><Relationship Id="rId4" Type="http://schemas.openxmlformats.org/officeDocument/2006/relationships/tags" Target="../tags/tag58.xml"/><Relationship Id="rId9" Type="http://schemas.openxmlformats.org/officeDocument/2006/relationships/tags" Target="../tags/tag6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64.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notesSlide" Target="../notesSlides/notesSlide10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8.xml"/><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1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4.emf"/><Relationship Id="rId5" Type="http://schemas.openxmlformats.org/officeDocument/2006/relationships/diagramQuickStyle" Target="../diagrams/quickStyle1.xml"/><Relationship Id="rId10" Type="http://schemas.openxmlformats.org/officeDocument/2006/relationships/image" Target="../media/image23.emf"/><Relationship Id="rId4" Type="http://schemas.openxmlformats.org/officeDocument/2006/relationships/diagramLayout" Target="../diagrams/layout1.xml"/><Relationship Id="rId9"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24.emf"/><Relationship Id="rId5" Type="http://schemas.openxmlformats.org/officeDocument/2006/relationships/diagramQuickStyle" Target="../diagrams/quickStyle2.xml"/><Relationship Id="rId10" Type="http://schemas.openxmlformats.org/officeDocument/2006/relationships/image" Target="../media/image23.emf"/><Relationship Id="rId4" Type="http://schemas.openxmlformats.org/officeDocument/2006/relationships/diagramLayout" Target="../diagrams/layout2.xml"/><Relationship Id="rId9" Type="http://schemas.openxmlformats.org/officeDocument/2006/relationships/image" Target="../media/image22.emf"/></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1.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package" Target="../embeddings/Microsoft_Visio_Drawing1.vsdx"/></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1.xml"/><Relationship Id="rId1" Type="http://schemas.openxmlformats.org/officeDocument/2006/relationships/vmlDrawing" Target="../drawings/vmlDrawing13.vml"/><Relationship Id="rId5" Type="http://schemas.openxmlformats.org/officeDocument/2006/relationships/image" Target="../media/image34.emf"/><Relationship Id="rId4" Type="http://schemas.openxmlformats.org/officeDocument/2006/relationships/package" Target="../embeddings/Microsoft_Visio_Drawing2.vsdx"/></Relationships>
</file>

<file path=ppt/slides/_rels/slide39.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4.emf"/><Relationship Id="rId5" Type="http://schemas.openxmlformats.org/officeDocument/2006/relationships/diagramQuickStyle" Target="../diagrams/quickStyle3.xml"/><Relationship Id="rId10" Type="http://schemas.openxmlformats.org/officeDocument/2006/relationships/image" Target="../media/image23.emf"/><Relationship Id="rId4" Type="http://schemas.openxmlformats.org/officeDocument/2006/relationships/diagramLayout" Target="../diagrams/layout3.xml"/><Relationship Id="rId9"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23.emf"/></Relationships>
</file>

<file path=ppt/slides/_rels/slide45.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5.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4.emf"/><Relationship Id="rId5" Type="http://schemas.openxmlformats.org/officeDocument/2006/relationships/diagramQuickStyle" Target="../diagrams/quickStyle4.xml"/><Relationship Id="rId10" Type="http://schemas.openxmlformats.org/officeDocument/2006/relationships/image" Target="../media/image23.emf"/><Relationship Id="rId4" Type="http://schemas.openxmlformats.org/officeDocument/2006/relationships/diagramLayout" Target="../diagrams/layout4.xml"/><Relationship Id="rId9" Type="http://schemas.openxmlformats.org/officeDocument/2006/relationships/image" Target="../media/image22.emf"/></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37.pn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image" Target="../media/image24.emf"/><Relationship Id="rId5" Type="http://schemas.openxmlformats.org/officeDocument/2006/relationships/diagramQuickStyle" Target="../diagrams/quickStyle5.xml"/><Relationship Id="rId10" Type="http://schemas.openxmlformats.org/officeDocument/2006/relationships/image" Target="../media/image23.emf"/><Relationship Id="rId4" Type="http://schemas.openxmlformats.org/officeDocument/2006/relationships/diagramLayout" Target="../diagrams/layout5.xml"/><Relationship Id="rId9" Type="http://schemas.openxmlformats.org/officeDocument/2006/relationships/image" Target="../media/image22.emf"/></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6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5.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24.emf"/><Relationship Id="rId5" Type="http://schemas.openxmlformats.org/officeDocument/2006/relationships/diagramQuickStyle" Target="../diagrams/quickStyle6.xml"/><Relationship Id="rId10" Type="http://schemas.openxmlformats.org/officeDocument/2006/relationships/image" Target="../media/image23.emf"/><Relationship Id="rId4" Type="http://schemas.openxmlformats.org/officeDocument/2006/relationships/diagramLayout" Target="../diagrams/layout6.xml"/><Relationship Id="rId9" Type="http://schemas.openxmlformats.org/officeDocument/2006/relationships/image" Target="../media/image22.emf"/></Relationships>
</file>

<file path=ppt/slides/_rels/slide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image" Target="../media/image42.emf"/></Relationships>
</file>

<file path=ppt/slides/_rels/slide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6" Type="http://schemas.microsoft.com/office/2007/relationships/hdphoto" Target="../media/hdphoto6.wdp"/><Relationship Id="rId5" Type="http://schemas.openxmlformats.org/officeDocument/2006/relationships/image" Target="../media/image47.png"/><Relationship Id="rId4" Type="http://schemas.microsoft.com/office/2007/relationships/hdphoto" Target="../media/hdphoto5.wdp"/></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21.emf"/></Relationships>
</file>

<file path=ppt/slides/_rels/slide8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9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18662" y="2235200"/>
            <a:ext cx="12210662" cy="2387600"/>
          </a:xfrm>
        </p:spPr>
        <p:txBody>
          <a:bodyPr anchor="ctr">
            <a:noAutofit/>
          </a:bodyPr>
          <a:lstStyle/>
          <a:p>
            <a:pPr algn="l"/>
            <a:r>
              <a:rPr lang="en-US" sz="9600" dirty="0" smtClean="0">
                <a:solidFill>
                  <a:schemeClr val="bg1"/>
                </a:solidFill>
              </a:rPr>
              <a:t>Azure Data Overview</a:t>
            </a:r>
            <a:endParaRPr lang="en-US" sz="9600" dirty="0">
              <a:solidFill>
                <a:schemeClr val="bg1"/>
              </a:solidFill>
            </a:endParaRPr>
          </a:p>
        </p:txBody>
      </p:sp>
      <p:sp>
        <p:nvSpPr>
          <p:cNvPr id="3" name="Subtitle 2"/>
          <p:cNvSpPr>
            <a:spLocks noGrp="1"/>
          </p:cNvSpPr>
          <p:nvPr>
            <p:ph type="subTitle" idx="1"/>
          </p:nvPr>
        </p:nvSpPr>
        <p:spPr>
          <a:xfrm>
            <a:off x="-18663" y="4261447"/>
            <a:ext cx="12210662" cy="1655762"/>
          </a:xfrm>
        </p:spPr>
        <p:txBody>
          <a:bodyPr>
            <a:normAutofit/>
          </a:bodyPr>
          <a:lstStyle/>
          <a:p>
            <a:pPr marL="252000" algn="l"/>
            <a:r>
              <a:rPr lang="en-US" sz="4400" dirty="0" smtClean="0">
                <a:solidFill>
                  <a:srgbClr val="00B0F0"/>
                </a:solidFill>
                <a:latin typeface="+mj-lt"/>
              </a:rPr>
              <a:t>Presenter Name</a:t>
            </a:r>
          </a:p>
          <a:p>
            <a:pPr marL="252000"/>
            <a:r>
              <a:rPr lang="en-US" sz="2800" dirty="0" smtClean="0">
                <a:solidFill>
                  <a:schemeClr val="bg1"/>
                </a:solidFill>
                <a:latin typeface="+mj-lt"/>
              </a:rPr>
              <a:t>Position or role</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2549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85656" cy="1325563"/>
          </a:xfrm>
        </p:spPr>
        <p:txBody>
          <a:bodyPr/>
          <a:lstStyle/>
          <a:p>
            <a:r>
              <a:rPr lang="en-US" dirty="0" smtClean="0">
                <a:latin typeface="Segoe UI Light" panose="020B0502040204020203" pitchFamily="34" charset="0"/>
                <a:cs typeface="Segoe UI Light" panose="020B0502040204020203" pitchFamily="34" charset="0"/>
              </a:rPr>
              <a:t>When is Elastic Scale the right consideration?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70000" lnSpcReduction="20000"/>
          </a:bodyPr>
          <a:lstStyle/>
          <a:p>
            <a:r>
              <a:rPr lang="en-US"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r>
              <a:rPr lang="en-US"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r>
              <a:rPr lang="en-US" dirty="0" smtClean="0">
                <a:latin typeface="Segoe UI Light" panose="020B0502040204020203" pitchFamily="34" charset="0"/>
                <a:cs typeface="Segoe UI Light" panose="020B0502040204020203" pitchFamily="34" charset="0"/>
              </a:rPr>
              <a:t>Total capacity demands (CPU, IO, memory, storage) of the application exceed </a:t>
            </a:r>
            <a:r>
              <a:rPr lang="en-US" dirty="0">
                <a:latin typeface="Segoe UI Light" panose="020B0502040204020203" pitchFamily="34" charset="0"/>
                <a:cs typeface="Segoe UI Light" panose="020B0502040204020203" pitchFamily="34" charset="0"/>
              </a:rPr>
              <a:t>the hard limits of a single Azure SQL Database scale unit</a:t>
            </a:r>
          </a:p>
          <a:p>
            <a:r>
              <a:rPr lang="en-US" dirty="0" smtClean="0">
                <a:latin typeface="Segoe UI Light" panose="020B0502040204020203" pitchFamily="34" charset="0"/>
                <a:cs typeface="Segoe UI Light" panose="020B0502040204020203" pitchFamily="34" charset="0"/>
              </a:rPr>
              <a:t>Application </a:t>
            </a:r>
            <a:r>
              <a:rPr lang="en-US" dirty="0">
                <a:latin typeface="Segoe UI Light" panose="020B0502040204020203" pitchFamily="34" charset="0"/>
                <a:cs typeface="Segoe UI Light" panose="020B0502040204020203" pitchFamily="34" charset="0"/>
              </a:rPr>
              <a:t>requires </a:t>
            </a:r>
            <a:r>
              <a:rPr lang="en-US" dirty="0" smtClean="0">
                <a:latin typeface="Segoe UI Light" panose="020B0502040204020203" pitchFamily="34" charset="0"/>
                <a:cs typeface="Segoe UI Light" panose="020B0502040204020203" pitchFamily="34" charset="0"/>
              </a:rPr>
              <a:t>on-demand or automatic policy-driven </a:t>
            </a:r>
            <a:r>
              <a:rPr lang="en-US" dirty="0">
                <a:latin typeface="Segoe UI Light" panose="020B0502040204020203" pitchFamily="34" charset="0"/>
                <a:cs typeface="Segoe UI Light" panose="020B0502040204020203" pitchFamily="34" charset="0"/>
              </a:rPr>
              <a:t>scale </a:t>
            </a:r>
            <a:r>
              <a:rPr lang="en-US" dirty="0" smtClean="0">
                <a:latin typeface="Segoe UI Light" panose="020B0502040204020203" pitchFamily="34" charset="0"/>
                <a:cs typeface="Segoe UI Light" panose="020B0502040204020203" pitchFamily="34" charset="0"/>
              </a:rPr>
              <a:t>out or scale in</a:t>
            </a:r>
          </a:p>
          <a:p>
            <a:endParaRPr lang="en-US" dirty="0">
              <a:latin typeface="Segoe UI Light" panose="020B0502040204020203" pitchFamily="34" charset="0"/>
              <a:cs typeface="Segoe UI Light" panose="020B0502040204020203" pitchFamily="34" charset="0"/>
            </a:endParaRPr>
          </a:p>
          <a:p>
            <a:r>
              <a:rPr lang="en-US" b="1" dirty="0" smtClean="0">
                <a:latin typeface="Segoe UI Light" panose="020B0502040204020203" pitchFamily="34" charset="0"/>
                <a:cs typeface="Segoe UI Light" panose="020B0502040204020203" pitchFamily="34" charset="0"/>
              </a:rPr>
              <a:t>Caveat</a:t>
            </a:r>
            <a:r>
              <a:rPr lang="en-US" dirty="0" smtClean="0">
                <a:latin typeface="Segoe UI Light" panose="020B0502040204020203" pitchFamily="34" charset="0"/>
                <a:cs typeface="Segoe UI Light" panose="020B0502040204020203" pitchFamily="34" charset="0"/>
              </a:rPr>
              <a:t>: Typical data warehousing does not</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easily fit the patterns for Elastic Scale</a:t>
            </a:r>
          </a:p>
          <a:p>
            <a:pPr marL="0" indent="0">
              <a:buNone/>
            </a:pPr>
            <a:endParaRPr lang="en-US" dirty="0">
              <a:latin typeface="Segoe UI Light" panose="020B0502040204020203" pitchFamily="34" charset="0"/>
              <a:cs typeface="Segoe UI Light" panose="020B0502040204020203" pitchFamily="34" charset="0"/>
            </a:endParaRPr>
          </a:p>
        </p:txBody>
      </p:sp>
      <p:grpSp>
        <p:nvGrpSpPr>
          <p:cNvPr id="4" name="Group 2"/>
          <p:cNvGrpSpPr/>
          <p:nvPr/>
        </p:nvGrpSpPr>
        <p:grpSpPr>
          <a:xfrm>
            <a:off x="-2044" y="6513076"/>
            <a:ext cx="12194043" cy="354000"/>
            <a:chOff x="2577137" y="4571778"/>
            <a:chExt cx="9101124" cy="1390560"/>
          </a:xfrm>
        </p:grpSpPr>
        <p:sp>
          <p:nvSpPr>
            <p:cNvPr id="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 name="Group 6"/>
          <p:cNvGrpSpPr/>
          <p:nvPr/>
        </p:nvGrpSpPr>
        <p:grpSpPr>
          <a:xfrm>
            <a:off x="7002683" y="4872942"/>
            <a:ext cx="5189315" cy="1640203"/>
            <a:chOff x="4700587" y="4611688"/>
            <a:chExt cx="7735889" cy="2382837"/>
          </a:xfrm>
        </p:grpSpPr>
        <p:grpSp>
          <p:nvGrpSpPr>
            <p:cNvPr id="8" name="Group 7"/>
            <p:cNvGrpSpPr/>
            <p:nvPr/>
          </p:nvGrpSpPr>
          <p:grpSpPr>
            <a:xfrm>
              <a:off x="9883858" y="5181881"/>
              <a:ext cx="320511" cy="621225"/>
              <a:chOff x="6229350" y="5232400"/>
              <a:chExt cx="539750" cy="1046162"/>
            </a:xfrm>
          </p:grpSpPr>
          <p:sp>
            <p:nvSpPr>
              <p:cNvPr id="6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9" name="Group 18"/>
            <p:cNvGrpSpPr/>
            <p:nvPr/>
          </p:nvGrpSpPr>
          <p:grpSpPr>
            <a:xfrm>
              <a:off x="6274046" y="5741988"/>
              <a:ext cx="320511" cy="621225"/>
              <a:chOff x="6229350" y="5232400"/>
              <a:chExt cx="539750" cy="1046162"/>
            </a:xfrm>
          </p:grpSpPr>
          <p:sp>
            <p:nvSpPr>
              <p:cNvPr id="6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2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2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3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36" name="Group 35"/>
            <p:cNvGrpSpPr/>
            <p:nvPr/>
          </p:nvGrpSpPr>
          <p:grpSpPr>
            <a:xfrm>
              <a:off x="7259638" y="6021388"/>
              <a:ext cx="384175" cy="385762"/>
              <a:chOff x="7259638" y="6021388"/>
              <a:chExt cx="384175" cy="385762"/>
            </a:xfrm>
          </p:grpSpPr>
          <p:sp>
            <p:nvSpPr>
              <p:cNvPr id="5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6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37" name="Group 36"/>
            <p:cNvGrpSpPr/>
            <p:nvPr/>
          </p:nvGrpSpPr>
          <p:grpSpPr>
            <a:xfrm>
              <a:off x="10231438" y="5472548"/>
              <a:ext cx="1392237" cy="1452416"/>
              <a:chOff x="10231438" y="5472548"/>
              <a:chExt cx="1392237" cy="1452416"/>
            </a:xfrm>
          </p:grpSpPr>
          <p:sp>
            <p:nvSpPr>
              <p:cNvPr id="4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43" name="Group 42"/>
              <p:cNvGrpSpPr/>
              <p:nvPr/>
            </p:nvGrpSpPr>
            <p:grpSpPr>
              <a:xfrm>
                <a:off x="10231438" y="5472548"/>
                <a:ext cx="1072986" cy="1452127"/>
                <a:chOff x="13103226" y="2775830"/>
                <a:chExt cx="1039812" cy="1407232"/>
              </a:xfrm>
            </p:grpSpPr>
            <p:sp>
              <p:nvSpPr>
                <p:cNvPr id="4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5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38" name="Group 37"/>
            <p:cNvGrpSpPr/>
            <p:nvPr/>
          </p:nvGrpSpPr>
          <p:grpSpPr>
            <a:xfrm>
              <a:off x="6654965" y="5630069"/>
              <a:ext cx="320511" cy="621225"/>
              <a:chOff x="6229350" y="5232400"/>
              <a:chExt cx="539750" cy="1046162"/>
            </a:xfrm>
          </p:grpSpPr>
          <p:sp>
            <p:nvSpPr>
              <p:cNvPr id="3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4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4118323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39789" y="1609796"/>
            <a:ext cx="5157787" cy="561211"/>
          </a:xfrm>
        </p:spPr>
        <p:txBody>
          <a:bodyPr/>
          <a:lstStyle/>
          <a:p>
            <a:r>
              <a:rPr lang="en-US" sz="2745" dirty="0">
                <a:latin typeface="Segoe UI Light" panose="020B0502040204020203" pitchFamily="34" charset="0"/>
                <a:cs typeface="Segoe UI Light" panose="020B0502040204020203" pitchFamily="34" charset="0"/>
              </a:rPr>
              <a:t>Adding more Capacity</a:t>
            </a:r>
          </a:p>
        </p:txBody>
      </p:sp>
      <p:sp>
        <p:nvSpPr>
          <p:cNvPr id="3" name="Content Placeholder 2"/>
          <p:cNvSpPr>
            <a:spLocks noGrp="1"/>
          </p:cNvSpPr>
          <p:nvPr>
            <p:ph sz="half" idx="2"/>
          </p:nvPr>
        </p:nvSpPr>
        <p:spPr>
          <a:xfrm>
            <a:off x="839789" y="2171007"/>
            <a:ext cx="5157787" cy="3331714"/>
          </a:xfrm>
        </p:spPr>
        <p:txBody>
          <a:bodyPr>
            <a:normAutofit fontScale="62500" lnSpcReduction="20000"/>
          </a:bodyPr>
          <a:lstStyle/>
          <a:p>
            <a:pPr lvl="0"/>
            <a:r>
              <a:rPr lang="en-US" dirty="0">
                <a:latin typeface="Segoe UI Light" panose="020B0502040204020203" pitchFamily="34" charset="0"/>
                <a:cs typeface="Segoe UI Light" panose="020B0502040204020203" pitchFamily="34" charset="0"/>
              </a:rPr>
              <a:t>Identifying and breaking contention and choke points </a:t>
            </a:r>
          </a:p>
          <a:p>
            <a:pPr lvl="0"/>
            <a:r>
              <a:rPr lang="en-US" dirty="0">
                <a:latin typeface="Segoe UI Light" panose="020B0502040204020203" pitchFamily="34" charset="0"/>
                <a:cs typeface="Segoe UI Light" panose="020B0502040204020203" pitchFamily="34" charset="0"/>
              </a:rPr>
              <a:t>How to add additional capacity to a solution?</a:t>
            </a:r>
          </a:p>
          <a:p>
            <a:r>
              <a:rPr lang="en-US" dirty="0">
                <a:latin typeface="Segoe UI Light" panose="020B0502040204020203" pitchFamily="34" charset="0"/>
                <a:cs typeface="Segoe UI Light" panose="020B0502040204020203" pitchFamily="34" charset="0"/>
              </a:rPr>
              <a:t>There are subtle constraints to consider...</a:t>
            </a:r>
          </a:p>
        </p:txBody>
      </p:sp>
      <p:sp>
        <p:nvSpPr>
          <p:cNvPr id="5" name="Text Placeholder 4"/>
          <p:cNvSpPr>
            <a:spLocks noGrp="1"/>
          </p:cNvSpPr>
          <p:nvPr>
            <p:ph type="body" sz="quarter" idx="3"/>
          </p:nvPr>
        </p:nvSpPr>
        <p:spPr>
          <a:xfrm>
            <a:off x="6172200" y="1609796"/>
            <a:ext cx="5183188" cy="561211"/>
          </a:xfrm>
        </p:spPr>
        <p:txBody>
          <a:bodyPr/>
          <a:lstStyle/>
          <a:p>
            <a:r>
              <a:rPr lang="en-US" sz="2745" dirty="0">
                <a:latin typeface="Segoe UI Light" panose="020B0502040204020203" pitchFamily="34" charset="0"/>
                <a:cs typeface="Segoe UI Light" panose="020B0502040204020203" pitchFamily="34" charset="0"/>
              </a:rPr>
              <a:t>Using Capacity more Efficiently</a:t>
            </a:r>
          </a:p>
        </p:txBody>
      </p:sp>
      <p:sp>
        <p:nvSpPr>
          <p:cNvPr id="12" name="Content Placeholder 11"/>
          <p:cNvSpPr>
            <a:spLocks noGrp="1"/>
          </p:cNvSpPr>
          <p:nvPr>
            <p:ph sz="quarter" idx="4"/>
          </p:nvPr>
        </p:nvSpPr>
        <p:spPr>
          <a:xfrm>
            <a:off x="6172200" y="2171007"/>
            <a:ext cx="5183188" cy="3331714"/>
          </a:xfrm>
        </p:spPr>
        <p:txBody>
          <a:bodyPr>
            <a:normAutofit fontScale="62500" lnSpcReduction="20000"/>
          </a:bodyPr>
          <a:lstStyle/>
          <a:p>
            <a:r>
              <a:rPr lang="en-US" dirty="0" smtClean="0">
                <a:latin typeface="Segoe UI Light" panose="020B0502040204020203" pitchFamily="34" charset="0"/>
                <a:cs typeface="Segoe UI Light" panose="020B0502040204020203" pitchFamily="34" charset="0"/>
              </a:rPr>
              <a:t>Traditional performance tuning</a:t>
            </a:r>
          </a:p>
          <a:p>
            <a:r>
              <a:rPr lang="en-US" dirty="0" smtClean="0">
                <a:latin typeface="Segoe UI Light" panose="020B0502040204020203" pitchFamily="34" charset="0"/>
                <a:cs typeface="Segoe UI Light" panose="020B0502040204020203" pitchFamily="34" charset="0"/>
              </a:rPr>
              <a:t>Maximize application throughput (</a:t>
            </a:r>
            <a:r>
              <a:rPr lang="en-US" dirty="0" err="1" smtClean="0">
                <a:latin typeface="Segoe UI Light" panose="020B0502040204020203" pitchFamily="34" charset="0"/>
                <a:cs typeface="Segoe UI Light" panose="020B0502040204020203" pitchFamily="34" charset="0"/>
              </a:rPr>
              <a:t>e.g</a:t>
            </a:r>
            <a:r>
              <a:rPr lang="en-US" dirty="0" smtClean="0">
                <a:latin typeface="Segoe UI Light" panose="020B0502040204020203" pitchFamily="34" charset="0"/>
                <a:cs typeface="Segoe UI Light" panose="020B0502040204020203" pitchFamily="34" charset="0"/>
              </a:rPr>
              <a:t> leveraging batching)</a:t>
            </a:r>
          </a:p>
          <a:p>
            <a:r>
              <a:rPr lang="en-US" dirty="0" smtClean="0">
                <a:latin typeface="Segoe UI Light" panose="020B0502040204020203" pitchFamily="34" charset="0"/>
                <a:cs typeface="Segoe UI Light" panose="020B0502040204020203" pitchFamily="34" charset="0"/>
              </a:rPr>
              <a:t>Improving network performance</a:t>
            </a:r>
          </a:p>
        </p:txBody>
      </p:sp>
      <p:sp>
        <p:nvSpPr>
          <p:cNvPr id="7" name="Content Placeholder 3"/>
          <p:cNvSpPr txBox="1">
            <a:spLocks/>
          </p:cNvSpPr>
          <p:nvPr/>
        </p:nvSpPr>
        <p:spPr>
          <a:xfrm>
            <a:off x="0" y="449201"/>
            <a:ext cx="12192000" cy="999701"/>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4400" dirty="0">
                <a:solidFill>
                  <a:prstClr val="white"/>
                </a:solidFill>
                <a:latin typeface="Segoe UI Light" panose="020B0502040204020203" pitchFamily="34" charset="0"/>
                <a:cs typeface="Segoe UI Light" panose="020B0502040204020203" pitchFamily="34" charset="0"/>
              </a:rPr>
              <a:t>Scalability </a:t>
            </a:r>
            <a:r>
              <a:rPr lang="en-US" sz="4400" dirty="0" smtClean="0">
                <a:solidFill>
                  <a:prstClr val="white"/>
                </a:solidFill>
                <a:latin typeface="Segoe UI Light" panose="020B0502040204020203" pitchFamily="34" charset="0"/>
                <a:cs typeface="Segoe UI Light" panose="020B0502040204020203" pitchFamily="34" charset="0"/>
              </a:rPr>
              <a:t>= </a:t>
            </a:r>
            <a:r>
              <a:rPr lang="en-US" sz="4400" dirty="0">
                <a:solidFill>
                  <a:prstClr val="white"/>
                </a:solidFill>
                <a:latin typeface="Segoe UI Light" panose="020B0502040204020203" pitchFamily="34" charset="0"/>
                <a:cs typeface="Segoe UI Light" panose="020B0502040204020203" pitchFamily="34" charset="0"/>
              </a:rPr>
              <a:t>Capacity * Density</a:t>
            </a:r>
          </a:p>
        </p:txBody>
      </p:sp>
      <p:grpSp>
        <p:nvGrpSpPr>
          <p:cNvPr id="74" name="Group 2"/>
          <p:cNvGrpSpPr/>
          <p:nvPr/>
        </p:nvGrpSpPr>
        <p:grpSpPr>
          <a:xfrm>
            <a:off x="-2044" y="6513076"/>
            <a:ext cx="12194043" cy="354000"/>
            <a:chOff x="2577137" y="4571778"/>
            <a:chExt cx="9101124" cy="1390560"/>
          </a:xfrm>
        </p:grpSpPr>
        <p:sp>
          <p:nvSpPr>
            <p:cNvPr id="7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77" name="Group 76"/>
          <p:cNvGrpSpPr/>
          <p:nvPr/>
        </p:nvGrpSpPr>
        <p:grpSpPr>
          <a:xfrm>
            <a:off x="6502011" y="4760494"/>
            <a:ext cx="5689988" cy="1752651"/>
            <a:chOff x="4700587" y="4611688"/>
            <a:chExt cx="7735889" cy="2382837"/>
          </a:xfrm>
        </p:grpSpPr>
        <p:grpSp>
          <p:nvGrpSpPr>
            <p:cNvPr id="78" name="Group 77"/>
            <p:cNvGrpSpPr/>
            <p:nvPr/>
          </p:nvGrpSpPr>
          <p:grpSpPr>
            <a:xfrm>
              <a:off x="9883858" y="5181881"/>
              <a:ext cx="320511" cy="621225"/>
              <a:chOff x="6229350" y="5232400"/>
              <a:chExt cx="539750" cy="1046162"/>
            </a:xfrm>
          </p:grpSpPr>
          <p:sp>
            <p:nvSpPr>
              <p:cNvPr id="135"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6"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7"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79"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0"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1"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2"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3"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4"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5"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6"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7"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88"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89" name="Group 88"/>
            <p:cNvGrpSpPr/>
            <p:nvPr/>
          </p:nvGrpSpPr>
          <p:grpSpPr>
            <a:xfrm>
              <a:off x="6274046" y="5741988"/>
              <a:ext cx="320511" cy="621225"/>
              <a:chOff x="6229350" y="5232400"/>
              <a:chExt cx="539750" cy="1046162"/>
            </a:xfrm>
          </p:grpSpPr>
          <p:sp>
            <p:nvSpPr>
              <p:cNvPr id="132"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3"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4"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sp>
          <p:nvSpPr>
            <p:cNvPr id="90"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1"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2"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3"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4"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5"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6"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7"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8"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99"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0"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1"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2"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3"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4"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05"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06" name="Group 105"/>
            <p:cNvGrpSpPr/>
            <p:nvPr/>
          </p:nvGrpSpPr>
          <p:grpSpPr>
            <a:xfrm>
              <a:off x="7259638" y="6021388"/>
              <a:ext cx="384175" cy="385762"/>
              <a:chOff x="7259638" y="6021388"/>
              <a:chExt cx="384175" cy="385762"/>
            </a:xfrm>
          </p:grpSpPr>
          <p:sp>
            <p:nvSpPr>
              <p:cNvPr id="123"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4"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5"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6"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7"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8"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9"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0"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31"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nvGrpSpPr>
            <p:cNvPr id="107" name="Group 106"/>
            <p:cNvGrpSpPr/>
            <p:nvPr/>
          </p:nvGrpSpPr>
          <p:grpSpPr>
            <a:xfrm>
              <a:off x="10231438" y="5472548"/>
              <a:ext cx="1392237" cy="1452416"/>
              <a:chOff x="10231438" y="5472548"/>
              <a:chExt cx="1392237" cy="1452416"/>
            </a:xfrm>
          </p:grpSpPr>
          <p:sp>
            <p:nvSpPr>
              <p:cNvPr id="112"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nvGrpSpPr>
              <p:cNvPr id="113" name="Group 112"/>
              <p:cNvGrpSpPr/>
              <p:nvPr/>
            </p:nvGrpSpPr>
            <p:grpSpPr>
              <a:xfrm>
                <a:off x="10231438" y="5472548"/>
                <a:ext cx="1072986" cy="1452127"/>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grpSp>
          <p:nvGrpSpPr>
            <p:cNvPr id="108" name="Group 107"/>
            <p:cNvGrpSpPr/>
            <p:nvPr/>
          </p:nvGrpSpPr>
          <p:grpSpPr>
            <a:xfrm>
              <a:off x="6654965" y="5630069"/>
              <a:ext cx="320511" cy="621225"/>
              <a:chOff x="6229350" y="5232400"/>
              <a:chExt cx="539750" cy="1046162"/>
            </a:xfrm>
          </p:grpSpPr>
          <p:sp>
            <p:nvSpPr>
              <p:cNvPr id="10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sp>
            <p:nvSpPr>
              <p:cNvPr id="11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latin typeface="Segoe UI"/>
                </a:endParaRPr>
              </a:p>
            </p:txBody>
          </p:sp>
        </p:grpSp>
      </p:grpSp>
    </p:spTree>
    <p:extLst>
      <p:ext uri="{BB962C8B-B14F-4D97-AF65-F5344CB8AC3E}">
        <p14:creationId xmlns:p14="http://schemas.microsoft.com/office/powerpoint/2010/main" val="274217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tx1"/>
                </a:solidFill>
              </a:rPr>
              <a:t>Common database scalability patterns</a:t>
            </a:r>
            <a:endParaRPr lang="en-US" sz="4400" dirty="0">
              <a:solidFill>
                <a:schemeClr val="tx1"/>
              </a:solidFill>
            </a:endParaRPr>
          </a:p>
        </p:txBody>
      </p:sp>
      <p:sp>
        <p:nvSpPr>
          <p:cNvPr id="12" name="Can 11"/>
          <p:cNvSpPr/>
          <p:nvPr/>
        </p:nvSpPr>
        <p:spPr>
          <a:xfrm>
            <a:off x="10670925" y="4148349"/>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#n</a:t>
            </a:r>
          </a:p>
        </p:txBody>
      </p:sp>
      <p:sp>
        <p:nvSpPr>
          <p:cNvPr id="19" name="Can 18"/>
          <p:cNvSpPr/>
          <p:nvPr/>
        </p:nvSpPr>
        <p:spPr>
          <a:xfrm>
            <a:off x="10671870" y="5395113"/>
            <a:ext cx="1351575" cy="780725"/>
          </a:xfrm>
          <a:prstGeom prst="ca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Shard #n</a:t>
            </a:r>
          </a:p>
        </p:txBody>
      </p:sp>
      <p:grpSp>
        <p:nvGrpSpPr>
          <p:cNvPr id="34" name="Group 33"/>
          <p:cNvGrpSpPr/>
          <p:nvPr/>
        </p:nvGrpSpPr>
        <p:grpSpPr>
          <a:xfrm>
            <a:off x="6162338" y="1296486"/>
            <a:ext cx="4361067" cy="4888458"/>
            <a:chOff x="5672958" y="1650946"/>
            <a:chExt cx="4448515" cy="4986486"/>
          </a:xfrm>
        </p:grpSpPr>
        <p:sp>
          <p:nvSpPr>
            <p:cNvPr id="24" name="Can 23"/>
            <p:cNvSpPr/>
            <p:nvPr/>
          </p:nvSpPr>
          <p:spPr>
            <a:xfrm>
              <a:off x="7206916" y="4789517"/>
              <a:ext cx="1378677" cy="5794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#1</a:t>
              </a:r>
            </a:p>
          </p:txBody>
        </p:sp>
        <p:sp>
          <p:nvSpPr>
            <p:cNvPr id="25" name="Can 24"/>
            <p:cNvSpPr/>
            <p:nvPr/>
          </p:nvSpPr>
          <p:spPr>
            <a:xfrm>
              <a:off x="8739914" y="4376980"/>
              <a:ext cx="1378677" cy="992018"/>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Cust</a:t>
              </a:r>
              <a:r>
                <a:rPr lang="en-US" dirty="0">
                  <a:solidFill>
                    <a:srgbClr val="FFFFFF"/>
                  </a:solidFill>
                  <a:latin typeface="Segoe UI Light" panose="020B0502040204020203" pitchFamily="34" charset="0"/>
                  <a:cs typeface="Segoe UI Light" panose="020B0502040204020203" pitchFamily="34" charset="0"/>
                </a:rPr>
                <a:t>. #2</a:t>
              </a:r>
            </a:p>
          </p:txBody>
        </p:sp>
        <p:sp>
          <p:nvSpPr>
            <p:cNvPr id="26" name="Can 25"/>
            <p:cNvSpPr/>
            <p:nvPr/>
          </p:nvSpPr>
          <p:spPr>
            <a:xfrm>
              <a:off x="5674879" y="4321213"/>
              <a:ext cx="1378677" cy="1047785"/>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sp>
          <p:nvSpPr>
            <p:cNvPr id="27" name="Can 26"/>
            <p:cNvSpPr/>
            <p:nvPr/>
          </p:nvSpPr>
          <p:spPr>
            <a:xfrm>
              <a:off x="5684837" y="1650946"/>
              <a:ext cx="1378677" cy="1204491"/>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err="1">
                  <a:solidFill>
                    <a:srgbClr val="FFFFFF"/>
                  </a:solidFill>
                  <a:latin typeface="Segoe UI Light" panose="020B0502040204020203" pitchFamily="34" charset="0"/>
                  <a:cs typeface="Segoe UI Light" panose="020B0502040204020203" pitchFamily="34" charset="0"/>
                </a:rPr>
                <a:t>Fabrikam</a:t>
              </a:r>
              <a:endParaRPr lang="en-US" dirty="0">
                <a:solidFill>
                  <a:srgbClr val="FFFFFF"/>
                </a:solidFill>
                <a:latin typeface="Segoe UI Light" panose="020B0502040204020203" pitchFamily="34" charset="0"/>
                <a:cs typeface="Segoe UI Light" panose="020B0502040204020203" pitchFamily="34" charset="0"/>
              </a:endParaRPr>
            </a:p>
          </p:txBody>
        </p:sp>
        <p:sp>
          <p:nvSpPr>
            <p:cNvPr id="28" name="Can 27"/>
            <p:cNvSpPr/>
            <p:nvPr/>
          </p:nvSpPr>
          <p:spPr>
            <a:xfrm>
              <a:off x="5674878" y="3251793"/>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Invoice</a:t>
              </a:r>
            </a:p>
          </p:txBody>
        </p:sp>
        <p:sp>
          <p:nvSpPr>
            <p:cNvPr id="29" name="Can 28"/>
            <p:cNvSpPr/>
            <p:nvPr/>
          </p:nvSpPr>
          <p:spPr>
            <a:xfrm>
              <a:off x="7205955" y="2833207"/>
              <a:ext cx="1378677" cy="1220987"/>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Order</a:t>
              </a:r>
            </a:p>
          </p:txBody>
        </p:sp>
        <p:sp>
          <p:nvSpPr>
            <p:cNvPr id="30" name="Can 29"/>
            <p:cNvSpPr/>
            <p:nvPr/>
          </p:nvSpPr>
          <p:spPr>
            <a:xfrm>
              <a:off x="8742796" y="2451693"/>
              <a:ext cx="1378677" cy="1618626"/>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Inventory</a:t>
              </a:r>
            </a:p>
          </p:txBody>
        </p:sp>
        <p:sp>
          <p:nvSpPr>
            <p:cNvPr id="31" name="Can 30"/>
            <p:cNvSpPr/>
            <p:nvPr/>
          </p:nvSpPr>
          <p:spPr>
            <a:xfrm>
              <a:off x="7204995" y="5836957"/>
              <a:ext cx="1378677" cy="796380"/>
            </a:xfrm>
            <a:prstGeom prst="can">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#1</a:t>
              </a:r>
            </a:p>
          </p:txBody>
        </p:sp>
        <p:sp>
          <p:nvSpPr>
            <p:cNvPr id="32" name="Can 31"/>
            <p:cNvSpPr/>
            <p:nvPr/>
          </p:nvSpPr>
          <p:spPr>
            <a:xfrm>
              <a:off x="8737033" y="5841052"/>
              <a:ext cx="1378677" cy="796380"/>
            </a:xfrm>
            <a:prstGeom prst="can">
              <a:avLst/>
            </a:prstGeom>
            <a:solidFill>
              <a:schemeClr val="accent3"/>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Shard #2</a:t>
              </a:r>
            </a:p>
          </p:txBody>
        </p:sp>
        <p:sp>
          <p:nvSpPr>
            <p:cNvPr id="33" name="Can 32"/>
            <p:cNvSpPr/>
            <p:nvPr/>
          </p:nvSpPr>
          <p:spPr>
            <a:xfrm>
              <a:off x="5672958" y="5831764"/>
              <a:ext cx="1378677" cy="796380"/>
            </a:xfrm>
            <a:prstGeom prst="can">
              <a:avLst/>
            </a:prstGeom>
            <a:solidFill>
              <a:schemeClr val="accent5"/>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solidFill>
                    <a:srgbClr val="FFFFFF"/>
                  </a:solidFill>
                  <a:latin typeface="Segoe UI Light" panose="020B0502040204020203" pitchFamily="34" charset="0"/>
                  <a:cs typeface="Segoe UI Light" panose="020B0502040204020203" pitchFamily="34" charset="0"/>
                </a:rPr>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Root</a:t>
              </a:r>
            </a:p>
          </p:txBody>
        </p:sp>
      </p:gr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5" name="Group 4"/>
          <p:cNvGrpSpPr/>
          <p:nvPr/>
        </p:nvGrpSpPr>
        <p:grpSpPr>
          <a:xfrm>
            <a:off x="-2044" y="1396960"/>
            <a:ext cx="5710057" cy="966115"/>
            <a:chOff x="-2044" y="1396960"/>
            <a:chExt cx="5710057" cy="966115"/>
          </a:xfrm>
          <a:solidFill>
            <a:schemeClr val="accent1">
              <a:lumMod val="50000"/>
            </a:schemeClr>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2044" y="2661148"/>
            <a:ext cx="5710057" cy="966115"/>
            <a:chOff x="-2044" y="1396960"/>
            <a:chExt cx="5710057" cy="966115"/>
          </a:xfrm>
          <a:solidFill>
            <a:schemeClr val="accent1">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2044" y="3925336"/>
            <a:ext cx="5710057" cy="966115"/>
            <a:chOff x="-2044" y="1396960"/>
            <a:chExt cx="5710057" cy="966115"/>
          </a:xfrm>
          <a:solidFill>
            <a:schemeClr val="accent1">
              <a:lumMod val="50000"/>
            </a:schemeClr>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1 tenant: 1 DB (ISV/CSV)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2044" y="5159134"/>
            <a:ext cx="5710057" cy="966115"/>
            <a:chOff x="-2044" y="1396960"/>
            <a:chExt cx="5710057" cy="966115"/>
          </a:xfrm>
          <a:solidFill>
            <a:schemeClr val="accent1">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2880" tIns="137160" rIns="182880" bIns="137160" rtlCol="0" anchor="ctr">
              <a:noAutofit/>
            </a:bodyPr>
            <a:lstStyle/>
            <a:p>
              <a:pPr>
                <a:defRPr/>
              </a:pPr>
              <a:r>
                <a:rPr lang="en-US" sz="2800" kern="0" dirty="0" smtClean="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563600985"/>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peel apart customer requirements</a:t>
            </a:r>
            <a:endParaRPr lang="en-US" dirty="0"/>
          </a:p>
        </p:txBody>
      </p:sp>
      <p:sp>
        <p:nvSpPr>
          <p:cNvPr id="18" name="Rectangle 17"/>
          <p:cNvSpPr/>
          <p:nvPr/>
        </p:nvSpPr>
        <p:spPr>
          <a:xfrm>
            <a:off x="4265022" y="3006482"/>
            <a:ext cx="7696200" cy="1625073"/>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Pure max data size</a:t>
            </a:r>
          </a:p>
          <a:p>
            <a:pPr defTabSz="932742">
              <a:lnSpc>
                <a:spcPts val="2400"/>
              </a:lnSpc>
              <a:defRPr/>
            </a:pPr>
            <a:r>
              <a:rPr lang="en-US" sz="2000" kern="0" dirty="0" smtClean="0">
                <a:solidFill>
                  <a:srgbClr val="FFFFFF"/>
                </a:solidFill>
                <a:latin typeface="Segoe UI Light"/>
              </a:rPr>
              <a:t>Active portion of total data </a:t>
            </a:r>
          </a:p>
          <a:p>
            <a:pPr defTabSz="932742">
              <a:lnSpc>
                <a:spcPts val="2400"/>
              </a:lnSpc>
              <a:defRPr/>
            </a:pPr>
            <a:r>
              <a:rPr lang="en-US" sz="2000" kern="0" dirty="0" smtClean="0">
                <a:solidFill>
                  <a:srgbClr val="FFFFFF"/>
                </a:solidFill>
                <a:latin typeface="Segoe UI Light"/>
              </a:rPr>
              <a:t>Amount of transactional workload the app will generate</a:t>
            </a:r>
          </a:p>
          <a:p>
            <a:pPr defTabSz="932742">
              <a:lnSpc>
                <a:spcPts val="2400"/>
              </a:lnSpc>
              <a:defRPr/>
            </a:pPr>
            <a:r>
              <a:rPr lang="en-US" sz="2000" kern="0" dirty="0" smtClean="0">
                <a:solidFill>
                  <a:srgbClr val="FFFFFF"/>
                </a:solidFill>
                <a:latin typeface="Segoe UI Light"/>
              </a:rPr>
              <a:t>Largest amount of data that needs to live in the same transactional space (i.e. database)</a:t>
            </a:r>
          </a:p>
        </p:txBody>
      </p:sp>
      <p:sp>
        <p:nvSpPr>
          <p:cNvPr id="19" name="Rectangle 18"/>
          <p:cNvSpPr/>
          <p:nvPr/>
        </p:nvSpPr>
        <p:spPr>
          <a:xfrm>
            <a:off x="4278085" y="1888355"/>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DTU (throughput) currently up to 800 DTU or ~735 </a:t>
            </a:r>
            <a:r>
              <a:rPr lang="en-US" sz="2000" kern="0" dirty="0" err="1" smtClean="0">
                <a:solidFill>
                  <a:srgbClr val="FFFFFF"/>
                </a:solidFill>
                <a:latin typeface="Segoe UI Light"/>
              </a:rPr>
              <a:t>tx</a:t>
            </a:r>
            <a:r>
              <a:rPr lang="en-US" sz="2000" kern="0" dirty="0" smtClean="0">
                <a:solidFill>
                  <a:srgbClr val="FFFFFF"/>
                </a:solidFill>
                <a:latin typeface="Segoe UI Light"/>
              </a:rPr>
              <a:t>/second*</a:t>
            </a:r>
          </a:p>
          <a:p>
            <a:pPr defTabSz="932742">
              <a:lnSpc>
                <a:spcPts val="2400"/>
              </a:lnSpc>
              <a:defRPr/>
            </a:pPr>
            <a:r>
              <a:rPr lang="en-US" sz="2000" kern="0" dirty="0" smtClean="0">
                <a:solidFill>
                  <a:srgbClr val="FFFFFF"/>
                </a:solidFill>
                <a:latin typeface="Segoe UI Light"/>
              </a:rPr>
              <a:t>Max DB size (up to 500GB)</a:t>
            </a:r>
          </a:p>
        </p:txBody>
      </p:sp>
      <p:sp>
        <p:nvSpPr>
          <p:cNvPr id="20" name="Rectangle 19"/>
          <p:cNvSpPr/>
          <p:nvPr/>
        </p:nvSpPr>
        <p:spPr>
          <a:xfrm>
            <a:off x="-1" y="3006483"/>
            <a:ext cx="4267201" cy="16250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Customer dimensions to consider</a:t>
            </a:r>
          </a:p>
        </p:txBody>
      </p:sp>
      <p:sp>
        <p:nvSpPr>
          <p:cNvPr id="21" name="Rectangle 20"/>
          <p:cNvSpPr/>
          <p:nvPr/>
        </p:nvSpPr>
        <p:spPr>
          <a:xfrm>
            <a:off x="-1" y="1888355"/>
            <a:ext cx="4267201"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SQL Database </a:t>
            </a:r>
          </a:p>
          <a:p>
            <a:pPr marL="685800" defTabSz="932742">
              <a:defRPr/>
            </a:pPr>
            <a:r>
              <a:rPr lang="en-US" sz="2800" kern="0" dirty="0" smtClean="0">
                <a:solidFill>
                  <a:srgbClr val="FFFFFF"/>
                </a:solidFill>
                <a:latin typeface="Segoe UI Light"/>
              </a:rPr>
              <a:t>scale up limits</a:t>
            </a:r>
          </a:p>
        </p:txBody>
      </p:sp>
      <p:grpSp>
        <p:nvGrpSpPr>
          <p:cNvPr id="22" name="Group 38"/>
          <p:cNvGrpSpPr>
            <a:grpSpLocks/>
          </p:cNvGrpSpPr>
          <p:nvPr/>
        </p:nvGrpSpPr>
        <p:grpSpPr bwMode="auto">
          <a:xfrm>
            <a:off x="104504" y="3522327"/>
            <a:ext cx="593381" cy="593381"/>
            <a:chOff x="-3781305" y="3065460"/>
            <a:chExt cx="1777999" cy="1777999"/>
          </a:xfrm>
          <a:solidFill>
            <a:srgbClr val="FFFFFF"/>
          </a:solidFill>
        </p:grpSpPr>
        <p:sp>
          <p:nvSpPr>
            <p:cNvPr id="2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4"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grpSp>
        <p:nvGrpSpPr>
          <p:cNvPr id="25" name="Group 38"/>
          <p:cNvGrpSpPr>
            <a:grpSpLocks/>
          </p:cNvGrpSpPr>
          <p:nvPr/>
        </p:nvGrpSpPr>
        <p:grpSpPr bwMode="auto">
          <a:xfrm>
            <a:off x="104504" y="2112456"/>
            <a:ext cx="593381" cy="593381"/>
            <a:chOff x="-3781305" y="3065460"/>
            <a:chExt cx="1777999" cy="1777999"/>
          </a:xfrm>
          <a:solidFill>
            <a:srgbClr val="FFFFFF"/>
          </a:solidFill>
        </p:grpSpPr>
        <p:sp>
          <p:nvSpPr>
            <p:cNvPr id="26"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2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28" name="Rectangle 27"/>
          <p:cNvSpPr/>
          <p:nvPr/>
        </p:nvSpPr>
        <p:spPr>
          <a:xfrm>
            <a:off x="4278085" y="4716410"/>
            <a:ext cx="7696200" cy="1033272"/>
          </a:xfrm>
          <a:prstGeom prst="rect">
            <a:avLst/>
          </a:prstGeom>
          <a:solidFill>
            <a:srgbClr val="0072C6"/>
          </a:solidFill>
          <a:ln w="10795" cap="flat" cmpd="sng" algn="ctr">
            <a:noFill/>
            <a:prstDash val="solid"/>
          </a:ln>
          <a:effectLst/>
        </p:spPr>
        <p:txBody>
          <a:bodyPr lIns="457200" tIns="137160" rIns="182880" bIns="137160" rtlCol="0" anchor="ctr">
            <a:noAutofit/>
          </a:bodyPr>
          <a:lstStyle/>
          <a:p>
            <a:pPr defTabSz="932742">
              <a:lnSpc>
                <a:spcPts val="2400"/>
              </a:lnSpc>
              <a:defRPr/>
            </a:pPr>
            <a:r>
              <a:rPr lang="en-US" sz="2000" kern="0" dirty="0" smtClean="0">
                <a:solidFill>
                  <a:srgbClr val="FFFFFF"/>
                </a:solidFill>
                <a:latin typeface="Segoe UI Light"/>
              </a:rPr>
              <a:t>100 S2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25TB) </a:t>
            </a:r>
            <a:r>
              <a:rPr lang="en-US" sz="2000" i="1" kern="0" dirty="0" smtClean="0">
                <a:solidFill>
                  <a:srgbClr val="FFFFFF"/>
                </a:solidFill>
                <a:latin typeface="Segoe UI Light"/>
              </a:rPr>
              <a:t>($90,000/12 months)</a:t>
            </a:r>
          </a:p>
          <a:p>
            <a:pPr defTabSz="932742">
              <a:lnSpc>
                <a:spcPts val="2400"/>
              </a:lnSpc>
              <a:defRPr/>
            </a:pPr>
            <a:r>
              <a:rPr lang="en-US" sz="2000" kern="0" dirty="0" smtClean="0">
                <a:solidFill>
                  <a:srgbClr val="FFFFFF"/>
                </a:solidFill>
                <a:latin typeface="Segoe UI Light"/>
              </a:rPr>
              <a:t>25 P2 for 5000 DTUs (max </a:t>
            </a:r>
            <a:r>
              <a:rPr lang="en-US" sz="2000" kern="0" dirty="0" err="1" smtClean="0">
                <a:solidFill>
                  <a:srgbClr val="FFFFFF"/>
                </a:solidFill>
                <a:latin typeface="Segoe UI Light"/>
              </a:rPr>
              <a:t>db</a:t>
            </a:r>
            <a:r>
              <a:rPr lang="en-US" sz="2000" kern="0" dirty="0" smtClean="0">
                <a:solidFill>
                  <a:srgbClr val="FFFFFF"/>
                </a:solidFill>
                <a:latin typeface="Segoe UI Light"/>
              </a:rPr>
              <a:t> size 12.5TB) </a:t>
            </a:r>
            <a:r>
              <a:rPr lang="en-US" sz="2000" i="1" kern="0" dirty="0" smtClean="0">
                <a:solidFill>
                  <a:srgbClr val="FFFFFF"/>
                </a:solidFill>
                <a:latin typeface="Segoe UI Light"/>
              </a:rPr>
              <a:t>($279,000/12 months)**</a:t>
            </a:r>
          </a:p>
        </p:txBody>
      </p:sp>
      <p:sp>
        <p:nvSpPr>
          <p:cNvPr id="29" name="Rectangle 28"/>
          <p:cNvSpPr/>
          <p:nvPr/>
        </p:nvSpPr>
        <p:spPr>
          <a:xfrm>
            <a:off x="1" y="4716410"/>
            <a:ext cx="4267200" cy="1033272"/>
          </a:xfrm>
          <a:prstGeom prst="rect">
            <a:avLst/>
          </a:prstGeom>
          <a:solidFill>
            <a:schemeClr val="accent1">
              <a:lumMod val="50000"/>
            </a:schemeClr>
          </a:solidFill>
          <a:ln w="10795" cap="flat" cmpd="sng" algn="ctr">
            <a:noFill/>
            <a:prstDash val="solid"/>
          </a:ln>
          <a:effectLst/>
        </p:spPr>
        <p:txBody>
          <a:bodyPr wrap="square" lIns="182880" tIns="137160" rIns="182880" bIns="137160" rtlCol="0" anchor="ctr">
            <a:noAutofit/>
          </a:bodyPr>
          <a:lstStyle/>
          <a:p>
            <a:pPr marL="685800" defTabSz="932742">
              <a:defRPr/>
            </a:pPr>
            <a:r>
              <a:rPr lang="en-US" sz="2800" kern="0" dirty="0" smtClean="0">
                <a:solidFill>
                  <a:srgbClr val="FFFFFF"/>
                </a:solidFill>
                <a:latin typeface="Segoe UI Light"/>
              </a:rPr>
              <a:t>Scale out options</a:t>
            </a:r>
          </a:p>
        </p:txBody>
      </p:sp>
      <p:grpSp>
        <p:nvGrpSpPr>
          <p:cNvPr id="30" name="Group 38"/>
          <p:cNvGrpSpPr>
            <a:grpSpLocks/>
          </p:cNvGrpSpPr>
          <p:nvPr/>
        </p:nvGrpSpPr>
        <p:grpSpPr bwMode="auto">
          <a:xfrm>
            <a:off x="104504" y="4936355"/>
            <a:ext cx="593381" cy="593381"/>
            <a:chOff x="-3781305" y="3065460"/>
            <a:chExt cx="1777999" cy="1777999"/>
          </a:xfrm>
          <a:solidFill>
            <a:srgbClr val="FFFFFF"/>
          </a:solidFill>
        </p:grpSpPr>
        <p:sp>
          <p:nvSpPr>
            <p:cNvPr id="31"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sp>
          <p:nvSpPr>
            <p:cNvPr id="32"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kern="0" dirty="0">
                <a:solidFill>
                  <a:srgbClr val="000000"/>
                </a:solidFill>
              </a:endParaRPr>
            </a:p>
          </p:txBody>
        </p:sp>
      </p:grpSp>
      <p:sp>
        <p:nvSpPr>
          <p:cNvPr id="36" name="TextBox 35"/>
          <p:cNvSpPr txBox="1"/>
          <p:nvPr/>
        </p:nvSpPr>
        <p:spPr>
          <a:xfrm>
            <a:off x="91440" y="5852650"/>
            <a:ext cx="4302396"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Based on </a:t>
            </a:r>
            <a:r>
              <a:rPr lang="en-US" sz="1400" dirty="0" smtClean="0">
                <a:solidFill>
                  <a:srgbClr val="000000"/>
                </a:solidFill>
                <a:latin typeface="Segoe UI Light" panose="020B0502040204020203" pitchFamily="34" charset="0"/>
                <a:cs typeface="Segoe UI Light" panose="020B0502040204020203" pitchFamily="34" charset="0"/>
                <a:hlinkClick r:id="rId2"/>
              </a:rPr>
              <a:t>Azure SQL Database Benchmark </a:t>
            </a:r>
            <a:r>
              <a:rPr lang="en-US" sz="1400" dirty="0" smtClean="0">
                <a:solidFill>
                  <a:srgbClr val="000000"/>
                </a:solidFill>
                <a:latin typeface="Segoe UI Light" panose="020B0502040204020203" pitchFamily="34" charset="0"/>
                <a:cs typeface="Segoe UI Light" panose="020B0502040204020203" pitchFamily="34" charset="0"/>
              </a:rPr>
              <a:t>estimation</a:t>
            </a:r>
            <a:endParaRPr lang="en-US" sz="1400" dirty="0">
              <a:solidFill>
                <a:srgbClr val="000000"/>
              </a:solidFill>
              <a:latin typeface="Segoe UI Light" panose="020B0502040204020203" pitchFamily="34" charset="0"/>
              <a:cs typeface="Segoe UI Light" panose="020B0502040204020203" pitchFamily="34" charset="0"/>
            </a:endParaRPr>
          </a:p>
        </p:txBody>
      </p:sp>
      <p:sp>
        <p:nvSpPr>
          <p:cNvPr id="38" name="TextBox 37"/>
          <p:cNvSpPr txBox="1"/>
          <p:nvPr/>
        </p:nvSpPr>
        <p:spPr>
          <a:xfrm>
            <a:off x="268927" y="1168537"/>
            <a:ext cx="9528216" cy="914400"/>
          </a:xfrm>
          <a:prstGeom prst="rect">
            <a:avLst/>
          </a:prstGeom>
          <a:noFill/>
        </p:spPr>
        <p:txBody>
          <a:bodyPr wrap="none" lIns="182880" tIns="146304" rIns="182880" bIns="146304" rtlCol="0">
            <a:noAutofit/>
          </a:bodyPr>
          <a:lstStyle/>
          <a:p>
            <a:pPr>
              <a:lnSpc>
                <a:spcPct val="90000"/>
              </a:lnSpc>
              <a:spcAft>
                <a:spcPts val="600"/>
              </a:spcAft>
            </a:pP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Customer example: 9 TB data | 5000 </a:t>
            </a:r>
            <a:r>
              <a:rPr lang="en-US" sz="2400" i="1" dirty="0" err="1"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tx</a:t>
            </a:r>
            <a:r>
              <a:rPr lang="en-US" sz="2400" i="1" dirty="0" smtClean="0">
                <a:gradFill>
                  <a:gsLst>
                    <a:gs pos="2917">
                      <a:srgbClr val="000000"/>
                    </a:gs>
                    <a:gs pos="30000">
                      <a:srgbClr val="000000"/>
                    </a:gs>
                  </a:gsLst>
                  <a:lin ang="5400000" scaled="0"/>
                </a:gradFill>
                <a:latin typeface="Segoe UI Light" panose="020B0502040204020203" pitchFamily="34" charset="0"/>
                <a:cs typeface="Segoe UI Light" panose="020B0502040204020203" pitchFamily="34" charset="0"/>
              </a:rPr>
              <a:t>*/sec | 100GB largest shard</a:t>
            </a:r>
          </a:p>
        </p:txBody>
      </p:sp>
      <p:grpSp>
        <p:nvGrpSpPr>
          <p:cNvPr id="39" name="Group 2"/>
          <p:cNvGrpSpPr/>
          <p:nvPr/>
        </p:nvGrpSpPr>
        <p:grpSpPr>
          <a:xfrm>
            <a:off x="-2044" y="6513076"/>
            <a:ext cx="12194043" cy="354000"/>
            <a:chOff x="2577137" y="4571778"/>
            <a:chExt cx="9101124" cy="1390560"/>
          </a:xfrm>
        </p:grpSpPr>
        <p:sp>
          <p:nvSpPr>
            <p:cNvPr id="40"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42" name="TextBox 41"/>
          <p:cNvSpPr txBox="1"/>
          <p:nvPr/>
        </p:nvSpPr>
        <p:spPr>
          <a:xfrm>
            <a:off x="13708" y="6123853"/>
            <a:ext cx="4188198" cy="307777"/>
          </a:xfrm>
          <a:prstGeom prst="rect">
            <a:avLst/>
          </a:prstGeom>
          <a:noFill/>
        </p:spPr>
        <p:txBody>
          <a:bodyPr wrap="none" rtlCol="0">
            <a:spAutoFit/>
          </a:bodyPr>
          <a:lstStyle/>
          <a:p>
            <a:r>
              <a:rPr lang="en-US" sz="1400" dirty="0" smtClean="0">
                <a:solidFill>
                  <a:srgbClr val="000000"/>
                </a:solidFill>
                <a:latin typeface="Segoe UI Light" panose="020B0502040204020203" pitchFamily="34" charset="0"/>
                <a:cs typeface="Segoe UI Light" panose="020B0502040204020203" pitchFamily="34" charset="0"/>
              </a:rPr>
              <a:t>** Will provide additional </a:t>
            </a:r>
            <a:r>
              <a:rPr lang="en-US" sz="1400" dirty="0">
                <a:solidFill>
                  <a:srgbClr val="000000"/>
                </a:solidFill>
                <a:latin typeface="Segoe UI Light" panose="020B0502040204020203" pitchFamily="34" charset="0"/>
                <a:cs typeface="Segoe UI Light" panose="020B0502040204020203" pitchFamily="34" charset="0"/>
              </a:rPr>
              <a:t>Business Continuity features</a:t>
            </a:r>
          </a:p>
        </p:txBody>
      </p:sp>
    </p:spTree>
    <p:extLst>
      <p:ext uri="{BB962C8B-B14F-4D97-AF65-F5344CB8AC3E}">
        <p14:creationId xmlns:p14="http://schemas.microsoft.com/office/powerpoint/2010/main" val="210096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0-#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2"/>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750" fill="hold"/>
                                        <p:tgtEl>
                                          <p:spTgt spid="19"/>
                                        </p:tgtEl>
                                        <p:attrNameLst>
                                          <p:attrName>ppt_x</p:attrName>
                                        </p:attrNameLst>
                                      </p:cBhvr>
                                      <p:tavLst>
                                        <p:tav tm="0">
                                          <p:val>
                                            <p:strVal val="0-#ppt_w/2"/>
                                          </p:val>
                                        </p:tav>
                                        <p:tav tm="100000">
                                          <p:val>
                                            <p:strVal val="#ppt_x"/>
                                          </p:val>
                                        </p:tav>
                                      </p:tavLst>
                                    </p:anim>
                                    <p:anim calcmode="lin" valueType="num">
                                      <p:cBhvr additive="base">
                                        <p:cTn id="28" dur="75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50"/>
                                        <p:tgtEl>
                                          <p:spTgt spid="25"/>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25"/>
                                        </p:tgtEl>
                                        <p:attrNameLst>
                                          <p:attrName>ppt_x</p:attrName>
                                          <p:attrName>ppt_y</p:attrName>
                                        </p:attrNameLst>
                                      </p:cBhvr>
                                      <p:rCtr x="-1851" y="0"/>
                                    </p:animMotion>
                                  </p:childTnLst>
                                </p:cTn>
                              </p:par>
                              <p:par>
                                <p:cTn id="35" presetID="2" presetClass="entr" presetSubtype="8" decel="10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0-#ppt_w/2"/>
                                          </p:val>
                                        </p:tav>
                                        <p:tav tm="100000">
                                          <p:val>
                                            <p:strVal val="#ppt_x"/>
                                          </p:val>
                                        </p:tav>
                                      </p:tavLst>
                                    </p:anim>
                                    <p:anim calcmode="lin" valueType="num">
                                      <p:cBhvr additive="base">
                                        <p:cTn id="43" dur="75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50"/>
                                        <p:tgtEl>
                                          <p:spTgt spid="30"/>
                                        </p:tgtEl>
                                      </p:cBhvr>
                                    </p:animEffect>
                                  </p:childTnLst>
                                </p:cTn>
                              </p:par>
                              <p:par>
                                <p:cTn id="48" presetID="35" presetClass="path" presetSubtype="0" decel="100000" fill="hold" nodeType="withEffect">
                                  <p:stCondLst>
                                    <p:cond delay="0"/>
                                  </p:stCondLst>
                                  <p:childTnLst>
                                    <p:animMotion origin="layout" path="M -3.10186E-6 -3.44984E-6 L -0.03689 -3.44984E-6 " pathEditMode="relative" rAng="0" ptsTypes="AA">
                                      <p:cBhvr>
                                        <p:cTn id="49" dur="500" spd="-100000" fill="hold"/>
                                        <p:tgtEl>
                                          <p:spTgt spid="30"/>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Multi-Tenant SaaS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269239" y="1189176"/>
            <a:ext cx="11653523" cy="5211623"/>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Central directory where customer profiles are stored</a:t>
            </a:r>
          </a:p>
          <a:p>
            <a:r>
              <a:rPr lang="en-US" dirty="0" smtClean="0">
                <a:latin typeface="Segoe UI Light" panose="020B0502040204020203" pitchFamily="34" charset="0"/>
                <a:cs typeface="Segoe UI Light" panose="020B0502040204020203" pitchFamily="34" charset="0"/>
              </a:rPr>
              <a:t>One database per end customer (tenant)</a:t>
            </a:r>
          </a:p>
          <a:p>
            <a:pPr lvl="1"/>
            <a:r>
              <a:rPr lang="en-US" dirty="0" smtClean="0">
                <a:latin typeface="Segoe UI Light" panose="020B0502040204020203" pitchFamily="34" charset="0"/>
                <a:cs typeface="Segoe UI Light" panose="020B0502040204020203" pitchFamily="34" charset="0"/>
              </a:rPr>
              <a:t>Often for security and isolation</a:t>
            </a:r>
          </a:p>
          <a:p>
            <a:pPr lvl="1"/>
            <a:r>
              <a:rPr lang="en-US" dirty="0" smtClean="0">
                <a:latin typeface="Segoe UI Light" panose="020B0502040204020203" pitchFamily="34" charset="0"/>
                <a:cs typeface="Segoe UI Light" panose="020B0502040204020203" pitchFamily="34" charset="0"/>
              </a:rPr>
              <a:t>Some rely on schema customization</a:t>
            </a:r>
          </a:p>
          <a:p>
            <a:r>
              <a:rPr lang="en-US" dirty="0" smtClean="0">
                <a:latin typeface="Segoe UI Light" panose="020B0502040204020203" pitchFamily="34" charset="0"/>
                <a:cs typeface="Segoe UI Light" panose="020B0502040204020203" pitchFamily="34" charset="0"/>
              </a:rPr>
              <a:t>Data dependent routing is common data access path</a:t>
            </a:r>
          </a:p>
          <a:p>
            <a:pPr lvl="1"/>
            <a:r>
              <a:rPr lang="en-US" dirty="0" smtClean="0">
                <a:latin typeface="Segoe UI Light" panose="020B0502040204020203" pitchFamily="34" charset="0"/>
                <a:cs typeface="Segoe UI Light" panose="020B0502040204020203" pitchFamily="34" charset="0"/>
              </a:rPr>
              <a:t>Highly selective key lookup queries, multi-joins, etc.</a:t>
            </a:r>
          </a:p>
          <a:p>
            <a:pPr lvl="1"/>
            <a:r>
              <a:rPr lang="en-US" dirty="0" smtClean="0">
                <a:latin typeface="Segoe UI Light" panose="020B0502040204020203" pitchFamily="34" charset="0"/>
                <a:cs typeface="Segoe UI Light" panose="020B0502040204020203" pitchFamily="34" charset="0"/>
              </a:rPr>
              <a:t>Mid to low data entry rate </a:t>
            </a:r>
          </a:p>
          <a:p>
            <a:pPr lvl="1"/>
            <a:r>
              <a:rPr lang="en-US" dirty="0" smtClean="0">
                <a:latin typeface="Segoe UI Light" panose="020B0502040204020203" pitchFamily="34" charset="0"/>
                <a:cs typeface="Segoe UI Light" panose="020B0502040204020203" pitchFamily="34" charset="0"/>
              </a:rPr>
              <a:t>No need for cross-customers (fan-out) queries</a:t>
            </a:r>
          </a:p>
          <a:p>
            <a:r>
              <a:rPr lang="en-US" dirty="0" smtClean="0">
                <a:latin typeface="Segoe UI Light" panose="020B0502040204020203" pitchFamily="34" charset="0"/>
                <a:cs typeface="Segoe UI Light" panose="020B0502040204020203" pitchFamily="34" charset="0"/>
              </a:rPr>
              <a:t>Most tenants are small and “cold”, some may have hot spots</a:t>
            </a:r>
          </a:p>
          <a:p>
            <a:pPr lvl="1"/>
            <a:r>
              <a:rPr lang="en-US" dirty="0" smtClean="0">
                <a:latin typeface="Segoe UI Light" panose="020B0502040204020203" pitchFamily="34" charset="0"/>
                <a:cs typeface="Segoe UI Light" panose="020B0502040204020203" pitchFamily="34" charset="0"/>
              </a:rPr>
              <a:t>Optimizing COGS by picking the right Service Tier for the customer (mostly Basic)</a:t>
            </a:r>
          </a:p>
          <a:p>
            <a:r>
              <a:rPr lang="en-US" dirty="0" smtClean="0">
                <a:latin typeface="Segoe UI Light" panose="020B0502040204020203" pitchFamily="34" charset="0"/>
                <a:cs typeface="Segoe UI Light" panose="020B0502040204020203" pitchFamily="34" charset="0"/>
              </a:rPr>
              <a:t>Example</a:t>
            </a:r>
          </a:p>
          <a:p>
            <a:pPr lvl="1"/>
            <a:r>
              <a:rPr lang="en-US" dirty="0" smtClean="0">
                <a:latin typeface="Segoe UI Light" panose="020B0502040204020203" pitchFamily="34" charset="0"/>
                <a:cs typeface="Segoe UI Light" panose="020B0502040204020203" pitchFamily="34" charset="0"/>
              </a:rPr>
              <a:t>MYOB </a:t>
            </a:r>
          </a:p>
          <a:p>
            <a:pPr lvl="1"/>
            <a:r>
              <a:rPr lang="en-US" dirty="0" smtClean="0">
                <a:latin typeface="Segoe UI Light" panose="020B0502040204020203" pitchFamily="34" charset="0"/>
                <a:cs typeface="Segoe UI Light" panose="020B0502040204020203" pitchFamily="34" charset="0"/>
              </a:rPr>
              <a:t>Sage</a:t>
            </a:r>
            <a:endParaRPr lang="en-US" dirty="0">
              <a:latin typeface="Segoe UI Light" panose="020B0502040204020203" pitchFamily="34" charset="0"/>
              <a:cs typeface="Segoe UI Light" panose="020B0502040204020203" pitchFamily="34" charset="0"/>
            </a:endParaRPr>
          </a:p>
        </p:txBody>
      </p:sp>
      <p:grpSp>
        <p:nvGrpSpPr>
          <p:cNvPr id="172" name="Group 2"/>
          <p:cNvGrpSpPr/>
          <p:nvPr/>
        </p:nvGrpSpPr>
        <p:grpSpPr>
          <a:xfrm>
            <a:off x="-2044" y="6513076"/>
            <a:ext cx="12194043" cy="354000"/>
            <a:chOff x="2577137" y="4571778"/>
            <a:chExt cx="9101124" cy="1390560"/>
          </a:xfrm>
        </p:grpSpPr>
        <p:sp>
          <p:nvSpPr>
            <p:cNvPr id="17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4"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962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42"/>
            <a:ext cx="10515600" cy="1325563"/>
          </a:xfrm>
        </p:spPr>
        <p:txBody>
          <a:bodyPr/>
          <a:lstStyle/>
          <a:p>
            <a:r>
              <a:rPr lang="en-US" dirty="0" smtClean="0">
                <a:latin typeface="Segoe UI Light" panose="020B0502040204020203" pitchFamily="34" charset="0"/>
                <a:cs typeface="Segoe UI Light" panose="020B0502040204020203" pitchFamily="34" charset="0"/>
              </a:rPr>
              <a:t>Continuous data collection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929641" y="1583735"/>
            <a:ext cx="10515600" cy="4442752"/>
          </a:xfrm>
        </p:spPr>
        <p:txBody>
          <a:bodyPr>
            <a:normAutofit/>
          </a:bodyPr>
          <a:lstStyle/>
          <a:p>
            <a:r>
              <a:rPr lang="en-US" sz="2400" dirty="0" smtClean="0">
                <a:latin typeface="Segoe UI Light" panose="020B0502040204020203" pitchFamily="34" charset="0"/>
                <a:cs typeface="Segoe UI Light" panose="020B0502040204020203" pitchFamily="34" charset="0"/>
              </a:rPr>
              <a:t>Large data ingestion workloads</a:t>
            </a:r>
          </a:p>
          <a:p>
            <a:pPr lvl="1"/>
            <a:r>
              <a:rPr lang="en-US" sz="2000" dirty="0" smtClean="0">
                <a:latin typeface="Segoe UI Light" panose="020B0502040204020203" pitchFamily="34" charset="0"/>
                <a:cs typeface="Segoe UI Light" panose="020B0502040204020203" pitchFamily="34" charset="0"/>
              </a:rPr>
              <a:t>Mostly append only (Cola bottling analogy)</a:t>
            </a:r>
          </a:p>
          <a:p>
            <a:r>
              <a:rPr lang="en-US" sz="2400" dirty="0" smtClean="0">
                <a:latin typeface="Segoe UI Light" panose="020B0502040204020203" pitchFamily="34" charset="0"/>
                <a:cs typeface="Segoe UI Light" panose="020B0502040204020203" pitchFamily="34" charset="0"/>
              </a:rPr>
              <a:t>Two options, depending on application query patterns</a:t>
            </a:r>
          </a:p>
          <a:p>
            <a:pPr lvl="1"/>
            <a:r>
              <a:rPr lang="en-US" sz="2000" dirty="0" smtClean="0">
                <a:latin typeface="Segoe UI Light" panose="020B0502040204020203" pitchFamily="34" charset="0"/>
                <a:cs typeface="Segoe UI Light" panose="020B0502040204020203" pitchFamily="34" charset="0"/>
              </a:rPr>
              <a:t>Querying ranges of last X days of data (e.g. trend analysis)</a:t>
            </a:r>
          </a:p>
          <a:p>
            <a:pPr lvl="1"/>
            <a:r>
              <a:rPr lang="en-US" sz="2000" dirty="0" smtClean="0">
                <a:latin typeface="Segoe UI Light" panose="020B0502040204020203" pitchFamily="34" charset="0"/>
                <a:cs typeface="Segoe UI Light" panose="020B0502040204020203" pitchFamily="34" charset="0"/>
              </a:rPr>
              <a:t>Randomly extracting data from the entire database (e.g. lookup a certain </a:t>
            </a:r>
            <a:r>
              <a:rPr lang="en-US" sz="2000" dirty="0" smtClean="0">
                <a:solidFill>
                  <a:srgbClr val="000000"/>
                </a:solidFill>
                <a:latin typeface="Segoe UI Light" panose="020B0502040204020203" pitchFamily="34" charset="0"/>
                <a:cs typeface="Segoe UI Light" panose="020B0502040204020203" pitchFamily="34" charset="0"/>
              </a:rPr>
              <a:t>Jan</a:t>
            </a:r>
            <a:r>
              <a:rPr lang="en-US" sz="2000" baseline="-25000" dirty="0">
                <a:solidFill>
                  <a:srgbClr val="000000"/>
                </a:solidFill>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event)</a:t>
            </a:r>
          </a:p>
          <a:p>
            <a:r>
              <a:rPr lang="en-US" sz="2400" dirty="0" smtClean="0">
                <a:latin typeface="Segoe UI Light" panose="020B0502040204020203" pitchFamily="34" charset="0"/>
                <a:cs typeface="Segoe UI Light" panose="020B0502040204020203" pitchFamily="34" charset="0"/>
              </a:rPr>
              <a:t>Typically requires fan-out queries</a:t>
            </a:r>
            <a:endParaRPr lang="en-US" sz="2400" dirty="0">
              <a:latin typeface="Segoe UI Light" panose="020B0502040204020203" pitchFamily="34" charset="0"/>
              <a:cs typeface="Segoe UI Light" panose="020B0502040204020203" pitchFamily="34" charset="0"/>
            </a:endParaRPr>
          </a:p>
        </p:txBody>
      </p:sp>
      <p:sp>
        <p:nvSpPr>
          <p:cNvPr id="4" name="Can 3"/>
          <p:cNvSpPr/>
          <p:nvPr/>
        </p:nvSpPr>
        <p:spPr bwMode="auto">
          <a:xfrm>
            <a:off x="1356588"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Jan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2938396" y="537292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Mar</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3963677" y="5372921"/>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Oct</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8" name="Can 7"/>
          <p:cNvSpPr/>
          <p:nvPr/>
        </p:nvSpPr>
        <p:spPr bwMode="auto">
          <a:xfrm>
            <a:off x="2144286" y="5362849"/>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Feb</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9" name="TextBox 8"/>
          <p:cNvSpPr txBox="1"/>
          <p:nvPr/>
        </p:nvSpPr>
        <p:spPr>
          <a:xfrm>
            <a:off x="3612414"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10" name="Rectangle 9"/>
          <p:cNvSpPr/>
          <p:nvPr/>
        </p:nvSpPr>
        <p:spPr>
          <a:xfrm>
            <a:off x="2302225" y="4022904"/>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cxnSp>
        <p:nvCxnSpPr>
          <p:cNvPr id="12" name="Straight Arrow Connector 11"/>
          <p:cNvCxnSpPr/>
          <p:nvPr/>
        </p:nvCxnSpPr>
        <p:spPr>
          <a:xfrm>
            <a:off x="3477957" y="4551049"/>
            <a:ext cx="1456614" cy="763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2233591">
            <a:off x="3862658" y="4706528"/>
            <a:ext cx="495412" cy="230832"/>
          </a:xfrm>
          <a:prstGeom prst="rect">
            <a:avLst/>
          </a:prstGeom>
          <a:noFill/>
        </p:spPr>
        <p:txBody>
          <a:bodyPr wrap="square" rtlCol="0">
            <a:spAutoFit/>
          </a:bodyPr>
          <a:lstStyle/>
          <a:p>
            <a:r>
              <a:rPr lang="en-US" sz="900" dirty="0" smtClean="0">
                <a:solidFill>
                  <a:srgbClr val="000000"/>
                </a:solidFill>
              </a:rPr>
              <a:t>writes</a:t>
            </a:r>
            <a:endParaRPr lang="en-US" sz="900" dirty="0">
              <a:solidFill>
                <a:srgbClr val="000000"/>
              </a:solidFill>
            </a:endParaRPr>
          </a:p>
        </p:txBody>
      </p:sp>
      <p:cxnSp>
        <p:nvCxnSpPr>
          <p:cNvPr id="14" name="Straight Arrow Connector 13"/>
          <p:cNvCxnSpPr/>
          <p:nvPr/>
        </p:nvCxnSpPr>
        <p:spPr>
          <a:xfrm>
            <a:off x="3234424" y="4561122"/>
            <a:ext cx="884728" cy="73353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060419">
            <a:off x="3497310" y="4890590"/>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6" name="Straight Arrow Connector 15"/>
          <p:cNvCxnSpPr/>
          <p:nvPr/>
        </p:nvCxnSpPr>
        <p:spPr>
          <a:xfrm>
            <a:off x="2917321" y="4570727"/>
            <a:ext cx="310273" cy="77980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4016914">
            <a:off x="2959885" y="4788696"/>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19" name="Straight Arrow Connector 18"/>
          <p:cNvCxnSpPr/>
          <p:nvPr/>
        </p:nvCxnSpPr>
        <p:spPr>
          <a:xfrm flipH="1">
            <a:off x="2483988" y="4561122"/>
            <a:ext cx="250363" cy="78288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7297506">
            <a:off x="2248095" y="4824443"/>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cxnSp>
        <p:nvCxnSpPr>
          <p:cNvPr id="22" name="Straight Arrow Connector 21"/>
          <p:cNvCxnSpPr/>
          <p:nvPr/>
        </p:nvCxnSpPr>
        <p:spPr>
          <a:xfrm flipH="1">
            <a:off x="1745526" y="4551049"/>
            <a:ext cx="671288" cy="79364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8609501">
            <a:off x="1730212" y="4794294"/>
            <a:ext cx="495412" cy="230832"/>
          </a:xfrm>
          <a:prstGeom prst="rect">
            <a:avLst/>
          </a:prstGeom>
          <a:noFill/>
        </p:spPr>
        <p:txBody>
          <a:bodyPr wrap="square" rtlCol="0">
            <a:spAutoFit/>
          </a:bodyPr>
          <a:lstStyle/>
          <a:p>
            <a:r>
              <a:rPr lang="en-US" sz="900" dirty="0" smtClean="0">
                <a:solidFill>
                  <a:srgbClr val="000000"/>
                </a:solidFill>
              </a:rPr>
              <a:t>reads</a:t>
            </a:r>
            <a:endParaRPr lang="en-US" sz="900" dirty="0">
              <a:solidFill>
                <a:srgbClr val="000000"/>
              </a:solidFill>
            </a:endParaRPr>
          </a:p>
        </p:txBody>
      </p:sp>
      <p:sp>
        <p:nvSpPr>
          <p:cNvPr id="25" name="Can 24"/>
          <p:cNvSpPr/>
          <p:nvPr/>
        </p:nvSpPr>
        <p:spPr bwMode="auto">
          <a:xfrm>
            <a:off x="4957180" y="5384864"/>
            <a:ext cx="635288" cy="667545"/>
          </a:xfrm>
          <a:prstGeom prst="can">
            <a:avLst/>
          </a:prstGeom>
          <a:noFill/>
          <a:ln w="28575">
            <a:solidFill>
              <a:schemeClr val="accent1">
                <a:lumMod val="75000"/>
              </a:schemeClr>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Nov</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6" name="Rectangle 25"/>
          <p:cNvSpPr/>
          <p:nvPr/>
        </p:nvSpPr>
        <p:spPr>
          <a:xfrm>
            <a:off x="8122329" y="4049030"/>
            <a:ext cx="1271459" cy="48084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App</a:t>
            </a:r>
            <a:endParaRPr lang="en-US" dirty="0">
              <a:solidFill>
                <a:srgbClr val="FFFFFF"/>
              </a:solidFill>
            </a:endParaRPr>
          </a:p>
        </p:txBody>
      </p:sp>
      <p:sp>
        <p:nvSpPr>
          <p:cNvPr id="27" name="Can 26"/>
          <p:cNvSpPr/>
          <p:nvPr/>
        </p:nvSpPr>
        <p:spPr bwMode="auto">
          <a:xfrm>
            <a:off x="7152194"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#1</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8" name="Can 27"/>
          <p:cNvSpPr/>
          <p:nvPr/>
        </p:nvSpPr>
        <p:spPr bwMode="auto">
          <a:xfrm>
            <a:off x="8734002" y="5327513"/>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#3</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29" name="Can 28"/>
          <p:cNvSpPr/>
          <p:nvPr/>
        </p:nvSpPr>
        <p:spPr bwMode="auto">
          <a:xfrm>
            <a:off x="10098918" y="5327512"/>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#N</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0" name="Can 29"/>
          <p:cNvSpPr/>
          <p:nvPr/>
        </p:nvSpPr>
        <p:spPr bwMode="auto">
          <a:xfrm>
            <a:off x="7939892" y="5317440"/>
            <a:ext cx="635288" cy="667545"/>
          </a:xfrm>
          <a:prstGeom prst="can">
            <a:avLst/>
          </a:prstGeom>
          <a:solidFill>
            <a:schemeClr val="accent1">
              <a:lumMod val="75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#2</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1" name="TextBox 30"/>
          <p:cNvSpPr txBox="1"/>
          <p:nvPr/>
        </p:nvSpPr>
        <p:spPr>
          <a:xfrm>
            <a:off x="9486398" y="5416016"/>
            <a:ext cx="495412" cy="369332"/>
          </a:xfrm>
          <a:prstGeom prst="rect">
            <a:avLst/>
          </a:prstGeom>
          <a:noFill/>
        </p:spPr>
        <p:txBody>
          <a:bodyPr wrap="square" rtlCol="0">
            <a:spAutoFit/>
          </a:bodyPr>
          <a:lstStyle/>
          <a:p>
            <a:r>
              <a:rPr lang="en-US" dirty="0" smtClean="0">
                <a:solidFill>
                  <a:srgbClr val="000000"/>
                </a:solidFill>
              </a:rPr>
              <a:t>…..</a:t>
            </a:r>
            <a:endParaRPr lang="en-US" dirty="0">
              <a:solidFill>
                <a:srgbClr val="000000"/>
              </a:solidFill>
            </a:endParaRPr>
          </a:p>
        </p:txBody>
      </p:sp>
      <p:cxnSp>
        <p:nvCxnSpPr>
          <p:cNvPr id="32" name="Straight Arrow Connector 31"/>
          <p:cNvCxnSpPr/>
          <p:nvPr/>
        </p:nvCxnSpPr>
        <p:spPr>
          <a:xfrm>
            <a:off x="9124640" y="4552222"/>
            <a:ext cx="1142999" cy="764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2078314">
            <a:off x="9460035" y="4854097"/>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5" name="Straight Arrow Connector 34"/>
          <p:cNvCxnSpPr/>
          <p:nvPr/>
        </p:nvCxnSpPr>
        <p:spPr>
          <a:xfrm>
            <a:off x="8834433" y="4606315"/>
            <a:ext cx="212405" cy="69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4345264">
            <a:off x="8583015" y="491615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39" name="Straight Arrow Connector 38"/>
          <p:cNvCxnSpPr/>
          <p:nvPr/>
        </p:nvCxnSpPr>
        <p:spPr>
          <a:xfrm flipH="1">
            <a:off x="8242141" y="4606315"/>
            <a:ext cx="231379" cy="66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7459611">
            <a:off x="7827469" y="4692870"/>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cxnSp>
        <p:nvCxnSpPr>
          <p:cNvPr id="42" name="Straight Arrow Connector 41"/>
          <p:cNvCxnSpPr/>
          <p:nvPr/>
        </p:nvCxnSpPr>
        <p:spPr>
          <a:xfrm flipH="1">
            <a:off x="7461323" y="4606315"/>
            <a:ext cx="748516" cy="68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040029">
            <a:off x="7274207" y="4753299"/>
            <a:ext cx="979392" cy="230832"/>
          </a:xfrm>
          <a:prstGeom prst="rect">
            <a:avLst/>
          </a:prstGeom>
          <a:noFill/>
        </p:spPr>
        <p:txBody>
          <a:bodyPr wrap="square" rtlCol="0">
            <a:spAutoFit/>
          </a:bodyPr>
          <a:lstStyle/>
          <a:p>
            <a:r>
              <a:rPr lang="en-US" sz="900" dirty="0" smtClean="0">
                <a:solidFill>
                  <a:srgbClr val="000000"/>
                </a:solidFill>
              </a:rPr>
              <a:t>reads/writes</a:t>
            </a:r>
            <a:endParaRPr lang="en-US" sz="900" dirty="0">
              <a:solidFill>
                <a:srgbClr val="000000"/>
              </a:solidFill>
            </a:endParaRPr>
          </a:p>
        </p:txBody>
      </p:sp>
      <p:sp>
        <p:nvSpPr>
          <p:cNvPr id="45" name="TextBox 44"/>
          <p:cNvSpPr txBox="1"/>
          <p:nvPr/>
        </p:nvSpPr>
        <p:spPr>
          <a:xfrm>
            <a:off x="4578237" y="5472300"/>
            <a:ext cx="495412" cy="461665"/>
          </a:xfrm>
          <a:prstGeom prst="rect">
            <a:avLst/>
          </a:prstGeom>
          <a:noFill/>
        </p:spPr>
        <p:txBody>
          <a:bodyPr wrap="square" rtlCol="0">
            <a:spAutoFit/>
          </a:bodyPr>
          <a:lstStyle/>
          <a:p>
            <a:r>
              <a:rPr lang="en-US" sz="2400" dirty="0" smtClean="0">
                <a:solidFill>
                  <a:srgbClr val="000000"/>
                </a:solidFill>
              </a:rPr>
              <a:t>…</a:t>
            </a:r>
            <a:endParaRPr lang="en-US" sz="2400" dirty="0">
              <a:solidFill>
                <a:srgbClr val="000000"/>
              </a:solidFill>
            </a:endParaRPr>
          </a:p>
        </p:txBody>
      </p:sp>
      <p:sp>
        <p:nvSpPr>
          <p:cNvPr id="46" name="Right Arrow 45"/>
          <p:cNvSpPr/>
          <p:nvPr/>
        </p:nvSpPr>
        <p:spPr>
          <a:xfrm>
            <a:off x="1352559" y="6050541"/>
            <a:ext cx="3859526" cy="354376"/>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Time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48" name="Left-Right Arrow 47"/>
          <p:cNvSpPr/>
          <p:nvPr/>
        </p:nvSpPr>
        <p:spPr>
          <a:xfrm>
            <a:off x="7109621" y="6058186"/>
            <a:ext cx="3662027" cy="346730"/>
          </a:xfrm>
          <a:prstGeom prst="lef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Segoe UI Light" panose="020B0502040204020203" pitchFamily="34" charset="0"/>
                <a:cs typeface="Segoe UI Light" panose="020B0502040204020203" pitchFamily="34" charset="0"/>
              </a:rPr>
              <a:t>Scale</a:t>
            </a:r>
            <a:endParaRPr lang="en-US" sz="1400" dirty="0">
              <a:solidFill>
                <a:srgbClr val="FFFFFF"/>
              </a:solidFill>
              <a:latin typeface="Segoe UI Light" panose="020B0502040204020203" pitchFamily="34" charset="0"/>
              <a:cs typeface="Segoe UI Light" panose="020B0502040204020203" pitchFamily="34" charset="0"/>
            </a:endParaRPr>
          </a:p>
        </p:txBody>
      </p:sp>
      <p:sp>
        <p:nvSpPr>
          <p:cNvPr id="5" name="Rectangle 4"/>
          <p:cNvSpPr/>
          <p:nvPr/>
        </p:nvSpPr>
        <p:spPr>
          <a:xfrm>
            <a:off x="916578" y="958220"/>
            <a:ext cx="4406463" cy="461665"/>
          </a:xfrm>
          <a:prstGeom prst="rect">
            <a:avLst/>
          </a:prstGeom>
        </p:spPr>
        <p:txBody>
          <a:bodyPr wrap="none">
            <a:spAutoFit/>
          </a:bodyPr>
          <a:lstStyle/>
          <a:p>
            <a:r>
              <a:rPr lang="en-US" sz="2400" i="1" dirty="0" smtClean="0">
                <a:solidFill>
                  <a:srgbClr val="000000"/>
                </a:solidFill>
                <a:latin typeface="Segoe UI Light" panose="020B0502040204020203" pitchFamily="34" charset="0"/>
                <a:cs typeface="Segoe UI Light" panose="020B0502040204020203" pitchFamily="34" charset="0"/>
              </a:rPr>
              <a:t>Sensor </a:t>
            </a:r>
            <a:r>
              <a:rPr lang="en-US" sz="2400" i="1" dirty="0">
                <a:solidFill>
                  <a:srgbClr val="000000"/>
                </a:solidFill>
                <a:latin typeface="Segoe UI Light" panose="020B0502040204020203" pitchFamily="34" charset="0"/>
                <a:cs typeface="Segoe UI Light" panose="020B0502040204020203" pitchFamily="34" charset="0"/>
              </a:rPr>
              <a:t>and Telemetry Processing</a:t>
            </a:r>
            <a:endParaRPr lang="en-US" sz="2400" i="1" dirty="0">
              <a:solidFill>
                <a:srgbClr val="000000"/>
              </a:solidFill>
            </a:endParaRPr>
          </a:p>
        </p:txBody>
      </p:sp>
      <p:grpSp>
        <p:nvGrpSpPr>
          <p:cNvPr id="50" name="Group 2"/>
          <p:cNvGrpSpPr/>
          <p:nvPr/>
        </p:nvGrpSpPr>
        <p:grpSpPr>
          <a:xfrm>
            <a:off x="-2044" y="6513076"/>
            <a:ext cx="12194043" cy="354000"/>
            <a:chOff x="2577137" y="4571778"/>
            <a:chExt cx="9101124" cy="1390560"/>
          </a:xfrm>
        </p:grpSpPr>
        <p:sp>
          <p:nvSpPr>
            <p:cNvPr id="5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52"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28667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latin typeface="Segoe UI Light" panose="020B0502040204020203" pitchFamily="34" charset="0"/>
                <a:cs typeface="Segoe UI Light" panose="020B0502040204020203" pitchFamily="34" charset="0"/>
              </a:rPr>
              <a:t>High Scale OLTP</a:t>
            </a:r>
          </a:p>
        </p:txBody>
      </p:sp>
      <p:sp>
        <p:nvSpPr>
          <p:cNvPr id="3" name="Content Placeholder 2"/>
          <p:cNvSpPr>
            <a:spLocks noGrp="1"/>
          </p:cNvSpPr>
          <p:nvPr>
            <p:ph idx="1"/>
          </p:nvPr>
        </p:nvSpPr>
        <p:spPr>
          <a:xfrm>
            <a:off x="929898" y="1189178"/>
            <a:ext cx="10423901" cy="4987786"/>
          </a:xfrm>
        </p:spPr>
        <p:txBody>
          <a:bodyPr>
            <a:normAutofit fontScale="55000" lnSpcReduction="20000"/>
          </a:bodyPr>
          <a:lstStyle/>
          <a:p>
            <a:r>
              <a:rPr lang="en-US" dirty="0" smtClean="0">
                <a:latin typeface="Segoe UI Light" panose="020B0502040204020203" pitchFamily="34" charset="0"/>
                <a:cs typeface="Segoe UI Light" panose="020B0502040204020203" pitchFamily="34" charset="0"/>
              </a:rPr>
              <a:t>Large, (mostly) uniform, active data set</a:t>
            </a:r>
          </a:p>
          <a:p>
            <a:r>
              <a:rPr lang="en-US" dirty="0" smtClean="0">
                <a:latin typeface="Segoe UI Light" panose="020B0502040204020203" pitchFamily="34" charset="0"/>
                <a:cs typeface="Segoe UI Light" panose="020B0502040204020203" pitchFamily="34" charset="0"/>
              </a:rPr>
              <a:t>Distribute partition-able tables across as many shards as necessary</a:t>
            </a:r>
          </a:p>
          <a:p>
            <a:pPr lvl="1"/>
            <a:r>
              <a:rPr lang="en-US" dirty="0" smtClean="0">
                <a:latin typeface="Segoe UI Light" panose="020B0502040204020203" pitchFamily="34" charset="0"/>
                <a:cs typeface="Segoe UI Light" panose="020B0502040204020203" pitchFamily="34" charset="0"/>
              </a:rPr>
              <a:t>See Appendix for shards (scale units) capacity planning</a:t>
            </a:r>
          </a:p>
          <a:p>
            <a:r>
              <a:rPr lang="en-US" dirty="0" smtClean="0">
                <a:latin typeface="Segoe UI Light" panose="020B0502040204020203" pitchFamily="34" charset="0"/>
                <a:cs typeface="Segoe UI Light" panose="020B0502040204020203" pitchFamily="34" charset="0"/>
              </a:rPr>
              <a:t>Some shards can become way more active than others</a:t>
            </a:r>
          </a:p>
          <a:p>
            <a:pPr lvl="1"/>
            <a:r>
              <a:rPr lang="en-US" dirty="0" smtClean="0">
                <a:latin typeface="Segoe UI Light" panose="020B0502040204020203" pitchFamily="34" charset="0"/>
                <a:cs typeface="Segoe UI Light" panose="020B0502040204020203" pitchFamily="34" charset="0"/>
              </a:rPr>
              <a:t>Pinning hot users to dedicated databases</a:t>
            </a:r>
          </a:p>
          <a:p>
            <a:pPr lvl="1"/>
            <a:r>
              <a:rPr lang="en-US" dirty="0" smtClean="0">
                <a:latin typeface="Segoe UI Light" panose="020B0502040204020203" pitchFamily="34" charset="0"/>
                <a:cs typeface="Segoe UI Light" panose="020B0502040204020203" pitchFamily="34" charset="0"/>
              </a:rPr>
              <a:t>Move users to balance workload between databases</a:t>
            </a:r>
          </a:p>
          <a:p>
            <a:pPr lvl="1"/>
            <a:r>
              <a:rPr lang="en-US" dirty="0" smtClean="0">
                <a:latin typeface="Segoe UI Light" panose="020B0502040204020203" pitchFamily="34" charset="0"/>
                <a:cs typeface="Segoe UI Light" panose="020B0502040204020203" pitchFamily="34" charset="0"/>
              </a:rPr>
              <a:t>Scale to the proper Service Tier (Premium) to deal with increased workload</a:t>
            </a:r>
          </a:p>
          <a:p>
            <a:r>
              <a:rPr lang="en-US" dirty="0">
                <a:latin typeface="Segoe UI Light" panose="020B0502040204020203" pitchFamily="34" charset="0"/>
                <a:cs typeface="Segoe UI Light" panose="020B0502040204020203" pitchFamily="34" charset="0"/>
              </a:rPr>
              <a:t>Split-merge actions are required to fully exploit elasticity</a:t>
            </a:r>
          </a:p>
          <a:p>
            <a:r>
              <a:rPr lang="en-US" dirty="0" smtClean="0">
                <a:latin typeface="Segoe UI Light" panose="020B0502040204020203" pitchFamily="34" charset="0"/>
                <a:cs typeface="Segoe UI Light" panose="020B0502040204020203" pitchFamily="34" charset="0"/>
              </a:rPr>
              <a:t>Mostly data dependent routing with key lookup queries</a:t>
            </a:r>
          </a:p>
          <a:p>
            <a:pPr lvl="1"/>
            <a:r>
              <a:rPr lang="en-US" dirty="0" smtClean="0">
                <a:latin typeface="Segoe UI Light" panose="020B0502040204020203" pitchFamily="34" charset="0"/>
                <a:cs typeface="Segoe UI Light" panose="020B0502040204020203" pitchFamily="34" charset="0"/>
              </a:rPr>
              <a:t>Few fan-out queries may be required (e.g. leaderboards, inventory management, etc.)</a:t>
            </a:r>
          </a:p>
          <a:p>
            <a:r>
              <a:rPr lang="en-US" dirty="0" smtClean="0">
                <a:latin typeface="Segoe UI Light" panose="020B0502040204020203" pitchFamily="34" charset="0"/>
                <a:cs typeface="Segoe UI Light" panose="020B0502040204020203" pitchFamily="34" charset="0"/>
              </a:rPr>
              <a:t>Examples</a:t>
            </a:r>
          </a:p>
          <a:p>
            <a:pPr lvl="1"/>
            <a:r>
              <a:rPr lang="en-US" dirty="0" err="1" smtClean="0">
                <a:latin typeface="Segoe UI Light" panose="020B0502040204020203" pitchFamily="34" charset="0"/>
                <a:cs typeface="Segoe UI Light" panose="020B0502040204020203" pitchFamily="34" charset="0"/>
              </a:rPr>
              <a:t>Pottermore</a:t>
            </a:r>
            <a:endParaRPr lang="en-US" dirty="0" smtClean="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7162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Sharding and Tenancy Models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Single tenant per database</a:t>
            </a:r>
          </a:p>
          <a:p>
            <a:pPr lvl="1"/>
            <a:r>
              <a:rPr lang="en-US" dirty="0">
                <a:latin typeface="Segoe UI Light" panose="020B0502040204020203" pitchFamily="34" charset="0"/>
                <a:cs typeface="Segoe UI Light" panose="020B0502040204020203" pitchFamily="34" charset="0"/>
              </a:rPr>
              <a:t>Each tenant’s data is stored in a different database</a:t>
            </a:r>
          </a:p>
          <a:p>
            <a:pPr lvl="1"/>
            <a:r>
              <a:rPr lang="en-US" dirty="0">
                <a:latin typeface="Segoe UI Light" panose="020B0502040204020203" pitchFamily="34" charset="0"/>
                <a:cs typeface="Segoe UI Light" panose="020B0502040204020203" pitchFamily="34" charset="0"/>
              </a:rPr>
              <a:t>Better isolation of tenants as compared to multi-tenant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Multiple tenants per database</a:t>
            </a:r>
            <a:endParaRPr lang="en-US" dirty="0">
              <a:solidFill>
                <a:srgbClr val="00B0F0"/>
              </a:solidFill>
              <a:latin typeface="Segoe UI Light" panose="020B0502040204020203" pitchFamily="34" charset="0"/>
              <a:cs typeface="Segoe UI Light" panose="020B0502040204020203" pitchFamily="34" charset="0"/>
            </a:endParaRPr>
          </a:p>
          <a:p>
            <a:pPr lvl="1"/>
            <a:r>
              <a:rPr lang="en-US" dirty="0">
                <a:latin typeface="Segoe UI Light" panose="020B0502040204020203" pitchFamily="34" charset="0"/>
                <a:cs typeface="Segoe UI Light" panose="020B0502040204020203" pitchFamily="34" charset="0"/>
              </a:rPr>
              <a:t>Multiple tenants share the same database</a:t>
            </a:r>
          </a:p>
          <a:p>
            <a:pPr lvl="1"/>
            <a:r>
              <a:rPr lang="en-US" dirty="0">
                <a:latin typeface="Segoe UI Light" panose="020B0502040204020203" pitchFamily="34" charset="0"/>
                <a:cs typeface="Segoe UI Light" panose="020B0502040204020203" pitchFamily="34" charset="0"/>
              </a:rPr>
              <a:t>Less isolation of tenants as compared to single tenant model</a:t>
            </a:r>
          </a:p>
          <a:p>
            <a:pPr lvl="1"/>
            <a:r>
              <a:rPr lang="en-US" dirty="0">
                <a:latin typeface="Segoe UI Light" panose="020B0502040204020203" pitchFamily="34" charset="0"/>
                <a:cs typeface="Segoe UI Light" panose="020B0502040204020203" pitchFamily="34" charset="0"/>
              </a:rPr>
              <a:t>Typically more cost-effective than the single tenant model</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Hybrid model</a:t>
            </a:r>
          </a:p>
          <a:p>
            <a:pPr lvl="1"/>
            <a:r>
              <a:rPr lang="en-US" dirty="0">
                <a:latin typeface="Segoe UI Light" panose="020B0502040204020203" pitchFamily="34" charset="0"/>
                <a:cs typeface="Segoe UI Light" panose="020B0502040204020203" pitchFamily="34" charset="0"/>
              </a:rPr>
              <a:t>Some tenants share databases, others get their own database</a:t>
            </a:r>
          </a:p>
          <a:p>
            <a:pPr lvl="1"/>
            <a:r>
              <a:rPr lang="en-US" dirty="0">
                <a:latin typeface="Segoe UI Light" panose="020B0502040204020203" pitchFamily="34" charset="0"/>
                <a:cs typeface="Segoe UI Light" panose="020B0502040204020203" pitchFamily="34" charset="0"/>
              </a:rPr>
              <a:t>E.g., premium or paying customers get their own databases, while free tier customers share </a:t>
            </a:r>
            <a:r>
              <a:rPr lang="en-US" dirty="0" smtClean="0">
                <a:latin typeface="Segoe UI Light" panose="020B0502040204020203" pitchFamily="34" charset="0"/>
                <a:cs typeface="Segoe UI Light" panose="020B0502040204020203" pitchFamily="34" charset="0"/>
              </a:rPr>
              <a:t>databases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Temporal model</a:t>
            </a:r>
          </a:p>
          <a:p>
            <a:pPr lvl="1"/>
            <a:r>
              <a:rPr lang="en-US" dirty="0" smtClean="0">
                <a:latin typeface="Segoe UI Light" panose="020B0502040204020203" pitchFamily="34" charset="0"/>
                <a:cs typeface="Segoe UI Light" panose="020B0502040204020203" pitchFamily="34" charset="0"/>
              </a:rPr>
              <a:t>Sharding based on date/time</a:t>
            </a:r>
          </a:p>
          <a:p>
            <a:pPr lvl="1"/>
            <a:r>
              <a:rPr lang="en-US" dirty="0" smtClean="0">
                <a:latin typeface="Segoe UI Light" panose="020B0502040204020203" pitchFamily="34" charset="0"/>
                <a:cs typeface="Segoe UI Light" panose="020B0502040204020203" pitchFamily="34" charset="0"/>
              </a:rPr>
              <a:t>Most recent shard is constantly loaded with newly arriving data</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New shards added when current most recent shard nears capacity</a:t>
            </a:r>
            <a:endParaRPr lang="en-US" dirty="0">
              <a:latin typeface="Segoe UI Light" panose="020B0502040204020203" pitchFamily="34" charset="0"/>
              <a:cs typeface="Segoe UI Light" panose="020B0502040204020203" pitchFamily="34" charset="0"/>
            </a:endParaRPr>
          </a:p>
          <a:p>
            <a:pPr marL="0" indent="0">
              <a:buNone/>
            </a:pP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grpSp>
        <p:nvGrpSpPr>
          <p:cNvPr id="8" name="Group 2"/>
          <p:cNvGrpSpPr/>
          <p:nvPr/>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15154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 </a:t>
            </a:r>
            <a:endParaRPr lang="en-US" dirty="0">
              <a:latin typeface="Segoe UI Light" panose="020B0502040204020203" pitchFamily="34" charset="0"/>
              <a:cs typeface="Segoe UI Light" panose="020B0502040204020203" pitchFamily="34" charset="0"/>
            </a:endParaRPr>
          </a:p>
        </p:txBody>
      </p:sp>
      <p:grpSp>
        <p:nvGrpSpPr>
          <p:cNvPr id="4" name="Group 1"/>
          <p:cNvGrpSpPr/>
          <p:nvPr/>
        </p:nvGrpSpPr>
        <p:grpSpPr>
          <a:xfrm>
            <a:off x="969046" y="1850106"/>
            <a:ext cx="10253907" cy="4496327"/>
            <a:chOff x="260110" y="2114550"/>
            <a:chExt cx="11418633" cy="4650419"/>
          </a:xfrm>
        </p:grpSpPr>
        <p:sp>
          <p:nvSpPr>
            <p:cNvPr id="5" name="Left-Right Arrow 69"/>
            <p:cNvSpPr/>
            <p:nvPr/>
          </p:nvSpPr>
          <p:spPr>
            <a:xfrm>
              <a:off x="3825729" y="5944139"/>
              <a:ext cx="4264975" cy="50744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solidFill>
                    <a:prstClr val="black"/>
                  </a:solidFill>
                </a:rPr>
                <a:t>Grow/shrink capacity</a:t>
              </a:r>
              <a:endParaRPr lang="en-US" sz="1400" dirty="0">
                <a:solidFill>
                  <a:prstClr val="black"/>
                </a:solidFill>
              </a:endParaRPr>
            </a:p>
          </p:txBody>
        </p:sp>
        <p:sp>
          <p:nvSpPr>
            <p:cNvPr id="6" name="Rounded Rectangle 4"/>
            <p:cNvSpPr/>
            <p:nvPr/>
          </p:nvSpPr>
          <p:spPr>
            <a:xfrm>
              <a:off x="4170400" y="2114550"/>
              <a:ext cx="3695580" cy="1229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Cross-Shard Capabilities</a:t>
              </a:r>
              <a:endParaRPr lang="en-US" sz="1400" dirty="0" smtClean="0">
                <a:solidFill>
                  <a:prstClr val="white"/>
                </a:solidFill>
              </a:endParaRPr>
            </a:p>
          </p:txBody>
        </p:sp>
        <p:sp>
          <p:nvSpPr>
            <p:cNvPr id="7" name="Rounded Rectangle 52"/>
            <p:cNvSpPr/>
            <p:nvPr/>
          </p:nvSpPr>
          <p:spPr>
            <a:xfrm>
              <a:off x="1362076" y="2114550"/>
              <a:ext cx="1295400" cy="3733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prstClr val="white"/>
                  </a:solidFill>
                </a:rPr>
                <a:t>Elastic Scale app</a:t>
              </a:r>
              <a:endParaRPr lang="en-US" sz="1400" dirty="0">
                <a:solidFill>
                  <a:prstClr val="white"/>
                </a:solidFill>
              </a:endParaRPr>
            </a:p>
          </p:txBody>
        </p:sp>
        <p:sp>
          <p:nvSpPr>
            <p:cNvPr id="8" name="Can 53"/>
            <p:cNvSpPr/>
            <p:nvPr/>
          </p:nvSpPr>
          <p:spPr>
            <a:xfrm>
              <a:off x="33908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smtClean="0">
                  <a:solidFill>
                    <a:prstClr val="white"/>
                  </a:solidFill>
                </a:rPr>
                <a:t>shard</a:t>
              </a:r>
              <a:r>
                <a:rPr lang="en-US" sz="1400" baseline="-25000" dirty="0" smtClean="0">
                  <a:solidFill>
                    <a:prstClr val="white"/>
                  </a:solidFill>
                </a:rPr>
                <a:t>1</a:t>
              </a:r>
              <a:endParaRPr lang="en-US" sz="1400" baseline="-25000" dirty="0">
                <a:solidFill>
                  <a:prstClr val="white"/>
                </a:solidFill>
              </a:endParaRPr>
            </a:p>
          </p:txBody>
        </p:sp>
        <p:sp>
          <p:nvSpPr>
            <p:cNvPr id="9" name="Can 54"/>
            <p:cNvSpPr/>
            <p:nvPr/>
          </p:nvSpPr>
          <p:spPr>
            <a:xfrm>
              <a:off x="4800599"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i</a:t>
              </a:r>
              <a:endParaRPr lang="en-US" sz="1400" baseline="-25000" dirty="0">
                <a:solidFill>
                  <a:prstClr val="white"/>
                </a:solidFill>
              </a:endParaRPr>
            </a:p>
          </p:txBody>
        </p:sp>
        <p:sp>
          <p:nvSpPr>
            <p:cNvPr id="10" name="Rounded Rectangle 55"/>
            <p:cNvSpPr/>
            <p:nvPr/>
          </p:nvSpPr>
          <p:spPr>
            <a:xfrm>
              <a:off x="9415461" y="2114550"/>
              <a:ext cx="1295400" cy="3733800"/>
            </a:xfrm>
            <a:prstGeom prst="roundRect">
              <a:avLst/>
            </a:prstGeom>
            <a:ln>
              <a:solidFill>
                <a:schemeClr val="tx2">
                  <a:lumMod val="7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smtClean="0">
                  <a:solidFill>
                    <a:prstClr val="white"/>
                  </a:solidFill>
                </a:rPr>
                <a:t>Elastic Scale</a:t>
              </a:r>
            </a:p>
            <a:p>
              <a:pPr algn="ctr"/>
              <a:r>
                <a:rPr lang="en-US" sz="1400" dirty="0" smtClean="0">
                  <a:solidFill>
                    <a:prstClr val="white"/>
                  </a:solidFill>
                </a:rPr>
                <a:t>Manage-ability</a:t>
              </a:r>
              <a:endParaRPr lang="en-US" sz="1400" dirty="0">
                <a:solidFill>
                  <a:prstClr val="white"/>
                </a:solidFill>
              </a:endParaRPr>
            </a:p>
          </p:txBody>
        </p:sp>
        <p:cxnSp>
          <p:nvCxnSpPr>
            <p:cNvPr id="11" name="Elbow Connector 56"/>
            <p:cNvCxnSpPr>
              <a:stCxn id="6" idx="2"/>
              <a:endCxn id="8" idx="1"/>
            </p:cNvCxnSpPr>
            <p:nvPr/>
          </p:nvCxnSpPr>
          <p:spPr>
            <a:xfrm rot="5400000">
              <a:off x="4440494" y="2765703"/>
              <a:ext cx="999591" cy="215580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57"/>
            <p:cNvGrpSpPr/>
            <p:nvPr/>
          </p:nvGrpSpPr>
          <p:grpSpPr>
            <a:xfrm>
              <a:off x="7367388" y="3430909"/>
              <a:ext cx="4311355" cy="3334060"/>
              <a:chOff x="3531936" y="4559147"/>
              <a:chExt cx="4311355" cy="3334060"/>
            </a:xfrm>
          </p:grpSpPr>
          <p:pic>
            <p:nvPicPr>
              <p:cNvPr id="3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809" y="4559147"/>
                <a:ext cx="410219" cy="410219"/>
              </a:xfrm>
              <a:prstGeom prst="rect">
                <a:avLst/>
              </a:prstGeom>
            </p:spPr>
          </p:pic>
          <p:sp>
            <p:nvSpPr>
              <p:cNvPr id="40" name="TextBox 89"/>
              <p:cNvSpPr txBox="1"/>
              <p:nvPr/>
            </p:nvSpPr>
            <p:spPr>
              <a:xfrm>
                <a:off x="7119974" y="4927504"/>
                <a:ext cx="723317" cy="445654"/>
              </a:xfrm>
              <a:prstGeom prst="rect">
                <a:avLst/>
              </a:prstGeom>
              <a:noFill/>
            </p:spPr>
            <p:txBody>
              <a:bodyPr wrap="none" rtlCol="0">
                <a:spAutoFit/>
              </a:bodyPr>
              <a:lstStyle/>
              <a:p>
                <a:r>
                  <a:rPr lang="en-US" sz="1050" dirty="0" smtClean="0">
                    <a:solidFill>
                      <a:prstClr val="black"/>
                    </a:solidFill>
                  </a:rPr>
                  <a:t>Admin/</a:t>
                </a:r>
              </a:p>
              <a:p>
                <a:r>
                  <a:rPr lang="en-US" sz="1050" dirty="0" err="1" smtClean="0">
                    <a:solidFill>
                      <a:prstClr val="black"/>
                    </a:solidFill>
                  </a:rPr>
                  <a:t>DevOps</a:t>
                </a:r>
                <a:endParaRPr lang="en-US" sz="1050" dirty="0">
                  <a:solidFill>
                    <a:prstClr val="black"/>
                  </a:solidFill>
                </a:endParaRPr>
              </a:p>
            </p:txBody>
          </p:sp>
          <p:pic>
            <p:nvPicPr>
              <p:cNvPr id="4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771" y="7079191"/>
                <a:ext cx="410219" cy="410219"/>
              </a:xfrm>
              <a:prstGeom prst="rect">
                <a:avLst/>
              </a:prstGeom>
            </p:spPr>
          </p:pic>
          <p:sp>
            <p:nvSpPr>
              <p:cNvPr id="42" name="TextBox 91"/>
              <p:cNvSpPr txBox="1"/>
              <p:nvPr/>
            </p:nvSpPr>
            <p:spPr>
              <a:xfrm>
                <a:off x="3531936" y="7447553"/>
                <a:ext cx="723317" cy="445654"/>
              </a:xfrm>
              <a:prstGeom prst="rect">
                <a:avLst/>
              </a:prstGeom>
              <a:noFill/>
            </p:spPr>
            <p:txBody>
              <a:bodyPr wrap="none" rtlCol="0">
                <a:spAutoFit/>
              </a:bodyPr>
              <a:lstStyle/>
              <a:p>
                <a:r>
                  <a:rPr lang="en-US" sz="1050" dirty="0">
                    <a:solidFill>
                      <a:prstClr val="black"/>
                    </a:solidFill>
                  </a:rPr>
                  <a:t>Admin/</a:t>
                </a:r>
              </a:p>
              <a:p>
                <a:r>
                  <a:rPr lang="en-US" sz="1050" dirty="0" err="1">
                    <a:solidFill>
                      <a:prstClr val="black"/>
                    </a:solidFill>
                  </a:rPr>
                  <a:t>DevOps</a:t>
                </a:r>
                <a:endParaRPr lang="en-US" sz="1050" dirty="0">
                  <a:solidFill>
                    <a:prstClr val="black"/>
                  </a:solidFill>
                </a:endParaRPr>
              </a:p>
            </p:txBody>
          </p:sp>
        </p:grpSp>
        <p:grpSp>
          <p:nvGrpSpPr>
            <p:cNvPr id="13" name="Group 58"/>
            <p:cNvGrpSpPr/>
            <p:nvPr/>
          </p:nvGrpSpPr>
          <p:grpSpPr>
            <a:xfrm>
              <a:off x="260110" y="3481709"/>
              <a:ext cx="994649" cy="788303"/>
              <a:chOff x="1325520" y="1415228"/>
              <a:chExt cx="994649" cy="788303"/>
            </a:xfrm>
          </p:grpSpPr>
          <p:pic>
            <p:nvPicPr>
              <p:cNvPr id="3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762" y="1415228"/>
                <a:ext cx="399283" cy="446697"/>
              </a:xfrm>
              <a:prstGeom prst="rect">
                <a:avLst/>
              </a:prstGeom>
            </p:spPr>
          </p:pic>
          <p:sp>
            <p:nvSpPr>
              <p:cNvPr id="38" name="TextBox 87"/>
              <p:cNvSpPr txBox="1"/>
              <p:nvPr/>
            </p:nvSpPr>
            <p:spPr>
              <a:xfrm>
                <a:off x="1325520" y="1773794"/>
                <a:ext cx="994649" cy="429737"/>
              </a:xfrm>
              <a:prstGeom prst="rect">
                <a:avLst/>
              </a:prstGeom>
              <a:noFill/>
            </p:spPr>
            <p:txBody>
              <a:bodyPr wrap="none" rtlCol="0">
                <a:spAutoFit/>
              </a:bodyPr>
              <a:lstStyle/>
              <a:p>
                <a:r>
                  <a:rPr lang="en-US" sz="1050" dirty="0" smtClean="0">
                    <a:solidFill>
                      <a:prstClr val="black"/>
                    </a:solidFill>
                  </a:rPr>
                  <a:t>Application </a:t>
                </a:r>
              </a:p>
              <a:p>
                <a:r>
                  <a:rPr lang="en-US" sz="1050" dirty="0" smtClean="0">
                    <a:solidFill>
                      <a:prstClr val="black"/>
                    </a:solidFill>
                  </a:rPr>
                  <a:t>Developer</a:t>
                </a:r>
                <a:endParaRPr lang="en-US" sz="1050" dirty="0">
                  <a:solidFill>
                    <a:prstClr val="black"/>
                  </a:solidFill>
                </a:endParaRPr>
              </a:p>
            </p:txBody>
          </p:sp>
        </p:grpSp>
        <p:sp>
          <p:nvSpPr>
            <p:cNvPr id="14" name="TextBox 59"/>
            <p:cNvSpPr txBox="1"/>
            <p:nvPr/>
          </p:nvSpPr>
          <p:spPr>
            <a:xfrm>
              <a:off x="439555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5" name="TextBox 60"/>
            <p:cNvSpPr txBox="1"/>
            <p:nvPr/>
          </p:nvSpPr>
          <p:spPr>
            <a:xfrm>
              <a:off x="5862405"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sp>
          <p:nvSpPr>
            <p:cNvPr id="16" name="Can 61"/>
            <p:cNvSpPr/>
            <p:nvPr/>
          </p:nvSpPr>
          <p:spPr>
            <a:xfrm>
              <a:off x="63007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j</a:t>
              </a:r>
              <a:endParaRPr lang="en-US" sz="1400" baseline="-25000" dirty="0">
                <a:solidFill>
                  <a:prstClr val="white"/>
                </a:solidFill>
              </a:endParaRPr>
            </a:p>
          </p:txBody>
        </p:sp>
        <p:sp>
          <p:nvSpPr>
            <p:cNvPr id="17" name="Can 62"/>
            <p:cNvSpPr/>
            <p:nvPr/>
          </p:nvSpPr>
          <p:spPr>
            <a:xfrm>
              <a:off x="7710485" y="4343400"/>
              <a:ext cx="942975" cy="150495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smtClean="0">
                  <a:solidFill>
                    <a:prstClr val="white"/>
                  </a:solidFill>
                </a:rPr>
                <a:t>shard</a:t>
              </a:r>
              <a:r>
                <a:rPr lang="en-US" sz="1400" baseline="-25000" dirty="0" err="1" smtClean="0">
                  <a:solidFill>
                    <a:prstClr val="white"/>
                  </a:solidFill>
                </a:rPr>
                <a:t>n</a:t>
              </a:r>
              <a:endParaRPr lang="en-US" sz="1400" baseline="-25000" dirty="0">
                <a:solidFill>
                  <a:prstClr val="white"/>
                </a:solidFill>
              </a:endParaRPr>
            </a:p>
          </p:txBody>
        </p:sp>
        <p:sp>
          <p:nvSpPr>
            <p:cNvPr id="18" name="TextBox 63"/>
            <p:cNvSpPr txBox="1"/>
            <p:nvPr/>
          </p:nvSpPr>
          <p:spPr>
            <a:xfrm>
              <a:off x="7305440" y="4911209"/>
              <a:ext cx="352019" cy="318325"/>
            </a:xfrm>
            <a:prstGeom prst="rect">
              <a:avLst/>
            </a:prstGeom>
            <a:noFill/>
          </p:spPr>
          <p:txBody>
            <a:bodyPr wrap="none" rtlCol="0">
              <a:spAutoFit/>
            </a:bodyPr>
            <a:lstStyle/>
            <a:p>
              <a:r>
                <a:rPr lang="en-US" sz="1400" dirty="0" smtClean="0">
                  <a:solidFill>
                    <a:prstClr val="black"/>
                  </a:solidFill>
                </a:rPr>
                <a:t>…</a:t>
              </a:r>
              <a:endParaRPr lang="en-US" sz="1400" dirty="0">
                <a:solidFill>
                  <a:prstClr val="black"/>
                </a:solidFill>
              </a:endParaRPr>
            </a:p>
          </p:txBody>
        </p:sp>
        <p:cxnSp>
          <p:nvCxnSpPr>
            <p:cNvPr id="19" name="Elbow Connector 64"/>
            <p:cNvCxnSpPr>
              <a:stCxn id="6" idx="2"/>
              <a:endCxn id="9" idx="1"/>
            </p:cNvCxnSpPr>
            <p:nvPr/>
          </p:nvCxnSpPr>
          <p:spPr>
            <a:xfrm rot="5400000">
              <a:off x="5145344" y="3470552"/>
              <a:ext cx="999591" cy="74610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9853" y="5359841"/>
              <a:ext cx="375869" cy="375869"/>
            </a:xfrm>
            <a:prstGeom prst="rect">
              <a:avLst/>
            </a:prstGeom>
          </p:spPr>
        </p:pic>
        <p:pic>
          <p:nvPicPr>
            <p:cNvPr id="21"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239" y="5373302"/>
              <a:ext cx="375869" cy="375869"/>
            </a:xfrm>
            <a:prstGeom prst="rect">
              <a:avLst/>
            </a:prstGeom>
          </p:spPr>
        </p:pic>
        <p:pic>
          <p:nvPicPr>
            <p:cNvPr id="22"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300" y="5386763"/>
              <a:ext cx="375869" cy="375869"/>
            </a:xfrm>
            <a:prstGeom prst="rect">
              <a:avLst/>
            </a:prstGeom>
          </p:spPr>
        </p:pic>
        <p:pic>
          <p:nvPicPr>
            <p:cNvPr id="23"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0118" y="5373301"/>
              <a:ext cx="375869" cy="375869"/>
            </a:xfrm>
            <a:prstGeom prst="rect">
              <a:avLst/>
            </a:prstGeom>
          </p:spPr>
        </p:pic>
        <p:cxnSp>
          <p:nvCxnSpPr>
            <p:cNvPr id="24" name="Elbow Connector 71"/>
            <p:cNvCxnSpPr>
              <a:stCxn id="6" idx="2"/>
              <a:endCxn id="16" idx="1"/>
            </p:cNvCxnSpPr>
            <p:nvPr/>
          </p:nvCxnSpPr>
          <p:spPr>
            <a:xfrm rot="16200000" flipH="1">
              <a:off x="5895437" y="3466563"/>
              <a:ext cx="999591" cy="75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72"/>
            <p:cNvCxnSpPr>
              <a:stCxn id="6" idx="2"/>
              <a:endCxn id="17" idx="1"/>
            </p:cNvCxnSpPr>
            <p:nvPr/>
          </p:nvCxnSpPr>
          <p:spPr>
            <a:xfrm rot="16200000" flipH="1">
              <a:off x="6600286" y="2761713"/>
              <a:ext cx="999591" cy="21637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Left-Right Arrow 74"/>
            <p:cNvSpPr/>
            <p:nvPr/>
          </p:nvSpPr>
          <p:spPr>
            <a:xfrm>
              <a:off x="8402957" y="4623309"/>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27" name="TextBox 75"/>
            <p:cNvSpPr txBox="1"/>
            <p:nvPr/>
          </p:nvSpPr>
          <p:spPr>
            <a:xfrm>
              <a:off x="8616664" y="4804818"/>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28" name="Rounded Rectangle 79"/>
            <p:cNvSpPr/>
            <p:nvPr/>
          </p:nvSpPr>
          <p:spPr>
            <a:xfrm>
              <a:off x="1548991" y="2325636"/>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29" name="Left-Right Arrow 80"/>
            <p:cNvSpPr/>
            <p:nvPr/>
          </p:nvSpPr>
          <p:spPr>
            <a:xfrm>
              <a:off x="2439267" y="2258497"/>
              <a:ext cx="2019300"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0" name="Rounded Rectangle 85"/>
            <p:cNvSpPr/>
            <p:nvPr/>
          </p:nvSpPr>
          <p:spPr>
            <a:xfrm>
              <a:off x="9592907" y="2223872"/>
              <a:ext cx="902809" cy="1165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white"/>
                  </a:solidFill>
                </a:rPr>
                <a:t>Cross-shard extensions</a:t>
              </a:r>
              <a:endParaRPr lang="en-US" sz="900" dirty="0">
                <a:solidFill>
                  <a:prstClr val="white"/>
                </a:solidFill>
              </a:endParaRPr>
            </a:p>
          </p:txBody>
        </p:sp>
        <p:sp>
          <p:nvSpPr>
            <p:cNvPr id="31" name="TextBox 81"/>
            <p:cNvSpPr txBox="1"/>
            <p:nvPr/>
          </p:nvSpPr>
          <p:spPr>
            <a:xfrm>
              <a:off x="2961088" y="245777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sp>
          <p:nvSpPr>
            <p:cNvPr id="32" name="Rounded Rectangle 82"/>
            <p:cNvSpPr/>
            <p:nvPr/>
          </p:nvSpPr>
          <p:spPr>
            <a:xfrm>
              <a:off x="1573920" y="4734074"/>
              <a:ext cx="902809" cy="723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Client library</a:t>
              </a:r>
              <a:endParaRPr lang="en-US" sz="1400" dirty="0">
                <a:solidFill>
                  <a:prstClr val="white"/>
                </a:solidFill>
              </a:endParaRPr>
            </a:p>
          </p:txBody>
        </p:sp>
        <p:sp>
          <p:nvSpPr>
            <p:cNvPr id="33" name="Left-Right Arrow 83"/>
            <p:cNvSpPr/>
            <p:nvPr/>
          </p:nvSpPr>
          <p:spPr>
            <a:xfrm>
              <a:off x="2312484" y="4643973"/>
              <a:ext cx="1349103"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4" name="TextBox 84"/>
            <p:cNvSpPr txBox="1"/>
            <p:nvPr/>
          </p:nvSpPr>
          <p:spPr>
            <a:xfrm>
              <a:off x="2526191" y="4825482"/>
              <a:ext cx="980369" cy="445654"/>
            </a:xfrm>
            <a:prstGeom prst="rect">
              <a:avLst/>
            </a:prstGeom>
            <a:noFill/>
          </p:spPr>
          <p:txBody>
            <a:bodyPr wrap="none" rtlCol="0">
              <a:spAutoFit/>
            </a:bodyPr>
            <a:lstStyle/>
            <a:p>
              <a:r>
                <a:rPr lang="en-US" sz="1100" i="1" dirty="0" smtClean="0">
                  <a:solidFill>
                    <a:prstClr val="black"/>
                  </a:solidFill>
                </a:rPr>
                <a:t>Shard-local</a:t>
              </a:r>
            </a:p>
            <a:p>
              <a:r>
                <a:rPr lang="en-US" sz="1100" i="1" dirty="0" smtClean="0">
                  <a:solidFill>
                    <a:prstClr val="black"/>
                  </a:solidFill>
                </a:rPr>
                <a:t>operations</a:t>
              </a:r>
              <a:endParaRPr lang="en-US" sz="1100" i="1" dirty="0">
                <a:solidFill>
                  <a:prstClr val="black"/>
                </a:solidFill>
              </a:endParaRPr>
            </a:p>
          </p:txBody>
        </p:sp>
        <p:sp>
          <p:nvSpPr>
            <p:cNvPr id="35" name="Left-Right Arrow 73"/>
            <p:cNvSpPr/>
            <p:nvPr/>
          </p:nvSpPr>
          <p:spPr>
            <a:xfrm>
              <a:off x="7648804" y="2285819"/>
              <a:ext cx="2070836" cy="903803"/>
            </a:xfrm>
            <a:prstGeom prst="lef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solidFill>
                  <a:prstClr val="white"/>
                </a:solidFill>
              </a:endParaRPr>
            </a:p>
          </p:txBody>
        </p:sp>
        <p:sp>
          <p:nvSpPr>
            <p:cNvPr id="36" name="TextBox 76"/>
            <p:cNvSpPr txBox="1"/>
            <p:nvPr/>
          </p:nvSpPr>
          <p:spPr>
            <a:xfrm>
              <a:off x="8191386" y="2526537"/>
              <a:ext cx="1008930" cy="445654"/>
            </a:xfrm>
            <a:prstGeom prst="rect">
              <a:avLst/>
            </a:prstGeom>
            <a:noFill/>
          </p:spPr>
          <p:txBody>
            <a:bodyPr wrap="none" rtlCol="0">
              <a:spAutoFit/>
            </a:bodyPr>
            <a:lstStyle/>
            <a:p>
              <a:r>
                <a:rPr lang="en-US" sz="1100" i="1" dirty="0" smtClean="0">
                  <a:solidFill>
                    <a:prstClr val="black"/>
                  </a:solidFill>
                </a:rPr>
                <a:t>Cross-shard</a:t>
              </a:r>
            </a:p>
            <a:p>
              <a:r>
                <a:rPr lang="en-US" sz="1100" i="1" dirty="0" smtClean="0">
                  <a:solidFill>
                    <a:prstClr val="black"/>
                  </a:solidFill>
                </a:rPr>
                <a:t>operations</a:t>
              </a:r>
              <a:endParaRPr lang="en-US" sz="1100" i="1" dirty="0">
                <a:solidFill>
                  <a:prstClr val="black"/>
                </a:solidFill>
              </a:endParaRPr>
            </a:p>
          </p:txBody>
        </p:sp>
      </p:grpSp>
      <p:grpSp>
        <p:nvGrpSpPr>
          <p:cNvPr id="47" name="Group 2"/>
          <p:cNvGrpSpPr/>
          <p:nvPr/>
        </p:nvGrpSpPr>
        <p:grpSpPr>
          <a:xfrm>
            <a:off x="-2044" y="6513076"/>
            <a:ext cx="12194043" cy="354000"/>
            <a:chOff x="2577137" y="4571778"/>
            <a:chExt cx="9101124" cy="1390560"/>
          </a:xfrm>
        </p:grpSpPr>
        <p:sp>
          <p:nvSpPr>
            <p:cNvPr id="4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856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Key Capabilities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5"/>
            <a:ext cx="5354256" cy="4351338"/>
          </a:xfrm>
        </p:spPr>
        <p:txBody>
          <a:bodyPr>
            <a:normAutofit fontScale="62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Shard map management (SMM)</a:t>
            </a:r>
          </a:p>
          <a:p>
            <a:pPr lvl="1"/>
            <a:r>
              <a:rPr lang="en-US" sz="2100" dirty="0">
                <a:latin typeface="Segoe UI Light" panose="020B0502040204020203" pitchFamily="34" charset="0"/>
                <a:cs typeface="Segoe UI Light" panose="020B0502040204020203" pitchFamily="34" charset="0"/>
              </a:rPr>
              <a:t>Define groups of shards for your application</a:t>
            </a:r>
          </a:p>
          <a:p>
            <a:pPr lvl="1"/>
            <a:r>
              <a:rPr lang="en-US" sz="2100" dirty="0">
                <a:latin typeface="Segoe UI Light" panose="020B0502040204020203" pitchFamily="34" charset="0"/>
                <a:cs typeface="Segoe UI Light" panose="020B0502040204020203" pitchFamily="34" charset="0"/>
              </a:rPr>
              <a:t>Manage mapping of routing keys to shards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Data dependent routing (DDR)</a:t>
            </a:r>
          </a:p>
          <a:p>
            <a:pPr lvl="1"/>
            <a:r>
              <a:rPr lang="en-US" sz="1900" dirty="0">
                <a:latin typeface="Segoe UI Light" panose="020B0502040204020203" pitchFamily="34" charset="0"/>
                <a:cs typeface="Segoe UI Light" panose="020B0502040204020203" pitchFamily="34" charset="0"/>
              </a:rPr>
              <a:t>Route incoming requests to the correct shard, e.g., given a customer ID </a:t>
            </a:r>
          </a:p>
          <a:p>
            <a:pPr lvl="1"/>
            <a:r>
              <a:rPr lang="en-US" sz="1900" dirty="0">
                <a:latin typeface="Segoe UI Light" panose="020B0502040204020203" pitchFamily="34" charset="0"/>
                <a:cs typeface="Segoe UI Light" panose="020B0502040204020203" pitchFamily="34" charset="0"/>
              </a:rPr>
              <a:t>Ensure correct routing as tenants move </a:t>
            </a:r>
          </a:p>
          <a:p>
            <a:pPr lvl="1"/>
            <a:r>
              <a:rPr lang="en-US" sz="1900" dirty="0">
                <a:latin typeface="Segoe UI Light" panose="020B0502040204020203" pitchFamily="34" charset="0"/>
                <a:cs typeface="Segoe UI Light" panose="020B0502040204020203" pitchFamily="34" charset="0"/>
              </a:rPr>
              <a:t>Cache routing information for efficiency</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Multi-shard query (MSQ)</a:t>
            </a:r>
          </a:p>
          <a:p>
            <a:pPr lvl="1"/>
            <a:r>
              <a:rPr lang="en-US" sz="1900" dirty="0">
                <a:latin typeface="Segoe UI Light" panose="020B0502040204020203" pitchFamily="34" charset="0"/>
                <a:cs typeface="Segoe UI Light" panose="020B0502040204020203" pitchFamily="34" charset="0"/>
              </a:rPr>
              <a:t>Interactive processing across several shards </a:t>
            </a:r>
          </a:p>
          <a:p>
            <a:pPr lvl="1"/>
            <a:r>
              <a:rPr lang="en-US" sz="1900" dirty="0">
                <a:latin typeface="Segoe UI Light" panose="020B0502040204020203" pitchFamily="34" charset="0"/>
                <a:cs typeface="Segoe UI Light" panose="020B0502040204020203" pitchFamily="34" charset="0"/>
              </a:rPr>
              <a:t>Same statement executed on all shards with UNION all semantics</a:t>
            </a:r>
          </a:p>
          <a:p>
            <a:pPr marL="0" indent="0">
              <a:buNone/>
            </a:pPr>
            <a:endParaRPr lang="en-US" dirty="0" smtClean="0">
              <a:latin typeface="Segoe UI Light" panose="020B0502040204020203" pitchFamily="34" charset="0"/>
              <a:cs typeface="Segoe UI Light" panose="020B0502040204020203" pitchFamily="34" charset="0"/>
            </a:endParaRPr>
          </a:p>
          <a:p>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6314955" y="1825625"/>
            <a:ext cx="5354256"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Set Execution (SSE)</a:t>
            </a:r>
          </a:p>
          <a:p>
            <a:pPr lvl="1"/>
            <a:r>
              <a:rPr lang="en-US" sz="1800" dirty="0">
                <a:solidFill>
                  <a:prstClr val="black"/>
                </a:solidFill>
                <a:latin typeface="Segoe UI Light" panose="020B0502040204020203" pitchFamily="34" charset="0"/>
                <a:cs typeface="Segoe UI Light" panose="020B0502040204020203" pitchFamily="34" charset="0"/>
              </a:rPr>
              <a:t>Interactive processing across several shards </a:t>
            </a:r>
          </a:p>
          <a:p>
            <a:pPr lvl="1"/>
            <a:r>
              <a:rPr lang="en-US" sz="1800" dirty="0">
                <a:solidFill>
                  <a:prstClr val="black"/>
                </a:solidFill>
                <a:latin typeface="Segoe UI Light" panose="020B0502040204020203" pitchFamily="34" charset="0"/>
                <a:cs typeface="Segoe UI Light" panose="020B0502040204020203" pitchFamily="34" charset="0"/>
              </a:rPr>
              <a:t>Same statement executed on all shards with UNION all semantics</a:t>
            </a:r>
          </a:p>
          <a:p>
            <a:pPr marL="0" indent="0">
              <a:buFont typeface="Arial" panose="020B0604020202020204" pitchFamily="34" charset="0"/>
              <a:buNone/>
            </a:pPr>
            <a:r>
              <a:rPr lang="en-US" sz="2600" dirty="0" smtClean="0">
                <a:solidFill>
                  <a:srgbClr val="00B0F0"/>
                </a:solidFill>
                <a:latin typeface="Segoe UI Light" panose="020B0502040204020203" pitchFamily="34" charset="0"/>
                <a:cs typeface="Segoe UI Light" panose="020B0502040204020203" pitchFamily="34" charset="0"/>
              </a:rPr>
              <a:t>Split/Merge (SM)</a:t>
            </a:r>
          </a:p>
          <a:p>
            <a:pPr lvl="1"/>
            <a:r>
              <a:rPr lang="en-US" sz="1800" dirty="0" smtClean="0">
                <a:solidFill>
                  <a:prstClr val="black"/>
                </a:solidFill>
                <a:latin typeface="Segoe UI Light" panose="020B0502040204020203" pitchFamily="34" charset="0"/>
                <a:cs typeface="Segoe UI Light" panose="020B0502040204020203" pitchFamily="34" charset="0"/>
              </a:rPr>
              <a:t>Grow or shrink capacity by adding or removing scale units </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t>
            </a:r>
            <a:r>
              <a:rPr lang="en-US" sz="1800" dirty="0">
                <a:solidFill>
                  <a:prstClr val="black"/>
                </a:solidFill>
                <a:latin typeface="Segoe UI Light" panose="020B0502040204020203" pitchFamily="34" charset="0"/>
                <a:cs typeface="Segoe UI Light" panose="020B0502040204020203" pitchFamily="34" charset="0"/>
              </a:rPr>
              <a:t>adjust scale factor of scale unit</a:t>
            </a:r>
          </a:p>
          <a:p>
            <a:pPr lvl="1"/>
            <a:r>
              <a:rPr lang="en-US" sz="1800" dirty="0">
                <a:solidFill>
                  <a:prstClr val="black"/>
                </a:solidFill>
                <a:latin typeface="Segoe UI Light" panose="020B0502040204020203" pitchFamily="34" charset="0"/>
                <a:cs typeface="Segoe UI Light" panose="020B0502040204020203" pitchFamily="34" charset="0"/>
              </a:rPr>
              <a:t>Trigger adjustment dynamically through policies</a:t>
            </a:r>
          </a:p>
          <a:p>
            <a:pPr marL="0" indent="0">
              <a:buFont typeface="Arial" panose="020B0604020202020204" pitchFamily="34" charset="0"/>
              <a:buNone/>
            </a:pPr>
            <a:r>
              <a:rPr lang="en-US" sz="2600" dirty="0">
                <a:solidFill>
                  <a:srgbClr val="00B0F0"/>
                </a:solidFill>
                <a:latin typeface="Segoe UI Light" panose="020B0502040204020203" pitchFamily="34" charset="0"/>
                <a:cs typeface="Segoe UI Light" panose="020B0502040204020203" pitchFamily="34" charset="0"/>
              </a:rPr>
              <a:t>Shard Elasticity (SE)</a:t>
            </a:r>
          </a:p>
          <a:p>
            <a:pPr lvl="1"/>
            <a:r>
              <a:rPr lang="en-US" sz="1800" dirty="0" smtClean="0">
                <a:solidFill>
                  <a:prstClr val="black"/>
                </a:solidFill>
                <a:latin typeface="Segoe UI Light" panose="020B0502040204020203" pitchFamily="34" charset="0"/>
                <a:cs typeface="Segoe UI Light" panose="020B0502040204020203" pitchFamily="34" charset="0"/>
              </a:rPr>
              <a:t>Dynamically adjust scale factor of scale unit</a:t>
            </a:r>
          </a:p>
          <a:p>
            <a:pPr lvl="1"/>
            <a:r>
              <a:rPr lang="en-US" sz="1800" dirty="0" smtClean="0">
                <a:solidFill>
                  <a:prstClr val="black"/>
                </a:solidFill>
                <a:latin typeface="Segoe UI Light" panose="020B0502040204020203" pitchFamily="34" charset="0"/>
                <a:cs typeface="Segoe UI Light" panose="020B0502040204020203" pitchFamily="34" charset="0"/>
              </a:rPr>
              <a:t>Trigger adjustment dynamically through policies</a:t>
            </a:r>
            <a:endParaRPr lang="en-US" sz="2000"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smtClean="0">
              <a:solidFill>
                <a:prstClr val="black"/>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prstClr val="black"/>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937549" y="1409725"/>
            <a:ext cx="4942390"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Client .NET APIs</a:t>
            </a:r>
            <a:endParaRPr lang="en-US" sz="2400" b="1" dirty="0">
              <a:solidFill>
                <a:prstClr val="black"/>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6314955" y="1419447"/>
            <a:ext cx="5354256" cy="461665"/>
          </a:xfrm>
          <a:prstGeom prst="rect">
            <a:avLst/>
          </a:prstGeom>
          <a:noFill/>
        </p:spPr>
        <p:txBody>
          <a:bodyPr wrap="square" rtlCol="0">
            <a:spAutoFit/>
          </a:bodyPr>
          <a:lstStyle/>
          <a:p>
            <a:pPr algn="ctr"/>
            <a:r>
              <a:rPr lang="en-US" sz="2400" b="1" dirty="0" smtClean="0">
                <a:solidFill>
                  <a:prstClr val="black"/>
                </a:solidFill>
                <a:latin typeface="Segoe UI Light" panose="020B0502040204020203" pitchFamily="34" charset="0"/>
                <a:cs typeface="Segoe UI Light" panose="020B0502040204020203" pitchFamily="34" charset="0"/>
              </a:rPr>
              <a:t>Management Services</a:t>
            </a:r>
            <a:endParaRPr lang="en-US" sz="2400" b="1" dirty="0">
              <a:solidFill>
                <a:prstClr val="black"/>
              </a:solidFill>
              <a:latin typeface="Segoe UI Light" panose="020B0502040204020203" pitchFamily="34" charset="0"/>
              <a:cs typeface="Segoe UI Light" panose="020B0502040204020203" pitchFamily="34" charset="0"/>
            </a:endParaRPr>
          </a:p>
        </p:txBody>
      </p:sp>
      <p:grpSp>
        <p:nvGrpSpPr>
          <p:cNvPr id="11" name="Group 2"/>
          <p:cNvGrpSpPr/>
          <p:nvPr/>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60616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1593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rapezoid 34"/>
          <p:cNvSpPr/>
          <p:nvPr/>
        </p:nvSpPr>
        <p:spPr>
          <a:xfrm rot="14529502">
            <a:off x="7102452" y="2313283"/>
            <a:ext cx="646465" cy="1911612"/>
          </a:xfrm>
          <a:prstGeom prst="trapezoid">
            <a:avLst>
              <a:gd name="adj" fmla="val 50000"/>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Content Placeholder 29"/>
          <p:cNvSpPr>
            <a:spLocks noGrp="1"/>
          </p:cNvSpPr>
          <p:nvPr>
            <p:ph idx="1"/>
          </p:nvPr>
        </p:nvSpPr>
        <p:spPr/>
        <p:txBody>
          <a:bodyPr/>
          <a:lstStyle/>
          <a:p>
            <a:r>
              <a:rPr lang="en-US" dirty="0" smtClean="0">
                <a:latin typeface="Segoe UI Light" panose="020B0502040204020203" pitchFamily="34" charset="0"/>
                <a:cs typeface="Segoe UI Light" panose="020B0502040204020203" pitchFamily="34" charset="0"/>
              </a:rPr>
              <a:t>Two types of shard maps</a:t>
            </a:r>
          </a:p>
          <a:p>
            <a:pPr lvl="1"/>
            <a:r>
              <a:rPr lang="en-US" dirty="0" smtClean="0">
                <a:latin typeface="Segoe UI Light" panose="020B0502040204020203" pitchFamily="34" charset="0"/>
                <a:cs typeface="Segoe UI Light" panose="020B0502040204020203" pitchFamily="34" charset="0"/>
              </a:rPr>
              <a:t>Range: contiguous values</a:t>
            </a:r>
          </a:p>
          <a:p>
            <a:pPr lvl="1"/>
            <a:r>
              <a:rPr lang="en-US" dirty="0" smtClean="0">
                <a:latin typeface="Segoe UI Light" panose="020B0502040204020203" pitchFamily="34" charset="0"/>
                <a:cs typeface="Segoe UI Light" panose="020B0502040204020203" pitchFamily="34" charset="0"/>
              </a:rPr>
              <a:t>List: explicit values</a:t>
            </a:r>
          </a:p>
          <a:p>
            <a:r>
              <a:rPr lang="en-US" dirty="0" smtClean="0">
                <a:latin typeface="Segoe UI Light" panose="020B0502040204020203" pitchFamily="34" charset="0"/>
                <a:cs typeface="Segoe UI Light" panose="020B0502040204020203" pitchFamily="34" charset="0"/>
              </a:rPr>
              <a:t>Four types of sharding keys</a:t>
            </a:r>
          </a:p>
          <a:p>
            <a:pPr lvl="1"/>
            <a:r>
              <a:rPr lang="en-US" dirty="0" smtClean="0">
                <a:latin typeface="Segoe UI Light" panose="020B0502040204020203" pitchFamily="34" charset="0"/>
                <a:cs typeface="Segoe UI Light" panose="020B0502040204020203" pitchFamily="34" charset="0"/>
              </a:rPr>
              <a:t>INT, BIGINT, GUID, VARBINARY</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sp>
        <p:nvSpPr>
          <p:cNvPr id="33" name="Can 32"/>
          <p:cNvSpPr/>
          <p:nvPr/>
        </p:nvSpPr>
        <p:spPr bwMode="auto">
          <a:xfrm>
            <a:off x="6210449" y="2827941"/>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sp>
        <p:nvSpPr>
          <p:cNvPr id="36" name="Oval 35"/>
          <p:cNvSpPr/>
          <p:nvPr/>
        </p:nvSpPr>
        <p:spPr>
          <a:xfrm rot="10329959">
            <a:off x="8106261" y="124328"/>
            <a:ext cx="3964296" cy="3918629"/>
          </a:xfrm>
          <a:prstGeom prst="ellipse">
            <a:avLst/>
          </a:prstGeom>
          <a:solidFill>
            <a:srgbClr val="0070C0">
              <a:alpha val="30000"/>
            </a:srgbClr>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8853822" y="1475548"/>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shards_global</a:t>
            </a:r>
            <a:r>
              <a:rPr lang="en-US" sz="1200" b="1" dirty="0">
                <a:solidFill>
                  <a:prstClr val="black"/>
                </a:solidFill>
              </a:rPr>
              <a:t>]</a:t>
            </a:r>
            <a:endParaRPr lang="en-US" sz="1200" b="1" dirty="0" smtClean="0">
              <a:solidFill>
                <a:prstClr val="black"/>
              </a:solidFill>
            </a:endParaRPr>
          </a:p>
        </p:txBody>
      </p:sp>
      <p:graphicFrame>
        <p:nvGraphicFramePr>
          <p:cNvPr id="3" name="Table 2"/>
          <p:cNvGraphicFramePr>
            <a:graphicFrameLocks noGrp="1"/>
          </p:cNvGraphicFramePr>
          <p:nvPr>
            <p:extLst/>
          </p:nvPr>
        </p:nvGraphicFramePr>
        <p:xfrm>
          <a:off x="8935376" y="1733822"/>
          <a:ext cx="2358708" cy="640080"/>
        </p:xfrm>
        <a:graphic>
          <a:graphicData uri="http://schemas.openxmlformats.org/drawingml/2006/table">
            <a:tbl>
              <a:tblPr firstRow="1" bandRow="1">
                <a:tableStyleId>{5C22544A-7EE6-4342-B048-85BDC9FD1C3A}</a:tableStyleId>
              </a:tblPr>
              <a:tblGrid>
                <a:gridCol w="382905">
                  <a:extLst>
                    <a:ext uri="{9D8B030D-6E8A-4147-A177-3AD203B41FA5}">
                      <a16:colId xmlns="" xmlns:a16="http://schemas.microsoft.com/office/drawing/2014/main" val="605670846"/>
                    </a:ext>
                  </a:extLst>
                </a:gridCol>
                <a:gridCol w="436880">
                  <a:extLst>
                    <a:ext uri="{9D8B030D-6E8A-4147-A177-3AD203B41FA5}">
                      <a16:colId xmlns="" xmlns:a16="http://schemas.microsoft.com/office/drawing/2014/main" val="2474575872"/>
                    </a:ext>
                  </a:extLst>
                </a:gridCol>
                <a:gridCol w="708343">
                  <a:extLst>
                    <a:ext uri="{9D8B030D-6E8A-4147-A177-3AD203B41FA5}">
                      <a16:colId xmlns="" xmlns:a16="http://schemas.microsoft.com/office/drawing/2014/main" val="3015633701"/>
                    </a:ext>
                  </a:extLst>
                </a:gridCol>
                <a:gridCol w="830580">
                  <a:extLst>
                    <a:ext uri="{9D8B030D-6E8A-4147-A177-3AD203B41FA5}">
                      <a16:colId xmlns="" xmlns:a16="http://schemas.microsoft.com/office/drawing/2014/main" val="3312308126"/>
                    </a:ext>
                  </a:extLst>
                </a:gridCol>
              </a:tblGrid>
              <a:tr h="0">
                <a:tc>
                  <a:txBody>
                    <a:bodyPr/>
                    <a:lstStyle/>
                    <a:p>
                      <a:r>
                        <a:rPr lang="en-US" sz="800" dirty="0" err="1" smtClean="0"/>
                        <a:t>sid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err="1" smtClean="0"/>
                        <a:t>Datasource</a:t>
                      </a:r>
                      <a:endParaRPr lang="en-US" sz="800" dirty="0"/>
                    </a:p>
                  </a:txBody>
                  <a:tcPr/>
                </a:tc>
                <a:tc>
                  <a:txBody>
                    <a:bodyPr/>
                    <a:lstStyle/>
                    <a:p>
                      <a:r>
                        <a:rPr lang="en-US" sz="800" dirty="0" err="1" smtClean="0"/>
                        <a:t>Databasename</a:t>
                      </a:r>
                      <a:endParaRPr lang="en-US" sz="800" dirty="0"/>
                    </a:p>
                  </a:txBody>
                  <a:tcPr/>
                </a:tc>
                <a:extLst>
                  <a:ext uri="{0D108BD9-81ED-4DB2-BD59-A6C34878D82A}">
                    <a16:rowId xmlns="" xmlns:a16="http://schemas.microsoft.com/office/drawing/2014/main" val="2622592419"/>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3532917914"/>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err="1" smtClean="0"/>
                        <a:t>serverName</a:t>
                      </a:r>
                      <a:endParaRPr lang="en-US" sz="800" dirty="0"/>
                    </a:p>
                  </a:txBody>
                  <a:tcPr/>
                </a:tc>
                <a:tc>
                  <a:txBody>
                    <a:bodyPr/>
                    <a:lstStyle/>
                    <a:p>
                      <a:r>
                        <a:rPr lang="en-US" sz="800" dirty="0" smtClean="0"/>
                        <a:t>DB2</a:t>
                      </a:r>
                      <a:endParaRPr lang="en-US" sz="800" dirty="0"/>
                    </a:p>
                  </a:txBody>
                  <a:tcPr/>
                </a:tc>
                <a:extLst>
                  <a:ext uri="{0D108BD9-81ED-4DB2-BD59-A6C34878D82A}">
                    <a16:rowId xmlns="" xmlns:a16="http://schemas.microsoft.com/office/drawing/2014/main" val="2305216411"/>
                  </a:ext>
                </a:extLst>
              </a:tr>
            </a:tbl>
          </a:graphicData>
        </a:graphic>
      </p:graphicFrame>
      <p:sp>
        <p:nvSpPr>
          <p:cNvPr id="23" name="TextBox 22"/>
          <p:cNvSpPr txBox="1"/>
          <p:nvPr/>
        </p:nvSpPr>
        <p:spPr>
          <a:xfrm>
            <a:off x="8853821" y="681961"/>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shardmaps_global</a:t>
            </a:r>
            <a:r>
              <a:rPr lang="en-US" sz="1200" b="1" dirty="0">
                <a:solidFill>
                  <a:prstClr val="black"/>
                </a:solidFill>
              </a:rPr>
              <a:t>]</a:t>
            </a:r>
            <a:endParaRPr lang="en-US" sz="1200" b="1" dirty="0" smtClean="0">
              <a:solidFill>
                <a:prstClr val="black"/>
              </a:solidFill>
            </a:endParaRPr>
          </a:p>
        </p:txBody>
      </p:sp>
      <p:graphicFrame>
        <p:nvGraphicFramePr>
          <p:cNvPr id="24" name="Table 23"/>
          <p:cNvGraphicFramePr>
            <a:graphicFrameLocks noGrp="1"/>
          </p:cNvGraphicFramePr>
          <p:nvPr>
            <p:extLst/>
          </p:nvPr>
        </p:nvGraphicFramePr>
        <p:xfrm>
          <a:off x="8935375" y="940235"/>
          <a:ext cx="1327785" cy="426720"/>
        </p:xfrm>
        <a:graphic>
          <a:graphicData uri="http://schemas.openxmlformats.org/drawingml/2006/table">
            <a:tbl>
              <a:tblPr firstRow="1" bandRow="1">
                <a:tableStyleId>{5C22544A-7EE6-4342-B048-85BDC9FD1C3A}</a:tableStyleId>
              </a:tblPr>
              <a:tblGrid>
                <a:gridCol w="436880">
                  <a:extLst>
                    <a:ext uri="{9D8B030D-6E8A-4147-A177-3AD203B41FA5}">
                      <a16:colId xmlns="" xmlns:a16="http://schemas.microsoft.com/office/drawing/2014/main" val="1066098924"/>
                    </a:ext>
                  </a:extLst>
                </a:gridCol>
                <a:gridCol w="890905">
                  <a:extLst>
                    <a:ext uri="{9D8B030D-6E8A-4147-A177-3AD203B41FA5}">
                      <a16:colId xmlns="" xmlns:a16="http://schemas.microsoft.com/office/drawing/2014/main" val="4142199856"/>
                    </a:ext>
                  </a:extLst>
                </a:gridCol>
              </a:tblGrid>
              <a:tr h="0">
                <a:tc>
                  <a:txBody>
                    <a:bodyPr/>
                    <a:lstStyle/>
                    <a:p>
                      <a:r>
                        <a:rPr lang="en-US" sz="800" dirty="0" err="1" smtClean="0"/>
                        <a:t>smid</a:t>
                      </a:r>
                      <a:r>
                        <a:rPr lang="en-US" sz="800" dirty="0" smtClean="0"/>
                        <a:t> </a:t>
                      </a:r>
                      <a:endParaRPr lang="en-US" sz="800" dirty="0"/>
                    </a:p>
                  </a:txBody>
                  <a:tcPr/>
                </a:tc>
                <a:tc>
                  <a:txBody>
                    <a:bodyPr/>
                    <a:lstStyle/>
                    <a:p>
                      <a:r>
                        <a:rPr lang="en-US" sz="800" dirty="0" smtClean="0"/>
                        <a:t>name</a:t>
                      </a:r>
                      <a:endParaRPr lang="en-US" sz="800" dirty="0"/>
                    </a:p>
                  </a:txBody>
                  <a:tcPr/>
                </a:tc>
                <a:extLst>
                  <a:ext uri="{0D108BD9-81ED-4DB2-BD59-A6C34878D82A}">
                    <a16:rowId xmlns="" xmlns:a16="http://schemas.microsoft.com/office/drawing/2014/main" val="3617544561"/>
                  </a:ext>
                </a:extLst>
              </a:tr>
              <a:tr h="0">
                <a:tc>
                  <a:txBody>
                    <a:bodyPr/>
                    <a:lstStyle/>
                    <a:p>
                      <a:r>
                        <a:rPr lang="en-US" sz="800" dirty="0" smtClean="0"/>
                        <a:t>1</a:t>
                      </a:r>
                      <a:endParaRPr lang="en-US" sz="800" dirty="0"/>
                    </a:p>
                  </a:txBody>
                  <a:tcPr/>
                </a:tc>
                <a:tc>
                  <a:txBody>
                    <a:bodyPr/>
                    <a:lstStyle/>
                    <a:p>
                      <a:r>
                        <a:rPr lang="en-US" sz="800" dirty="0" err="1" smtClean="0"/>
                        <a:t>RangeShardMap</a:t>
                      </a:r>
                      <a:endParaRPr lang="en-US" sz="800" dirty="0"/>
                    </a:p>
                  </a:txBody>
                  <a:tcPr/>
                </a:tc>
                <a:extLst>
                  <a:ext uri="{0D108BD9-81ED-4DB2-BD59-A6C34878D82A}">
                    <a16:rowId xmlns="" xmlns:a16="http://schemas.microsoft.com/office/drawing/2014/main" val="3328234111"/>
                  </a:ext>
                </a:extLst>
              </a:tr>
            </a:tbl>
          </a:graphicData>
        </a:graphic>
      </p:graphicFrame>
      <p:sp>
        <p:nvSpPr>
          <p:cNvPr id="25" name="TextBox 24"/>
          <p:cNvSpPr txBox="1"/>
          <p:nvPr/>
        </p:nvSpPr>
        <p:spPr>
          <a:xfrm>
            <a:off x="8859481" y="2426242"/>
            <a:ext cx="2321031" cy="276999"/>
          </a:xfrm>
          <a:prstGeom prst="rect">
            <a:avLst/>
          </a:prstGeom>
          <a:noFill/>
        </p:spPr>
        <p:txBody>
          <a:bodyPr wrap="square" rtlCol="0">
            <a:spAutoFit/>
          </a:bodyPr>
          <a:lstStyle/>
          <a:p>
            <a:r>
              <a:rPr lang="en-US" sz="1200" b="1" dirty="0" smtClean="0">
                <a:solidFill>
                  <a:prstClr val="black"/>
                </a:solidFill>
              </a:rPr>
              <a:t>[</a:t>
            </a:r>
            <a:r>
              <a:rPr lang="en-US" sz="1200" b="1" dirty="0" err="1" smtClean="0">
                <a:solidFill>
                  <a:prstClr val="black"/>
                </a:solidFill>
              </a:rPr>
              <a:t>shard_mappings_global</a:t>
            </a:r>
            <a:r>
              <a:rPr lang="en-US" sz="1200" b="1" dirty="0">
                <a:solidFill>
                  <a:prstClr val="black"/>
                </a:solidFill>
              </a:rPr>
              <a:t>]</a:t>
            </a:r>
            <a:endParaRPr lang="en-US" sz="1200" b="1" dirty="0" smtClean="0">
              <a:solidFill>
                <a:prstClr val="black"/>
              </a:solidFill>
            </a:endParaRPr>
          </a:p>
        </p:txBody>
      </p:sp>
      <p:graphicFrame>
        <p:nvGraphicFramePr>
          <p:cNvPr id="26" name="Table 25"/>
          <p:cNvGraphicFramePr>
            <a:graphicFrameLocks noGrp="1"/>
          </p:cNvGraphicFramePr>
          <p:nvPr>
            <p:extLst/>
          </p:nvPr>
        </p:nvGraphicFramePr>
        <p:xfrm>
          <a:off x="8941035" y="2684516"/>
          <a:ext cx="2182407" cy="640080"/>
        </p:xfrm>
        <a:graphic>
          <a:graphicData uri="http://schemas.openxmlformats.org/drawingml/2006/table">
            <a:tbl>
              <a:tblPr firstRow="1" bandRow="1">
                <a:tableStyleId>{5C22544A-7EE6-4342-B048-85BDC9FD1C3A}</a:tableStyleId>
              </a:tblPr>
              <a:tblGrid>
                <a:gridCol w="373380">
                  <a:extLst>
                    <a:ext uri="{9D8B030D-6E8A-4147-A177-3AD203B41FA5}">
                      <a16:colId xmlns="" xmlns:a16="http://schemas.microsoft.com/office/drawing/2014/main" val="2293575361"/>
                    </a:ext>
                  </a:extLst>
                </a:gridCol>
                <a:gridCol w="436880">
                  <a:extLst>
                    <a:ext uri="{9D8B030D-6E8A-4147-A177-3AD203B41FA5}">
                      <a16:colId xmlns="" xmlns:a16="http://schemas.microsoft.com/office/drawing/2014/main" val="3239324611"/>
                    </a:ext>
                  </a:extLst>
                </a:gridCol>
                <a:gridCol w="373380">
                  <a:extLst>
                    <a:ext uri="{9D8B030D-6E8A-4147-A177-3AD203B41FA5}">
                      <a16:colId xmlns="" xmlns:a16="http://schemas.microsoft.com/office/drawing/2014/main" val="2407542853"/>
                    </a:ext>
                  </a:extLst>
                </a:gridCol>
                <a:gridCol w="384493">
                  <a:extLst>
                    <a:ext uri="{9D8B030D-6E8A-4147-A177-3AD203B41FA5}">
                      <a16:colId xmlns="" xmlns:a16="http://schemas.microsoft.com/office/drawing/2014/main" val="1620385894"/>
                    </a:ext>
                  </a:extLst>
                </a:gridCol>
                <a:gridCol w="614274">
                  <a:extLst>
                    <a:ext uri="{9D8B030D-6E8A-4147-A177-3AD203B41FA5}">
                      <a16:colId xmlns="" xmlns:a16="http://schemas.microsoft.com/office/drawing/2014/main" val="3516719946"/>
                    </a:ext>
                  </a:extLst>
                </a:gridCol>
              </a:tblGrid>
              <a:tr h="0">
                <a:tc>
                  <a:txBody>
                    <a:bodyPr/>
                    <a:lstStyle/>
                    <a:p>
                      <a:r>
                        <a:rPr lang="en-US" sz="800" dirty="0" smtClean="0"/>
                        <a:t>mid</a:t>
                      </a:r>
                      <a:endParaRPr lang="en-US" sz="800" dirty="0"/>
                    </a:p>
                  </a:txBody>
                  <a:tcPr/>
                </a:tc>
                <a:tc>
                  <a:txBody>
                    <a:bodyPr/>
                    <a:lstStyle/>
                    <a:p>
                      <a:r>
                        <a:rPr lang="en-US" sz="800" dirty="0" err="1" smtClean="0"/>
                        <a:t>smid</a:t>
                      </a:r>
                      <a:r>
                        <a:rPr lang="en-US" sz="800" dirty="0" smtClean="0"/>
                        <a:t> </a:t>
                      </a:r>
                      <a:endParaRPr lang="en-US" sz="800" dirty="0"/>
                    </a:p>
                  </a:txBody>
                  <a:tcPr/>
                </a:tc>
                <a:tc>
                  <a:txBody>
                    <a:bodyPr/>
                    <a:lstStyle/>
                    <a:p>
                      <a:r>
                        <a:rPr lang="en-US" sz="800" dirty="0" smtClean="0"/>
                        <a:t>min</a:t>
                      </a:r>
                      <a:endParaRPr lang="en-US" sz="800" dirty="0"/>
                    </a:p>
                  </a:txBody>
                  <a:tcPr/>
                </a:tc>
                <a:tc>
                  <a:txBody>
                    <a:bodyPr/>
                    <a:lstStyle/>
                    <a:p>
                      <a:r>
                        <a:rPr lang="en-US" sz="800" dirty="0" smtClean="0"/>
                        <a:t>max</a:t>
                      </a:r>
                      <a:endParaRPr lang="en-US" sz="800" dirty="0"/>
                    </a:p>
                  </a:txBody>
                  <a:tcPr/>
                </a:tc>
                <a:tc>
                  <a:txBody>
                    <a:bodyPr/>
                    <a:lstStyle/>
                    <a:p>
                      <a:r>
                        <a:rPr lang="en-US" sz="800" dirty="0" smtClean="0"/>
                        <a:t>Sid</a:t>
                      </a:r>
                      <a:endParaRPr lang="en-US" sz="800" dirty="0"/>
                    </a:p>
                  </a:txBody>
                  <a:tcPr/>
                </a:tc>
                <a:extLst>
                  <a:ext uri="{0D108BD9-81ED-4DB2-BD59-A6C34878D82A}">
                    <a16:rowId xmlns="" xmlns:a16="http://schemas.microsoft.com/office/drawing/2014/main" val="1866963361"/>
                  </a:ext>
                </a:extLst>
              </a:tr>
              <a:tr h="0">
                <a:tc>
                  <a:txBody>
                    <a:bodyPr/>
                    <a:lstStyle/>
                    <a:p>
                      <a:r>
                        <a:rPr lang="en-US" sz="800" dirty="0" smtClean="0"/>
                        <a:t>1</a:t>
                      </a:r>
                      <a:endParaRPr lang="en-US" sz="800" dirty="0"/>
                    </a:p>
                  </a:txBody>
                  <a:tcPr/>
                </a:tc>
                <a:tc>
                  <a:txBody>
                    <a:bodyPr/>
                    <a:lstStyle/>
                    <a:p>
                      <a:r>
                        <a:rPr lang="en-US" sz="800" dirty="0" smtClean="0"/>
                        <a:t>1</a:t>
                      </a:r>
                      <a:endParaRPr lang="en-US" sz="800" dirty="0"/>
                    </a:p>
                  </a:txBody>
                  <a:tcPr/>
                </a:tc>
                <a:tc>
                  <a:txBody>
                    <a:bodyPr/>
                    <a:lstStyle/>
                    <a:p>
                      <a:r>
                        <a:rPr lang="en-US" sz="800" dirty="0" smtClean="0"/>
                        <a:t>0</a:t>
                      </a:r>
                      <a:endParaRPr lang="en-US" sz="800" dirty="0"/>
                    </a:p>
                  </a:txBody>
                  <a:tcPr/>
                </a:tc>
                <a:tc>
                  <a:txBody>
                    <a:bodyPr/>
                    <a:lstStyle/>
                    <a:p>
                      <a:r>
                        <a:rPr lang="en-US" sz="800" dirty="0" smtClean="0"/>
                        <a:t>100</a:t>
                      </a:r>
                      <a:endParaRPr lang="en-US" sz="800" dirty="0"/>
                    </a:p>
                  </a:txBody>
                  <a:tcPr/>
                </a:tc>
                <a:tc>
                  <a:txBody>
                    <a:bodyPr/>
                    <a:lstStyle/>
                    <a:p>
                      <a:r>
                        <a:rPr lang="en-US" sz="800" dirty="0" smtClean="0"/>
                        <a:t>1</a:t>
                      </a:r>
                      <a:endParaRPr lang="en-US" sz="800" dirty="0"/>
                    </a:p>
                  </a:txBody>
                  <a:tcPr/>
                </a:tc>
                <a:extLst>
                  <a:ext uri="{0D108BD9-81ED-4DB2-BD59-A6C34878D82A}">
                    <a16:rowId xmlns="" xmlns:a16="http://schemas.microsoft.com/office/drawing/2014/main" val="1150951107"/>
                  </a:ext>
                </a:extLst>
              </a:tr>
              <a:tr h="0">
                <a:tc>
                  <a:txBody>
                    <a:bodyPr/>
                    <a:lstStyle/>
                    <a:p>
                      <a:r>
                        <a:rPr lang="en-US" sz="800" dirty="0" smtClean="0"/>
                        <a:t>2</a:t>
                      </a:r>
                      <a:endParaRPr lang="en-US" sz="800" dirty="0"/>
                    </a:p>
                  </a:txBody>
                  <a:tcPr/>
                </a:tc>
                <a:tc>
                  <a:txBody>
                    <a:bodyPr/>
                    <a:lstStyle/>
                    <a:p>
                      <a:r>
                        <a:rPr lang="en-US" sz="800" dirty="0" smtClean="0"/>
                        <a:t>1</a:t>
                      </a:r>
                      <a:endParaRPr lang="en-US" sz="800" dirty="0"/>
                    </a:p>
                  </a:txBody>
                  <a:tcPr/>
                </a:tc>
                <a:tc>
                  <a:txBody>
                    <a:bodyPr/>
                    <a:lstStyle/>
                    <a:p>
                      <a:r>
                        <a:rPr lang="en-US" sz="800" dirty="0" smtClean="0"/>
                        <a:t>100</a:t>
                      </a:r>
                      <a:endParaRPr lang="en-US" sz="800" dirty="0"/>
                    </a:p>
                  </a:txBody>
                  <a:tcPr/>
                </a:tc>
                <a:tc>
                  <a:txBody>
                    <a:bodyPr/>
                    <a:lstStyle/>
                    <a:p>
                      <a:r>
                        <a:rPr lang="en-US" sz="800" dirty="0" smtClean="0"/>
                        <a:t>200</a:t>
                      </a:r>
                      <a:endParaRPr lang="en-US" sz="800" dirty="0"/>
                    </a:p>
                  </a:txBody>
                  <a:tcPr/>
                </a:tc>
                <a:tc>
                  <a:txBody>
                    <a:bodyPr/>
                    <a:lstStyle/>
                    <a:p>
                      <a:r>
                        <a:rPr lang="en-US" sz="800" dirty="0" smtClean="0"/>
                        <a:t>2</a:t>
                      </a:r>
                      <a:endParaRPr lang="en-US" sz="800" dirty="0"/>
                    </a:p>
                  </a:txBody>
                  <a:tcPr/>
                </a:tc>
                <a:extLst>
                  <a:ext uri="{0D108BD9-81ED-4DB2-BD59-A6C34878D82A}">
                    <a16:rowId xmlns="" xmlns:a16="http://schemas.microsoft.com/office/drawing/2014/main" val="2925689512"/>
                  </a:ext>
                </a:extLst>
              </a:tr>
            </a:tbl>
          </a:graphicData>
        </a:graphic>
      </p:graphicFrame>
      <p:sp>
        <p:nvSpPr>
          <p:cNvPr id="28" name="Left Brace 27"/>
          <p:cNvSpPr/>
          <p:nvPr/>
        </p:nvSpPr>
        <p:spPr>
          <a:xfrm rot="16200000">
            <a:off x="5709370" y="1377698"/>
            <a:ext cx="441642" cy="8768537"/>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5431427" y="6011263"/>
            <a:ext cx="997528" cy="307777"/>
          </a:xfrm>
          <a:prstGeom prst="rect">
            <a:avLst/>
          </a:prstGeom>
          <a:noFill/>
        </p:spPr>
        <p:txBody>
          <a:bodyPr wrap="square" rtlCol="0">
            <a:spAutoFit/>
          </a:bodyPr>
          <a:lstStyle/>
          <a:p>
            <a:pPr algn="ctr"/>
            <a:r>
              <a:rPr lang="en-US" sz="1400" dirty="0" smtClean="0">
                <a:solidFill>
                  <a:prstClr val="black"/>
                </a:solidFill>
              </a:rPr>
              <a:t>Shard Set</a:t>
            </a:r>
            <a:endParaRPr lang="en-US" sz="1400" dirty="0">
              <a:solidFill>
                <a:prstClr val="black"/>
              </a:solidFill>
            </a:endParaRPr>
          </a:p>
        </p:txBody>
      </p:sp>
      <p:sp>
        <p:nvSpPr>
          <p:cNvPr id="31" name="Can 30"/>
          <p:cNvSpPr/>
          <p:nvPr/>
        </p:nvSpPr>
        <p:spPr bwMode="auto">
          <a:xfrm>
            <a:off x="1545924" y="454388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7" name="TextBox 36"/>
          <p:cNvSpPr txBox="1"/>
          <p:nvPr/>
        </p:nvSpPr>
        <p:spPr>
          <a:xfrm>
            <a:off x="8780106" y="484987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9" name="Can 38"/>
          <p:cNvSpPr/>
          <p:nvPr/>
        </p:nvSpPr>
        <p:spPr bwMode="auto">
          <a:xfrm>
            <a:off x="2751621"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3957318"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5163015" y="454387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454387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4" name="Can 43"/>
          <p:cNvSpPr/>
          <p:nvPr/>
        </p:nvSpPr>
        <p:spPr bwMode="auto">
          <a:xfrm>
            <a:off x="9334811" y="454387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6" name="Group 2"/>
          <p:cNvGrpSpPr/>
          <p:nvPr/>
        </p:nvGrpSpPr>
        <p:grpSpPr>
          <a:xfrm>
            <a:off x="-2044" y="6513076"/>
            <a:ext cx="12194043" cy="354000"/>
            <a:chOff x="2577137" y="4571778"/>
            <a:chExt cx="9101124" cy="1390560"/>
          </a:xfrm>
        </p:grpSpPr>
        <p:sp>
          <p:nvSpPr>
            <p:cNvPr id="4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4476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3943827" y="1690688"/>
            <a:ext cx="4625369" cy="4351338"/>
          </a:xfrm>
        </p:spPr>
        <p:txBody>
          <a:bodyPr>
            <a:normAutofit fontScale="92500" lnSpcReduction="10000"/>
          </a:bodyPr>
          <a:lstStyle/>
          <a:p>
            <a:pPr marL="0" indent="0">
              <a:buNone/>
            </a:pPr>
            <a:r>
              <a:rPr lang="en-US" dirty="0" smtClean="0">
                <a:latin typeface="Segoe UI Light" panose="020B0502040204020203" pitchFamily="34" charset="0"/>
                <a:cs typeface="Segoe UI Light" panose="020B0502040204020203" pitchFamily="34" charset="0"/>
              </a:rPr>
              <a:t>Two classes of operations: </a:t>
            </a:r>
          </a:p>
          <a:p>
            <a:pPr lvl="1"/>
            <a:r>
              <a:rPr lang="en-US" dirty="0" smtClean="0">
                <a:latin typeface="Segoe UI Light" panose="020B0502040204020203" pitchFamily="34" charset="0"/>
                <a:cs typeface="Segoe UI Light" panose="020B0502040204020203" pitchFamily="34" charset="0"/>
              </a:rPr>
              <a:t>Individual shards</a:t>
            </a:r>
          </a:p>
          <a:p>
            <a:pPr lvl="1"/>
            <a:r>
              <a:rPr lang="en-US" dirty="0" smtClean="0">
                <a:latin typeface="Segoe UI Light" panose="020B0502040204020203" pitchFamily="34" charset="0"/>
                <a:cs typeface="Segoe UI Light" panose="020B0502040204020203" pitchFamily="34" charset="0"/>
              </a:rPr>
              <a:t>Cross shards</a:t>
            </a: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Two Personas:</a:t>
            </a:r>
          </a:p>
          <a:p>
            <a:pPr lvl="1"/>
            <a:r>
              <a:rPr lang="en-US" dirty="0" smtClean="0">
                <a:latin typeface="Segoe UI Light" panose="020B0502040204020203" pitchFamily="34" charset="0"/>
                <a:cs typeface="Segoe UI Light" panose="020B0502040204020203" pitchFamily="34" charset="0"/>
              </a:rPr>
              <a:t>Application Developer</a:t>
            </a:r>
          </a:p>
          <a:p>
            <a:pPr lvl="1"/>
            <a:r>
              <a:rPr lang="en-US" dirty="0" smtClean="0">
                <a:latin typeface="Segoe UI Light" panose="020B0502040204020203" pitchFamily="34" charset="0"/>
                <a:cs typeface="Segoe UI Light" panose="020B0502040204020203" pitchFamily="34" charset="0"/>
              </a:rPr>
              <a:t>Admin/</a:t>
            </a:r>
            <a:r>
              <a:rPr lang="en-US" dirty="0" err="1" smtClean="0">
                <a:latin typeface="Segoe UI Light" panose="020B0502040204020203" pitchFamily="34" charset="0"/>
                <a:cs typeface="Segoe UI Light" panose="020B0502040204020203" pitchFamily="34" charset="0"/>
              </a:rPr>
              <a:t>DevOps</a:t>
            </a:r>
            <a:endParaRPr lang="en-US" dirty="0" smtClean="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Overview</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chemeClr val="accent1">
              <a:lumMod val="75000"/>
            </a:schemeClr>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prstClr val="black"/>
                </a:solidFill>
              </a:rPr>
              <a:t>.NET Client </a:t>
            </a:r>
            <a:r>
              <a:rPr lang="en-US" sz="1400" dirty="0" err="1" smtClean="0">
                <a:solidFill>
                  <a:prstClr val="black"/>
                </a:solidFill>
              </a:rPr>
              <a:t>Api</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8" name="TextBox 27"/>
          <p:cNvSpPr txBox="1"/>
          <p:nvPr/>
        </p:nvSpPr>
        <p:spPr>
          <a:xfrm>
            <a:off x="438442" y="3839433"/>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Query a specific shard</a:t>
            </a:r>
          </a:p>
          <a:p>
            <a:pPr marL="285750" indent="-285750">
              <a:buFont typeface="Arial" panose="020B0604020202020204" pitchFamily="34" charset="0"/>
              <a:buChar char="•"/>
            </a:pPr>
            <a:r>
              <a:rPr lang="en-US" dirty="0" smtClean="0">
                <a:solidFill>
                  <a:prstClr val="black"/>
                </a:solidFill>
              </a:rPr>
              <a:t>Query multiple shards</a:t>
            </a:r>
            <a:endParaRPr lang="en-US" dirty="0">
              <a:solidFill>
                <a:prstClr val="black"/>
              </a:solidFill>
            </a:endParaRPr>
          </a:p>
        </p:txBody>
      </p:sp>
      <p:sp>
        <p:nvSpPr>
          <p:cNvPr id="29" name="TextBox 28"/>
          <p:cNvSpPr txBox="1"/>
          <p:nvPr/>
        </p:nvSpPr>
        <p:spPr>
          <a:xfrm>
            <a:off x="9510214" y="393156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Capacity, cost mgmt. </a:t>
            </a:r>
          </a:p>
          <a:p>
            <a:pPr marL="285750" indent="-285750">
              <a:buFont typeface="Arial" panose="020B0604020202020204" pitchFamily="34" charset="0"/>
              <a:buChar char="•"/>
            </a:pPr>
            <a:r>
              <a:rPr lang="en-US" dirty="0" smtClean="0">
                <a:solidFill>
                  <a:prstClr val="black"/>
                </a:solidFill>
              </a:rPr>
              <a:t>DB Maintenance, DDL</a:t>
            </a:r>
            <a:endParaRPr lang="en-US" dirty="0">
              <a:solidFill>
                <a:prstClr val="black"/>
              </a:solidFill>
            </a:endParaRPr>
          </a:p>
        </p:txBody>
      </p:sp>
      <p:sp>
        <p:nvSpPr>
          <p:cNvPr id="24" name="Rounded Rectangle 23"/>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endParaRPr lang="en-US" sz="1200" dirty="0">
              <a:solidFill>
                <a:prstClr val="black"/>
              </a:solidFill>
            </a:endParaRPr>
          </a:p>
        </p:txBody>
      </p:sp>
      <p:sp>
        <p:nvSpPr>
          <p:cNvPr id="25" name="Can 24"/>
          <p:cNvSpPr/>
          <p:nvPr/>
        </p:nvSpPr>
        <p:spPr bwMode="auto">
          <a:xfrm>
            <a:off x="1545924" y="5197032"/>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6" name="TextBox 25"/>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7" name="Can 26"/>
          <p:cNvSpPr/>
          <p:nvPr/>
        </p:nvSpPr>
        <p:spPr bwMode="auto">
          <a:xfrm>
            <a:off x="2751621"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7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7"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115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query a shard with a specific </a:t>
            </a:r>
            <a:r>
              <a:rPr lang="en-US" dirty="0" err="1" smtClean="0">
                <a:latin typeface="Segoe UI Light" panose="020B0502040204020203" pitchFamily="34" charset="0"/>
                <a:cs typeface="Segoe UI Light" panose="020B0502040204020203" pitchFamily="34" charset="0"/>
              </a:rPr>
              <a:t>shardlet</a:t>
            </a:r>
            <a:r>
              <a:rPr lang="en-US" dirty="0" smtClean="0">
                <a:latin typeface="Segoe UI Light" panose="020B0502040204020203" pitchFamily="34" charset="0"/>
                <a:cs typeface="Segoe UI Light" panose="020B0502040204020203" pitchFamily="34" charset="0"/>
              </a:rPr>
              <a:t> key </a:t>
            </a:r>
            <a:endParaRPr lang="en-US" dirty="0">
              <a:latin typeface="Segoe UI Light" panose="020B0502040204020203" pitchFamily="34" charset="0"/>
              <a:cs typeface="Segoe UI Light" panose="020B0502040204020203" pitchFamily="34" charset="0"/>
            </a:endParaRPr>
          </a:p>
        </p:txBody>
      </p:sp>
      <p:cxnSp>
        <p:nvCxnSpPr>
          <p:cNvPr id="25" name="Straight Arrow Connector 24"/>
          <p:cNvCxnSpPr>
            <a:stCxn id="14" idx="3"/>
          </p:cNvCxnSpPr>
          <p:nvPr/>
        </p:nvCxnSpPr>
        <p:spPr>
          <a:xfrm>
            <a:off x="2647446" y="3352701"/>
            <a:ext cx="593999" cy="1844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11573" y="4138191"/>
            <a:ext cx="2316954" cy="738664"/>
          </a:xfrm>
          <a:prstGeom prst="rect">
            <a:avLst/>
          </a:prstGeom>
          <a:noFill/>
        </p:spPr>
        <p:txBody>
          <a:bodyPr wrap="square" rtlCol="0">
            <a:spAutoFit/>
          </a:bodyPr>
          <a:lstStyle/>
          <a:p>
            <a:r>
              <a:rPr lang="en-US" sz="1400" dirty="0" smtClean="0">
                <a:solidFill>
                  <a:prstClr val="black"/>
                </a:solidFill>
              </a:rPr>
              <a:t>SELECT * </a:t>
            </a:r>
          </a:p>
          <a:p>
            <a:r>
              <a:rPr lang="en-US" sz="1400" dirty="0" smtClean="0">
                <a:solidFill>
                  <a:prstClr val="black"/>
                </a:solidFill>
              </a:rPr>
              <a:t>FROM customers </a:t>
            </a:r>
          </a:p>
          <a:p>
            <a:r>
              <a:rPr lang="en-US" sz="1400" dirty="0" smtClean="0">
                <a:solidFill>
                  <a:prstClr val="black"/>
                </a:solidFill>
              </a:rPr>
              <a:t>WHERE customer ID = 104</a:t>
            </a:r>
            <a:endParaRPr lang="en-US" sz="1400" dirty="0">
              <a:solidFill>
                <a:prstClr val="black"/>
              </a:solidFill>
            </a:endParaRPr>
          </a:p>
        </p:txBody>
      </p:sp>
      <p:sp>
        <p:nvSpPr>
          <p:cNvPr id="24" name="Can 23"/>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6" name="Straight Arrow Connector 25"/>
          <p:cNvCxnSpPr>
            <a:stCxn id="14" idx="3"/>
            <a:endCxn id="24"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9" name="TextBox 28"/>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0" name="Can 29"/>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44" name="Group 2"/>
          <p:cNvGrpSpPr/>
          <p:nvPr/>
        </p:nvGrpSpPr>
        <p:grpSpPr>
          <a:xfrm>
            <a:off x="-2044" y="6513076"/>
            <a:ext cx="12194043" cy="354000"/>
            <a:chOff x="2577137" y="4571778"/>
            <a:chExt cx="9101124" cy="1390560"/>
          </a:xfrm>
        </p:grpSpPr>
        <p:sp>
          <p:nvSpPr>
            <p:cNvPr id="45"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38630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838200" y="1790972"/>
            <a:ext cx="11310059" cy="3539430"/>
          </a:xfrm>
          <a:prstGeom prst="rect">
            <a:avLst/>
          </a:prstGeom>
        </p:spPr>
        <p:txBody>
          <a:bodyPr wrap="square">
            <a:spAutoFit/>
          </a:bodyPr>
          <a:lstStyle/>
          <a:p>
            <a:r>
              <a:rPr lang="en-US" sz="1400" dirty="0">
                <a:solidFill>
                  <a:srgbClr val="008000"/>
                </a:solidFill>
                <a:highlight>
                  <a:srgbClr val="FFFFFF"/>
                </a:highlight>
                <a:latin typeface="Consolas" panose="020B0609020204030204" pitchFamily="49" charset="0"/>
              </a:rPr>
              <a:t>// Get a routed connection for a given </a:t>
            </a:r>
            <a:r>
              <a:rPr lang="en-US" sz="1400" dirty="0" err="1">
                <a:solidFill>
                  <a:srgbClr val="008000"/>
                </a:solidFill>
                <a:highlight>
                  <a:srgbClr val="FFFFFF"/>
                </a:highlight>
                <a:latin typeface="Consolas" panose="020B0609020204030204" pitchFamily="49" charset="0"/>
              </a:rPr>
              <a:t>shardingKey</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SqlConnection</a:t>
            </a:r>
            <a:r>
              <a:rPr lang="en-US" sz="1400" dirty="0">
                <a:solidFill>
                  <a:srgbClr val="000000"/>
                </a:solidFill>
                <a:highlight>
                  <a:srgbClr val="FFFFFF"/>
                </a:highlight>
                <a:latin typeface="Consolas" panose="020B0609020204030204" pitchFamily="49" charset="0"/>
              </a:rPr>
              <a:t> conn </a:t>
            </a:r>
            <a:r>
              <a:rPr lang="en-US" sz="1400" dirty="0" smtClean="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ShardMap.OpenConnectionForKey</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shardingKey</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connectionString</a:t>
            </a:r>
            <a:r>
              <a:rPr lang="en-US" sz="1400" dirty="0" smtClean="0">
                <a:solidFill>
                  <a:srgbClr val="000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Credentials </a:t>
            </a:r>
            <a:r>
              <a:rPr lang="en-US" sz="1400" smtClean="0">
                <a:solidFill>
                  <a:srgbClr val="008000"/>
                </a:solidFill>
                <a:highlight>
                  <a:srgbClr val="FFFFFF"/>
                </a:highlight>
                <a:latin typeface="Consolas" panose="020B0609020204030204" pitchFamily="49" charset="0"/>
              </a:rPr>
              <a:t>Only */</a:t>
            </a:r>
            <a:r>
              <a:rPr lang="en-US" sz="1400">
                <a:solidFill>
                  <a:srgbClr val="000000"/>
                </a:solidFill>
                <a:highlight>
                  <a:srgbClr val="FFFFFF"/>
                </a:highlight>
                <a:latin typeface="Consolas" panose="020B0609020204030204" pitchFamily="49" charset="0"/>
              </a:rPr>
              <a:t> </a:t>
            </a:r>
            <a:r>
              <a:rPr lang="en-US" sz="140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ConnectionOptions.Validate</a:t>
            </a:r>
            <a:r>
              <a:rPr lang="en-US" sz="1400" dirty="0" smtClean="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Validate </a:t>
            </a:r>
            <a:r>
              <a:rPr lang="en-US" sz="1400" dirty="0">
                <a:solidFill>
                  <a:srgbClr val="008000"/>
                </a:solidFill>
                <a:highlight>
                  <a:srgbClr val="FFFFFF"/>
                </a:highlight>
                <a:latin typeface="Consolas" panose="020B0609020204030204" pitchFamily="49" charset="0"/>
              </a:rPr>
              <a:t>*/ </a:t>
            </a:r>
            <a:r>
              <a:rPr lang="en-US" sz="1400" dirty="0" smtClean="0">
                <a:solidFill>
                  <a:prstClr val="black"/>
                </a:solidFill>
                <a:highlight>
                  <a:srgbClr val="FFFFFF"/>
                </a:highlight>
                <a:latin typeface="Consolas" panose="020B0609020204030204" pitchFamily="49" charset="0"/>
              </a:rPr>
              <a:t>));</a:t>
            </a:r>
            <a:endParaRPr lang="en-US" sz="1400" dirty="0">
              <a:solidFill>
                <a:srgbClr val="008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new </a:t>
            </a:r>
            <a:r>
              <a:rPr lang="en-US" sz="1400" dirty="0" err="1">
                <a:solidFill>
                  <a:srgbClr val="2B91AF"/>
                </a:solidFill>
                <a:highlight>
                  <a:srgbClr val="FFFFFF"/>
                </a:highlight>
                <a:latin typeface="Consolas" panose="020B0609020204030204" pitchFamily="49" charset="0"/>
              </a:rPr>
              <a:t>SqlCommand</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cmd.Connection</a:t>
            </a:r>
            <a:r>
              <a:rPr lang="en-US" sz="1400" dirty="0">
                <a:solidFill>
                  <a:srgbClr val="000000"/>
                </a:solidFill>
                <a:highlight>
                  <a:srgbClr val="FFFFFF"/>
                </a:highlight>
                <a:latin typeface="Consolas" panose="020B0609020204030204" pitchFamily="49" charset="0"/>
              </a:rPr>
              <a:t> = conn;</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a:solidFill>
                  <a:srgbClr val="A31515"/>
                </a:solidFill>
                <a:highlight>
                  <a:srgbClr val="FFFFFF"/>
                </a:highlight>
                <a:latin typeface="Consolas" panose="020B0609020204030204" pitchFamily="49" charset="0"/>
              </a:rPr>
              <a:t>ShardedTable</a:t>
            </a:r>
            <a:r>
              <a:rPr lang="en-US" sz="1400" dirty="0">
                <a:solidFill>
                  <a:srgbClr val="A31515"/>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SqlDataReader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smtClean="0">
                <a:solidFill>
                  <a:srgbClr val="008000"/>
                </a:solidFill>
                <a:highlight>
                  <a:srgbClr val="FFFFFF"/>
                </a:highlight>
                <a:latin typeface="Consolas" panose="020B0609020204030204" pitchFamily="49" charset="0"/>
              </a:rPr>
              <a:t>// </a:t>
            </a:r>
            <a:r>
              <a:rPr lang="en-US" sz="1400" dirty="0">
                <a:solidFill>
                  <a:srgbClr val="008000"/>
                </a:solidFill>
                <a:highlight>
                  <a:srgbClr val="FFFFFF"/>
                </a:highlight>
                <a:latin typeface="Consolas" panose="020B0609020204030204" pitchFamily="49" charset="0"/>
              </a:rPr>
              <a:t>Now consume results from the data reader…</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Segoe UI Light" panose="020B0502040204020203" pitchFamily="34" charset="0"/>
                <a:cs typeface="Segoe UI Light" panose="020B0502040204020203" pitchFamily="34" charset="0"/>
              </a:rPr>
              <a:t>Data Dependent Routing (DDR)</a:t>
            </a:r>
            <a:endParaRPr lang="en-US" dirty="0">
              <a:solidFill>
                <a:prstClr val="black"/>
              </a:solidFill>
              <a:latin typeface="Segoe UI Light" panose="020B0502040204020203" pitchFamily="34" charset="0"/>
              <a:cs typeface="Segoe UI Light" panose="020B0502040204020203" pitchFamily="34" charset="0"/>
            </a:endParaRPr>
          </a:p>
        </p:txBody>
      </p:sp>
      <p:grpSp>
        <p:nvGrpSpPr>
          <p:cNvPr id="7" name="Group 2"/>
          <p:cNvGrpSpPr/>
          <p:nvPr/>
        </p:nvGrpSpPr>
        <p:grpSpPr>
          <a:xfrm>
            <a:off x="-2044" y="6513076"/>
            <a:ext cx="12194043" cy="354000"/>
            <a:chOff x="2577137" y="4571778"/>
            <a:chExt cx="9101124" cy="1390560"/>
          </a:xfrm>
        </p:grpSpPr>
        <p:sp>
          <p:nvSpPr>
            <p:cNvPr id="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9"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04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Dependent Routing (DDR)</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912" y="4003873"/>
            <a:ext cx="480338" cy="578588"/>
          </a:xfrm>
          <a:prstGeom prst="rect">
            <a:avLst/>
          </a:prstGeom>
        </p:spPr>
      </p:pic>
      <p:sp>
        <p:nvSpPr>
          <p:cNvPr id="13" name="TextBox 12"/>
          <p:cNvSpPr txBox="1"/>
          <p:nvPr/>
        </p:nvSpPr>
        <p:spPr>
          <a:xfrm>
            <a:off x="742140" y="450964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648932" y="4241794"/>
            <a:ext cx="1403627" cy="88527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prstClr val="black"/>
                </a:solidFill>
              </a:rPr>
              <a:t>Client </a:t>
            </a:r>
            <a:r>
              <a:rPr lang="en-US" sz="1600" dirty="0" smtClean="0">
                <a:solidFill>
                  <a:prstClr val="black"/>
                </a:solidFill>
              </a:rPr>
              <a:t>App</a:t>
            </a:r>
          </a:p>
          <a:p>
            <a:pPr algn="ctr" defTabSz="932472" fontAlgn="base">
              <a:spcBef>
                <a:spcPct val="0"/>
              </a:spcBef>
              <a:spcAft>
                <a:spcPct val="0"/>
              </a:spcAft>
            </a:pPr>
            <a:r>
              <a:rPr lang="en-US" sz="1200" dirty="0" smtClean="0">
                <a:solidFill>
                  <a:prstClr val="black"/>
                </a:solidFill>
              </a:rPr>
              <a:t>DDR APIs </a:t>
            </a:r>
            <a:r>
              <a:rPr lang="en-US" sz="1200" dirty="0">
                <a:solidFill>
                  <a:prstClr val="black"/>
                </a:solidFill>
              </a:rPr>
              <a:t>( </a:t>
            </a:r>
            <a:r>
              <a:rPr lang="en-US" sz="1200" dirty="0" smtClean="0">
                <a:solidFill>
                  <a:prstClr val="black"/>
                </a:solidFill>
              </a:rPr>
              <a:t>)</a:t>
            </a:r>
          </a:p>
          <a:p>
            <a:pPr algn="ctr" defTabSz="932472" fontAlgn="base">
              <a:spcBef>
                <a:spcPct val="0"/>
              </a:spcBef>
              <a:spcAft>
                <a:spcPct val="0"/>
              </a:spcAft>
            </a:pPr>
            <a:endParaRPr lang="en-US" sz="1200" dirty="0">
              <a:solidFill>
                <a:prstClr val="black"/>
              </a:solidFill>
            </a:endParaRPr>
          </a:p>
        </p:txBody>
      </p:sp>
      <p:sp>
        <p:nvSpPr>
          <p:cNvPr id="23" name="Content Placeholder 2"/>
          <p:cNvSpPr>
            <a:spLocks noGrp="1"/>
          </p:cNvSpPr>
          <p:nvPr>
            <p:ph idx="1"/>
          </p:nvPr>
        </p:nvSpPr>
        <p:spPr>
          <a:xfrm>
            <a:off x="838200" y="1825625"/>
            <a:ext cx="10515600" cy="4351338"/>
          </a:xfrm>
        </p:spPr>
        <p:txBody>
          <a:bodyPr>
            <a:normAutofit lnSpcReduction="10000"/>
          </a:bodyPr>
          <a:lstStyle/>
          <a:p>
            <a:pPr marL="0" indent="0">
              <a:buNone/>
            </a:pPr>
            <a:r>
              <a:rPr lang="en-US" b="1" dirty="0" smtClean="0"/>
              <a:t>Caching: </a:t>
            </a:r>
            <a:r>
              <a:rPr lang="en-US" dirty="0" smtClean="0"/>
              <a:t>improve performance of shard operations </a:t>
            </a:r>
          </a:p>
          <a:p>
            <a:pPr lvl="1"/>
            <a:r>
              <a:rPr lang="en-US" dirty="0" smtClean="0"/>
              <a:t>Global Shard Map (GSM) – state of all shards in the Shard Map</a:t>
            </a:r>
          </a:p>
          <a:p>
            <a:pPr lvl="1"/>
            <a:r>
              <a:rPr lang="en-US" dirty="0" smtClean="0"/>
              <a:t>Local Shard Map (LSM) – state of all shards on a particular shard</a:t>
            </a:r>
          </a:p>
          <a:p>
            <a:pPr lvl="1"/>
            <a:r>
              <a:rPr lang="en-US" dirty="0" smtClean="0"/>
              <a:t>Client Cache (eager/lazy) – state of all shards in the Shard Map/known shards</a:t>
            </a:r>
            <a:endParaRPr lang="en-US" dirty="0"/>
          </a:p>
        </p:txBody>
      </p:sp>
      <p:cxnSp>
        <p:nvCxnSpPr>
          <p:cNvPr id="25" name="Straight Arrow Connector 24"/>
          <p:cNvCxnSpPr>
            <a:stCxn id="14" idx="3"/>
            <a:endCxn id="28" idx="2"/>
          </p:cNvCxnSpPr>
          <p:nvPr/>
        </p:nvCxnSpPr>
        <p:spPr>
          <a:xfrm>
            <a:off x="3052559" y="4684429"/>
            <a:ext cx="1478205" cy="109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an 23"/>
          <p:cNvSpPr/>
          <p:nvPr/>
        </p:nvSpPr>
        <p:spPr bwMode="auto">
          <a:xfrm>
            <a:off x="4416963" y="3649760"/>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a:p>
            <a:pPr algn="ctr" defTabSz="932472" fontAlgn="base">
              <a:spcBef>
                <a:spcPct val="0"/>
              </a:spcBef>
              <a:spcAft>
                <a:spcPct val="0"/>
              </a:spcAft>
            </a:pPr>
            <a:endParaRPr lang="en-US" sz="1200" dirty="0" smtClean="0">
              <a:solidFill>
                <a:prstClr val="white"/>
              </a:solidFill>
            </a:endParaRPr>
          </a:p>
        </p:txBody>
      </p:sp>
      <p:cxnSp>
        <p:nvCxnSpPr>
          <p:cNvPr id="26" name="Straight Arrow Connector 25"/>
          <p:cNvCxnSpPr>
            <a:stCxn id="14" idx="3"/>
            <a:endCxn id="24" idx="2"/>
          </p:cNvCxnSpPr>
          <p:nvPr/>
        </p:nvCxnSpPr>
        <p:spPr>
          <a:xfrm flipV="1">
            <a:off x="3052559" y="4236437"/>
            <a:ext cx="1364404" cy="44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bwMode="auto">
          <a:xfrm>
            <a:off x="4530764" y="5217037"/>
            <a:ext cx="979648" cy="1114868"/>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6" name="Rounded Rectangle 5"/>
          <p:cNvSpPr/>
          <p:nvPr/>
        </p:nvSpPr>
        <p:spPr>
          <a:xfrm>
            <a:off x="4530764" y="4435572"/>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black"/>
                </a:solidFill>
              </a:rPr>
              <a:t>GSM</a:t>
            </a:r>
            <a:endParaRPr lang="en-US" sz="1400" dirty="0">
              <a:solidFill>
                <a:prstClr val="black"/>
              </a:solidFill>
            </a:endParaRPr>
          </a:p>
        </p:txBody>
      </p:sp>
      <p:sp>
        <p:nvSpPr>
          <p:cNvPr id="36" name="Rounded Rectangle 35"/>
          <p:cNvSpPr/>
          <p:nvPr/>
        </p:nvSpPr>
        <p:spPr>
          <a:xfrm>
            <a:off x="1825704" y="4823113"/>
            <a:ext cx="1038841" cy="248857"/>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Cache</a:t>
            </a:r>
          </a:p>
        </p:txBody>
      </p:sp>
      <p:sp>
        <p:nvSpPr>
          <p:cNvPr id="37" name="Rounded Rectangle 36"/>
          <p:cNvSpPr/>
          <p:nvPr/>
        </p:nvSpPr>
        <p:spPr>
          <a:xfrm>
            <a:off x="4597339" y="6056422"/>
            <a:ext cx="846933" cy="202885"/>
          </a:xfrm>
          <a:prstGeom prst="roundRect">
            <a:avLst/>
          </a:prstGeom>
          <a:solidFill>
            <a:srgbClr val="FFCC00"/>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LSM</a:t>
            </a:r>
          </a:p>
        </p:txBody>
      </p:sp>
      <p:grpSp>
        <p:nvGrpSpPr>
          <p:cNvPr id="15" name="Group 2"/>
          <p:cNvGrpSpPr/>
          <p:nvPr/>
        </p:nvGrpSpPr>
        <p:grpSpPr>
          <a:xfrm>
            <a:off x="-2044" y="6513076"/>
            <a:ext cx="12194043" cy="354000"/>
            <a:chOff x="2577137" y="4571778"/>
            <a:chExt cx="9101124" cy="1390560"/>
          </a:xfrm>
        </p:grpSpPr>
        <p:sp>
          <p:nvSpPr>
            <p:cNvPr id="1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474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execute a query across a set of shards (returns a UNION ALL result set)</a:t>
            </a:r>
            <a:endParaRPr lang="en-US" dirty="0"/>
          </a:p>
        </p:txBody>
      </p:sp>
      <p:sp>
        <p:nvSpPr>
          <p:cNvPr id="2" name="Title 1"/>
          <p:cNvSpPr>
            <a:spLocks noGrp="1"/>
          </p:cNvSpPr>
          <p:nvPr>
            <p:ph type="title"/>
          </p:nvPr>
        </p:nvSpPr>
        <p:spPr/>
        <p:txBody>
          <a:bodyPr/>
          <a:lstStyle/>
          <a:p>
            <a:r>
              <a:rPr lang="en-US" dirty="0" smtClean="0"/>
              <a:t>Multi-shard Query (MSQ)</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sp>
        <p:nvSpPr>
          <p:cNvPr id="14" name="Rounded Rectangle 13"/>
          <p:cNvSpPr/>
          <p:nvPr/>
        </p:nvSpPr>
        <p:spPr bwMode="auto">
          <a:xfrm>
            <a:off x="1243819" y="3084846"/>
            <a:ext cx="1403627" cy="535710"/>
          </a:xfrm>
          <a:prstGeom prst="roundRect">
            <a:avLst/>
          </a:prstGeom>
          <a:solidFill>
            <a:srgbClr val="0099FF"/>
          </a:solidFill>
          <a:ln w="28575">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a:solidFill>
                  <a:prstClr val="black"/>
                </a:solidFill>
              </a:rPr>
              <a:t>Client </a:t>
            </a:r>
            <a:r>
              <a:rPr lang="en-US" dirty="0" smtClean="0">
                <a:solidFill>
                  <a:prstClr val="black"/>
                </a:solidFill>
              </a:rPr>
              <a:t>App</a:t>
            </a:r>
          </a:p>
          <a:p>
            <a:pPr algn="ctr" defTabSz="932472" fontAlgn="base">
              <a:spcBef>
                <a:spcPct val="0"/>
              </a:spcBef>
              <a:spcAft>
                <a:spcPct val="0"/>
              </a:spcAft>
            </a:pPr>
            <a:r>
              <a:rPr lang="en-US" sz="1200" dirty="0" smtClean="0">
                <a:solidFill>
                  <a:prstClr val="black"/>
                </a:solidFill>
              </a:rPr>
              <a:t>MSQ APIs </a:t>
            </a:r>
            <a:r>
              <a:rPr lang="en-US" sz="1200" dirty="0">
                <a:solidFill>
                  <a:prstClr val="black"/>
                </a:solidFill>
              </a:rPr>
              <a:t>( )</a:t>
            </a: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14" idx="2"/>
            <a:endCxn id="3" idx="1"/>
          </p:cNvCxnSpPr>
          <p:nvPr/>
        </p:nvCxnSpPr>
        <p:spPr>
          <a:xfrm>
            <a:off x="1945633" y="3620556"/>
            <a:ext cx="3984558" cy="1168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18392" y="616843"/>
            <a:ext cx="423598" cy="8768537"/>
          </a:xfrm>
          <a:prstGeom prst="leftBrace">
            <a:avLst>
              <a:gd name="adj1" fmla="val 915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2525572" y="4064628"/>
            <a:ext cx="2671138" cy="523220"/>
          </a:xfrm>
          <a:prstGeom prst="rect">
            <a:avLst/>
          </a:prstGeom>
          <a:noFill/>
        </p:spPr>
        <p:txBody>
          <a:bodyPr wrap="square" rtlCol="0">
            <a:spAutoFit/>
          </a:bodyPr>
          <a:lstStyle/>
          <a:p>
            <a:r>
              <a:rPr lang="en-US" sz="1400" dirty="0" smtClean="0">
                <a:solidFill>
                  <a:prstClr val="black"/>
                </a:solidFill>
              </a:rPr>
              <a:t>SELECT count(*) </a:t>
            </a:r>
          </a:p>
          <a:p>
            <a:r>
              <a:rPr lang="en-US" sz="1400" dirty="0" smtClean="0">
                <a:solidFill>
                  <a:prstClr val="black"/>
                </a:solidFill>
              </a:rPr>
              <a:t>FROM customers </a:t>
            </a:r>
          </a:p>
        </p:txBody>
      </p:sp>
      <p:sp>
        <p:nvSpPr>
          <p:cNvPr id="26" name="TextBox 25"/>
          <p:cNvSpPr txBox="1"/>
          <p:nvPr/>
        </p:nvSpPr>
        <p:spPr>
          <a:xfrm>
            <a:off x="5033143" y="4311716"/>
            <a:ext cx="2671138" cy="307777"/>
          </a:xfrm>
          <a:prstGeom prst="rect">
            <a:avLst/>
          </a:prstGeom>
          <a:noFill/>
        </p:spPr>
        <p:txBody>
          <a:bodyPr wrap="square" rtlCol="0">
            <a:spAutoFit/>
          </a:bodyPr>
          <a:lstStyle/>
          <a:p>
            <a:r>
              <a:rPr lang="en-US" sz="1400" dirty="0" smtClean="0">
                <a:solidFill>
                  <a:prstClr val="black"/>
                </a:solidFill>
              </a:rPr>
              <a:t>UNION ALL result set</a:t>
            </a:r>
          </a:p>
        </p:txBody>
      </p:sp>
      <p:sp>
        <p:nvSpPr>
          <p:cNvPr id="28" name="Can 27"/>
          <p:cNvSpPr/>
          <p:nvPr/>
        </p:nvSpPr>
        <p:spPr bwMode="auto">
          <a:xfrm>
            <a:off x="4011850" y="2492812"/>
            <a:ext cx="1215236" cy="1173353"/>
          </a:xfrm>
          <a:prstGeom prst="can">
            <a:avLst/>
          </a:prstGeom>
          <a:solidFill>
            <a:srgbClr val="002060"/>
          </a:solidFill>
          <a:ln w="28575">
            <a:solidFill>
              <a:srgbClr val="00206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white"/>
                </a:solidFill>
              </a:rPr>
              <a:t>Shard Map Manager</a:t>
            </a:r>
          </a:p>
        </p:txBody>
      </p:sp>
      <p:cxnSp>
        <p:nvCxnSpPr>
          <p:cNvPr id="29" name="Straight Arrow Connector 28"/>
          <p:cNvCxnSpPr>
            <a:endCxn id="28" idx="2"/>
          </p:cNvCxnSpPr>
          <p:nvPr/>
        </p:nvCxnSpPr>
        <p:spPr>
          <a:xfrm flipV="1">
            <a:off x="2647446" y="3079489"/>
            <a:ext cx="1364404" cy="27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n 26"/>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TextBox 29"/>
          <p:cNvSpPr txBox="1"/>
          <p:nvPr/>
        </p:nvSpPr>
        <p:spPr>
          <a:xfrm>
            <a:off x="8780106" y="5503022"/>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1" name="Can 30"/>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5" name="Can 34"/>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6" name="Can 35"/>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38" name="Group 2"/>
          <p:cNvGrpSpPr/>
          <p:nvPr/>
        </p:nvGrpSpPr>
        <p:grpSpPr>
          <a:xfrm>
            <a:off x="-2044" y="6513076"/>
            <a:ext cx="12194043" cy="354000"/>
            <a:chOff x="2577137" y="4571778"/>
            <a:chExt cx="9101124" cy="1390560"/>
          </a:xfrm>
        </p:grpSpPr>
        <p:sp>
          <p:nvSpPr>
            <p:cNvPr id="39"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0"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531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spect="1"/>
          </p:cNvSpPr>
          <p:nvPr/>
        </p:nvSpPr>
        <p:spPr>
          <a:xfrm>
            <a:off x="990600" y="1744674"/>
            <a:ext cx="11310059" cy="4616648"/>
          </a:xfrm>
          <a:prstGeom prst="rect">
            <a:avLst/>
          </a:prstGeom>
        </p:spPr>
        <p:txBody>
          <a:bodyPr wrap="square">
            <a:spAutoFit/>
          </a:bodyPr>
          <a:lstStyle/>
          <a:p>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 conn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MultiShardConnection</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m_shardMap.GetAllShards</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null</a:t>
            </a:r>
            <a:r>
              <a:rPr lang="en-US" sz="1400" dirty="0" smtClean="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MultiShardTestUtils</a:t>
            </a:r>
            <a:r>
              <a:rPr lang="en-US" sz="1400" dirty="0" err="1">
                <a:solidFill>
                  <a:srgbClr val="000000"/>
                </a:solidFill>
                <a:highlight>
                  <a:srgbClr val="FFFFFF"/>
                </a:highlight>
                <a:latin typeface="Consolas" panose="020B0609020204030204" pitchFamily="49" charset="0"/>
              </a:rPr>
              <a:t>.GetTestSqlCredential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MultiShardCommand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conn.CreateCommand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cmd.CommandText</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"SELECT </a:t>
            </a:r>
            <a:r>
              <a:rPr lang="en-US" sz="1400" dirty="0" err="1">
                <a:solidFill>
                  <a:srgbClr val="A31515"/>
                </a:solidFill>
                <a:highlight>
                  <a:srgbClr val="FFFFFF"/>
                </a:highlight>
                <a:latin typeface="Consolas" panose="020B0609020204030204" pitchFamily="49" charset="0"/>
              </a:rPr>
              <a:t>dbNameField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TestIntField</a:t>
            </a:r>
            <a:r>
              <a:rPr lang="en-US" sz="1400" dirty="0">
                <a:solidFill>
                  <a:srgbClr val="A31515"/>
                </a:solidFill>
                <a:highlight>
                  <a:srgbClr val="FFFFFF"/>
                </a:highlight>
                <a:latin typeface="Consolas" panose="020B0609020204030204" pitchFamily="49" charset="0"/>
              </a:rPr>
              <a:t>, </a:t>
            </a:r>
            <a:r>
              <a:rPr lang="en-US" sz="1400" dirty="0" err="1">
                <a:solidFill>
                  <a:srgbClr val="A31515"/>
                </a:solidFill>
                <a:highlight>
                  <a:srgbClr val="FFFFFF"/>
                </a:highlight>
                <a:latin typeface="Consolas" panose="020B0609020204030204" pitchFamily="49" charset="0"/>
              </a:rPr>
              <a:t>TestBigIntField</a:t>
            </a:r>
            <a:r>
              <a:rPr lang="en-US" sz="1400" dirty="0">
                <a:solidFill>
                  <a:srgbClr val="A31515"/>
                </a:solidFill>
                <a:highlight>
                  <a:srgbClr val="FFFFFF"/>
                </a:highlight>
                <a:latin typeface="Consolas" panose="020B0609020204030204" pitchFamily="49" charset="0"/>
              </a:rPr>
              <a:t> FROM </a:t>
            </a:r>
            <a:r>
              <a:rPr lang="en-US" sz="1400" dirty="0" err="1" smtClean="0">
                <a:solidFill>
                  <a:srgbClr val="A31515"/>
                </a:solidFill>
                <a:highlight>
                  <a:srgbClr val="FFFFFF"/>
                </a:highlight>
                <a:latin typeface="Consolas" panose="020B0609020204030204" pitchFamily="49" charset="0"/>
              </a:rPr>
              <a:t>ShardedTable</a:t>
            </a:r>
            <a:r>
              <a:rPr lang="en-US" sz="1400" dirty="0" smtClean="0">
                <a:solidFill>
                  <a:srgbClr val="A31515"/>
                </a:solidFill>
                <a:highlight>
                  <a:srgbClr val="FFFFFF"/>
                </a:highlight>
                <a:latin typeface="Consolas" panose="020B0609020204030204" pitchFamily="49" charset="0"/>
              </a:rPr>
              <a:t>"</a:t>
            </a:r>
            <a:r>
              <a:rPr lang="en-US" sz="1400" dirty="0" smtClean="0">
                <a:solidFill>
                  <a:srgbClr val="000000"/>
                </a:solidFill>
                <a:highlight>
                  <a:srgbClr val="FFFFFF"/>
                </a:highlight>
                <a:latin typeface="Consolas" panose="020B0609020204030204" pitchFamily="49" charset="0"/>
              </a:rPr>
              <a: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cmd.CommandType</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CommandType</a:t>
            </a:r>
            <a:r>
              <a:rPr lang="en-US" sz="1400" dirty="0" err="1">
                <a:solidFill>
                  <a:srgbClr val="000000"/>
                </a:solidFill>
                <a:highlight>
                  <a:srgbClr val="FFFFFF"/>
                </a:highlight>
                <a:latin typeface="Consolas" panose="020B0609020204030204" pitchFamily="49" charset="0"/>
              </a:rPr>
              <a:t>.Text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cmd.Policy</a:t>
            </a:r>
            <a:r>
              <a:rPr lang="en-US" sz="1400" dirty="0">
                <a:solidFill>
                  <a:srgbClr val="000000"/>
                </a:solidFill>
                <a:highlight>
                  <a:srgbClr val="FFFFFF"/>
                </a:highlight>
                <a:latin typeface="Consolas" panose="020B0609020204030204" pitchFamily="49" charset="0"/>
              </a:rPr>
              <a:t> = </a:t>
            </a:r>
            <a:r>
              <a:rPr lang="en-US" sz="1400" dirty="0" err="1">
                <a:solidFill>
                  <a:srgbClr val="2B91AF"/>
                </a:solidFill>
                <a:highlight>
                  <a:srgbClr val="FFFFFF"/>
                </a:highlight>
                <a:latin typeface="Consolas" panose="020B0609020204030204" pitchFamily="49" charset="0"/>
              </a:rPr>
              <a:t>MultiShardPolicy</a:t>
            </a:r>
            <a:r>
              <a:rPr lang="en-US" sz="1400" dirty="0" err="1">
                <a:solidFill>
                  <a:srgbClr val="000000"/>
                </a:solidFill>
                <a:highlight>
                  <a:srgbClr val="FFFFFF"/>
                </a:highlight>
                <a:latin typeface="Consolas" panose="020B0609020204030204" pitchFamily="49" charset="0"/>
              </a:rPr>
              <a:t>.PartialResults</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using</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MultiShardDataReader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cmd.ExecuteReader</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includeShardNameColumn</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true</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while</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sdr.Read</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dbNameField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sdr.GetString</a:t>
            </a:r>
            <a:r>
              <a:rPr lang="en-US" sz="1400" dirty="0">
                <a:solidFill>
                  <a:srgbClr val="000000"/>
                </a:solidFill>
                <a:highlight>
                  <a:srgbClr val="FFFFFF"/>
                </a:highlight>
                <a:latin typeface="Consolas" panose="020B0609020204030204" pitchFamily="49" charset="0"/>
              </a:rPr>
              <a:t>(0);</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&gt;(1);</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testBigIntField</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Int64</a:t>
            </a:r>
            <a:r>
              <a:rPr lang="en-US" sz="1400" dirty="0">
                <a:solidFill>
                  <a:srgbClr val="000000"/>
                </a:solidFill>
                <a:highlight>
                  <a:srgbClr val="FFFFFF"/>
                </a:highlight>
                <a:latin typeface="Consolas" panose="020B0609020204030204" pitchFamily="49" charset="0"/>
              </a:rPr>
              <a:t>&gt;(2);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shardIdPseudoColumn</a:t>
            </a:r>
            <a:r>
              <a:rPr lang="en-US" sz="1400" dirty="0">
                <a:solidFill>
                  <a:srgbClr val="000000"/>
                </a:solidFill>
                <a:highlight>
                  <a:srgbClr val="FFFFFF"/>
                </a:highlight>
                <a:latin typeface="Consolas" panose="020B0609020204030204" pitchFamily="49" charset="0"/>
              </a:rPr>
              <a:t> = </a:t>
            </a:r>
            <a:r>
              <a:rPr lang="en-US" sz="1400" dirty="0" err="1">
                <a:solidFill>
                  <a:srgbClr val="000000"/>
                </a:solidFill>
                <a:highlight>
                  <a:srgbClr val="FFFFFF"/>
                </a:highlight>
                <a:latin typeface="Consolas" panose="020B0609020204030204" pitchFamily="49" charset="0"/>
              </a:rPr>
              <a:t>sdr.GetFieldValue</a:t>
            </a:r>
            <a:r>
              <a:rPr lang="en-US" sz="1400" dirty="0">
                <a:solidFill>
                  <a:srgbClr val="000000"/>
                </a:solidFill>
                <a:highlight>
                  <a:srgbClr val="FFFFFF"/>
                </a:highlight>
                <a:latin typeface="Consolas" panose="020B0609020204030204" pitchFamily="49" charset="0"/>
              </a:rPr>
              <a:t>&lt;</a:t>
            </a:r>
            <a:r>
              <a:rPr lang="en-US" sz="1400" dirty="0">
                <a:solidFill>
                  <a:srgbClr val="0000FF"/>
                </a:solidFill>
                <a:highlight>
                  <a:srgbClr val="FFFFFF"/>
                </a:highlight>
                <a:latin typeface="Consolas" panose="020B0609020204030204" pitchFamily="49" charset="0"/>
              </a:rPr>
              <a:t>string</a:t>
            </a:r>
            <a:r>
              <a:rPr lang="en-US" sz="1400" dirty="0">
                <a:solidFill>
                  <a:srgbClr val="000000"/>
                </a:solidFill>
                <a:highlight>
                  <a:srgbClr val="FFFFFF"/>
                </a:highlight>
                <a:latin typeface="Consolas" panose="020B0609020204030204" pitchFamily="49" charset="0"/>
              </a:rPr>
              <a:t>&gt;(3);</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a:t>
            </a:r>
          </a:p>
        </p:txBody>
      </p:sp>
      <p:sp>
        <p:nvSpPr>
          <p:cNvPr id="9" name="Title 1"/>
          <p:cNvSpPr>
            <a:spLocks noGrp="1"/>
          </p:cNvSpPr>
          <p:nvPr>
            <p:ph type="title"/>
          </p:nvPr>
        </p:nvSpPr>
        <p:spPr>
          <a:xfrm>
            <a:off x="838200" y="365125"/>
            <a:ext cx="10515600" cy="1325563"/>
          </a:xfrm>
        </p:spPr>
        <p:txBody>
          <a:bodyPr/>
          <a:lstStyle/>
          <a:p>
            <a:r>
              <a:rPr lang="en-US" dirty="0" smtClean="0">
                <a:latin typeface="Segoe UI Light" panose="020B0502040204020203" pitchFamily="34" charset="0"/>
                <a:cs typeface="Segoe UI Light" panose="020B0502040204020203" pitchFamily="34" charset="0"/>
              </a:rPr>
              <a:t>Multi-shard Query (MSQ)</a:t>
            </a:r>
            <a:endParaRPr lang="en-US" dirty="0">
              <a:latin typeface="Segoe UI Light" panose="020B0502040204020203" pitchFamily="34" charset="0"/>
              <a:cs typeface="Segoe UI Light" panose="020B0502040204020203" pitchFamily="34" charset="0"/>
            </a:endParaRPr>
          </a:p>
        </p:txBody>
      </p:sp>
      <p:grpSp>
        <p:nvGrpSpPr>
          <p:cNvPr id="6" name="Group 2"/>
          <p:cNvGrpSpPr/>
          <p:nvPr/>
        </p:nvGrpSpPr>
        <p:grpSpPr>
          <a:xfrm>
            <a:off x="-2044" y="6513076"/>
            <a:ext cx="12194043" cy="354000"/>
            <a:chOff x="2577137" y="4571778"/>
            <a:chExt cx="9101124" cy="1390560"/>
          </a:xfrm>
        </p:grpSpPr>
        <p:sp>
          <p:nvSpPr>
            <p:cNvPr id="7"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68132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825625"/>
            <a:ext cx="10515600" cy="4351338"/>
          </a:xfrm>
        </p:spPr>
        <p:txBody>
          <a:bodyPr>
            <a:normAutofit/>
          </a:bodyPr>
          <a:lstStyle/>
          <a:p>
            <a:pPr marL="0" indent="0">
              <a:buNone/>
            </a:pPr>
            <a:r>
              <a:rPr lang="en-US" b="1" dirty="0" smtClean="0"/>
              <a:t>Scenario: </a:t>
            </a:r>
            <a:r>
              <a:rPr lang="en-US" dirty="0" smtClean="0"/>
              <a:t>perform an admin action across of set of shards</a:t>
            </a:r>
            <a:endParaRPr lang="en-US" dirty="0"/>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Set Executer (SSE)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846925"/>
            <a:ext cx="480338" cy="578588"/>
          </a:xfrm>
          <a:prstGeom prst="rect">
            <a:avLst/>
          </a:prstGeom>
        </p:spPr>
      </p:pic>
      <p:sp>
        <p:nvSpPr>
          <p:cNvPr id="13" name="TextBox 12"/>
          <p:cNvSpPr txBox="1"/>
          <p:nvPr/>
        </p:nvSpPr>
        <p:spPr>
          <a:xfrm>
            <a:off x="337027" y="335270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866172"/>
            <a:ext cx="501624" cy="540093"/>
          </a:xfrm>
          <a:prstGeom prst="rect">
            <a:avLst/>
          </a:prstGeom>
        </p:spPr>
      </p:pic>
      <p:sp>
        <p:nvSpPr>
          <p:cNvPr id="16" name="TextBox 15"/>
          <p:cNvSpPr txBox="1"/>
          <p:nvPr/>
        </p:nvSpPr>
        <p:spPr>
          <a:xfrm>
            <a:off x="10764392" y="335270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endCxn id="3" idx="1"/>
          </p:cNvCxnSpPr>
          <p:nvPr/>
        </p:nvCxnSpPr>
        <p:spPr>
          <a:xfrm flipH="1">
            <a:off x="5930191" y="3425513"/>
            <a:ext cx="3180892" cy="1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785861" y="514492"/>
            <a:ext cx="288661" cy="87685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4" name="TextBox 23"/>
          <p:cNvSpPr txBox="1"/>
          <p:nvPr/>
        </p:nvSpPr>
        <p:spPr>
          <a:xfrm>
            <a:off x="5680272" y="3614310"/>
            <a:ext cx="2671138" cy="307777"/>
          </a:xfrm>
          <a:prstGeom prst="rect">
            <a:avLst/>
          </a:prstGeom>
          <a:noFill/>
        </p:spPr>
        <p:txBody>
          <a:bodyPr wrap="square" rtlCol="0">
            <a:spAutoFit/>
          </a:bodyPr>
          <a:lstStyle/>
          <a:p>
            <a:r>
              <a:rPr lang="en-US" sz="1400" dirty="0" smtClean="0">
                <a:solidFill>
                  <a:prstClr val="black"/>
                </a:solidFill>
              </a:rPr>
              <a:t>CREATE TABLE foo (col1 INT)</a:t>
            </a:r>
          </a:p>
        </p:txBody>
      </p:sp>
      <p:sp>
        <p:nvSpPr>
          <p:cNvPr id="27" name="Rounded Rectangle 26"/>
          <p:cNvSpPr/>
          <p:nvPr/>
        </p:nvSpPr>
        <p:spPr bwMode="auto">
          <a:xfrm>
            <a:off x="9212413" y="308437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(SSE)</a:t>
            </a:r>
            <a:endParaRPr lang="en-US" sz="1200" dirty="0">
              <a:solidFill>
                <a:prstClr val="black"/>
              </a:solidFill>
            </a:endParaRPr>
          </a:p>
        </p:txBody>
      </p:sp>
      <p:sp>
        <p:nvSpPr>
          <p:cNvPr id="26" name="Can 25"/>
          <p:cNvSpPr/>
          <p:nvPr/>
        </p:nvSpPr>
        <p:spPr bwMode="auto">
          <a:xfrm>
            <a:off x="1545924" y="519703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28" name="TextBox 27"/>
          <p:cNvSpPr txBox="1"/>
          <p:nvPr/>
        </p:nvSpPr>
        <p:spPr>
          <a:xfrm>
            <a:off x="8780106" y="5503022"/>
            <a:ext cx="1308304" cy="369332"/>
          </a:xfrm>
          <a:prstGeom prst="rect">
            <a:avLst/>
          </a:prstGeom>
          <a:noFill/>
          <a:ln>
            <a:noFill/>
          </a:ln>
        </p:spPr>
        <p:txBody>
          <a:bodyPr wrap="square" rtlCol="0">
            <a:spAutoFit/>
          </a:bodyPr>
          <a:lstStyle/>
          <a:p>
            <a:r>
              <a:rPr lang="en-US" dirty="0" smtClean="0">
                <a:solidFill>
                  <a:prstClr val="black"/>
                </a:solidFill>
              </a:rPr>
              <a:t>. . .</a:t>
            </a:r>
            <a:endParaRPr lang="en-US" dirty="0">
              <a:solidFill>
                <a:prstClr val="black"/>
              </a:solidFill>
            </a:endParaRPr>
          </a:p>
        </p:txBody>
      </p:sp>
      <p:sp>
        <p:nvSpPr>
          <p:cNvPr id="29" name="Can 28"/>
          <p:cNvSpPr/>
          <p:nvPr/>
        </p:nvSpPr>
        <p:spPr bwMode="auto">
          <a:xfrm>
            <a:off x="2751621"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0" name="Can 29"/>
          <p:cNvSpPr/>
          <p:nvPr/>
        </p:nvSpPr>
        <p:spPr bwMode="auto">
          <a:xfrm>
            <a:off x="3957318"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1" name="Can 30"/>
          <p:cNvSpPr/>
          <p:nvPr/>
        </p:nvSpPr>
        <p:spPr bwMode="auto">
          <a:xfrm>
            <a:off x="5163015" y="5197029"/>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2" name="Can 31"/>
          <p:cNvSpPr/>
          <p:nvPr/>
        </p:nvSpPr>
        <p:spPr bwMode="auto">
          <a:xfrm>
            <a:off x="6368712"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3" name="Can 32"/>
          <p:cNvSpPr/>
          <p:nvPr/>
        </p:nvSpPr>
        <p:spPr bwMode="auto">
          <a:xfrm>
            <a:off x="7574409" y="5197028"/>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Can 33"/>
          <p:cNvSpPr/>
          <p:nvPr/>
        </p:nvSpPr>
        <p:spPr bwMode="auto">
          <a:xfrm>
            <a:off x="9334811" y="519702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grpSp>
        <p:nvGrpSpPr>
          <p:cNvPr id="21" name="Group 2"/>
          <p:cNvGrpSpPr/>
          <p:nvPr/>
        </p:nvGrpSpPr>
        <p:grpSpPr>
          <a:xfrm>
            <a:off x="-2044" y="6513076"/>
            <a:ext cx="12194043" cy="354000"/>
            <a:chOff x="2577137" y="4571778"/>
            <a:chExt cx="9101124" cy="1390560"/>
          </a:xfrm>
        </p:grpSpPr>
        <p:sp>
          <p:nvSpPr>
            <p:cNvPr id="22"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36"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2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681932"/>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perform a split or merge action</a:t>
            </a:r>
          </a:p>
          <a:p>
            <a:pPr lvl="1"/>
            <a:r>
              <a:rPr lang="en-US" dirty="0" smtClean="0">
                <a:latin typeface="Segoe UI Light" panose="020B0502040204020203" pitchFamily="34" charset="0"/>
                <a:cs typeface="Segoe UI Light" panose="020B0502040204020203" pitchFamily="34" charset="0"/>
              </a:rPr>
              <a:t>Split: create two distinct shards from one</a:t>
            </a:r>
          </a:p>
          <a:p>
            <a:pPr lvl="1"/>
            <a:r>
              <a:rPr lang="en-US" dirty="0" smtClean="0">
                <a:latin typeface="Segoe UI Light" panose="020B0502040204020203" pitchFamily="34" charset="0"/>
                <a:cs typeface="Segoe UI Light" panose="020B0502040204020203" pitchFamily="34" charset="0"/>
              </a:rPr>
              <a:t>Merge: create one shard from two distinct shards</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Split/Merge (SM)</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85665"/>
            <a:ext cx="480338" cy="578588"/>
          </a:xfrm>
          <a:prstGeom prst="rect">
            <a:avLst/>
          </a:prstGeom>
        </p:spPr>
      </p:pic>
      <p:sp>
        <p:nvSpPr>
          <p:cNvPr id="13" name="TextBox 12"/>
          <p:cNvSpPr txBox="1"/>
          <p:nvPr/>
        </p:nvSpPr>
        <p:spPr>
          <a:xfrm>
            <a:off x="337027" y="3091441"/>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604912"/>
            <a:ext cx="501624" cy="540093"/>
          </a:xfrm>
          <a:prstGeom prst="rect">
            <a:avLst/>
          </a:prstGeom>
        </p:spPr>
      </p:pic>
      <p:sp>
        <p:nvSpPr>
          <p:cNvPr id="16" name="TextBox 15"/>
          <p:cNvSpPr txBox="1"/>
          <p:nvPr/>
        </p:nvSpPr>
        <p:spPr>
          <a:xfrm>
            <a:off x="10764392" y="3091441"/>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7" idx="1"/>
          </p:cNvCxnSpPr>
          <p:nvPr/>
        </p:nvCxnSpPr>
        <p:spPr>
          <a:xfrm flipH="1">
            <a:off x="6858536" y="3250759"/>
            <a:ext cx="2353877" cy="805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212413" y="2823112"/>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Customer Hosted Services</a:t>
            </a:r>
          </a:p>
          <a:p>
            <a:pPr algn="ctr" defTabSz="932472" fontAlgn="base">
              <a:spcBef>
                <a:spcPct val="0"/>
              </a:spcBef>
              <a:spcAft>
                <a:spcPct val="0"/>
              </a:spcAft>
            </a:pPr>
            <a:r>
              <a:rPr lang="en-US" sz="1200" dirty="0" smtClean="0">
                <a:solidFill>
                  <a:prstClr val="black"/>
                </a:solidFill>
              </a:rPr>
              <a:t>(SM)</a:t>
            </a:r>
            <a:endParaRPr lang="en-US" sz="1200" dirty="0">
              <a:solidFill>
                <a:prstClr val="black"/>
              </a:solidFill>
            </a:endParaRPr>
          </a:p>
        </p:txBody>
      </p:sp>
      <p:sp>
        <p:nvSpPr>
          <p:cNvPr id="29" name="TextBox 28"/>
          <p:cNvSpPr txBox="1"/>
          <p:nvPr/>
        </p:nvSpPr>
        <p:spPr>
          <a:xfrm>
            <a:off x="5875994" y="3480608"/>
            <a:ext cx="1924976" cy="338554"/>
          </a:xfrm>
          <a:prstGeom prst="rect">
            <a:avLst/>
          </a:prstGeom>
          <a:noFill/>
        </p:spPr>
        <p:txBody>
          <a:bodyPr wrap="square" rtlCol="0">
            <a:spAutoFit/>
          </a:bodyPr>
          <a:lstStyle/>
          <a:p>
            <a:pPr algn="ctr"/>
            <a:r>
              <a:rPr lang="en-US" sz="1600" dirty="0" smtClean="0">
                <a:solidFill>
                  <a:prstClr val="black"/>
                </a:solidFill>
              </a:rPr>
              <a:t>Split</a:t>
            </a:r>
            <a:endParaRPr lang="en-US" sz="1600" dirty="0">
              <a:solidFill>
                <a:prstClr val="black"/>
              </a:solidFill>
            </a:endParaRPr>
          </a:p>
        </p:txBody>
      </p:sp>
      <p:sp>
        <p:nvSpPr>
          <p:cNvPr id="30" name="TextBox 29"/>
          <p:cNvSpPr txBox="1"/>
          <p:nvPr/>
        </p:nvSpPr>
        <p:spPr>
          <a:xfrm>
            <a:off x="2885880" y="3565433"/>
            <a:ext cx="1924976" cy="338554"/>
          </a:xfrm>
          <a:prstGeom prst="rect">
            <a:avLst/>
          </a:prstGeom>
          <a:noFill/>
        </p:spPr>
        <p:txBody>
          <a:bodyPr wrap="square" rtlCol="0">
            <a:spAutoFit/>
          </a:bodyPr>
          <a:lstStyle/>
          <a:p>
            <a:pPr algn="ctr"/>
            <a:r>
              <a:rPr lang="en-US" sz="1600" dirty="0" smtClean="0">
                <a:solidFill>
                  <a:prstClr val="black"/>
                </a:solidFill>
              </a:rPr>
              <a:t>Merge</a:t>
            </a:r>
            <a:endParaRPr lang="en-US" sz="1600" dirty="0">
              <a:solidFill>
                <a:prstClr val="black"/>
              </a:solidFill>
            </a:endParaRPr>
          </a:p>
        </p:txBody>
      </p:sp>
      <p:sp>
        <p:nvSpPr>
          <p:cNvPr id="32" name="Can 31"/>
          <p:cNvSpPr/>
          <p:nvPr/>
        </p:nvSpPr>
        <p:spPr bwMode="auto">
          <a:xfrm>
            <a:off x="1545924" y="4056096"/>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4362086"/>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6" name="Can 35"/>
          <p:cNvSpPr/>
          <p:nvPr/>
        </p:nvSpPr>
        <p:spPr bwMode="auto">
          <a:xfrm>
            <a:off x="2751621"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2</a:t>
            </a:r>
          </a:p>
          <a:p>
            <a:pPr algn="ctr" defTabSz="932472" fontAlgn="base">
              <a:spcBef>
                <a:spcPct val="0"/>
              </a:spcBef>
              <a:spcAft>
                <a:spcPct val="0"/>
              </a:spcAft>
            </a:pPr>
            <a:r>
              <a:rPr lang="en-US" sz="1600" baseline="-25000" dirty="0" smtClean="0">
                <a:solidFill>
                  <a:srgbClr val="000000"/>
                </a:solidFill>
              </a:rPr>
              <a:t>[100-200)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7" name="Can 36"/>
          <p:cNvSpPr/>
          <p:nvPr/>
        </p:nvSpPr>
        <p:spPr bwMode="auto">
          <a:xfrm>
            <a:off x="3957318" y="4056093"/>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a:solidFill>
                  <a:srgbClr val="000000"/>
                </a:solidFill>
              </a:rPr>
              <a:t>3</a:t>
            </a:r>
            <a:endParaRPr lang="en-US" sz="1400" b="1" baseline="-25000" dirty="0" smtClean="0">
              <a:solidFill>
                <a:srgbClr val="000000"/>
              </a:solidFill>
            </a:endParaRPr>
          </a:p>
          <a:p>
            <a:pPr algn="ctr" defTabSz="932472" fontAlgn="base">
              <a:spcBef>
                <a:spcPct val="0"/>
              </a:spcBef>
              <a:spcAft>
                <a:spcPct val="0"/>
              </a:spcAft>
            </a:pPr>
            <a:r>
              <a:rPr lang="en-US" sz="1600" baseline="-25000" dirty="0" smtClean="0">
                <a:solidFill>
                  <a:srgbClr val="000000"/>
                </a:solidFill>
              </a:rPr>
              <a:t>[200-300)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38" name="Can 37"/>
          <p:cNvSpPr/>
          <p:nvPr/>
        </p:nvSpPr>
        <p:spPr bwMode="auto">
          <a:xfrm>
            <a:off x="5163015" y="4056093"/>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6368712" y="4056092"/>
            <a:ext cx="979648" cy="981321"/>
          </a:xfrm>
          <a:prstGeom prst="can">
            <a:avLst/>
          </a:prstGeom>
          <a:solidFill>
            <a:schemeClr val="bg1">
              <a:lumMod val="75000"/>
            </a:schemeClr>
          </a:solidFill>
          <a:ln w="28575">
            <a:solidFill>
              <a:schemeClr val="bg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srgbClr val="000000"/>
              </a:solidFill>
            </a:endParaRPr>
          </a:p>
          <a:p>
            <a:pPr algn="ctr" defTabSz="932472" fontAlgn="base">
              <a:spcBef>
                <a:spcPct val="0"/>
              </a:spcBef>
              <a:spcAft>
                <a:spcPct val="0"/>
              </a:spcAft>
            </a:pPr>
            <a:endParaRPr lang="en-US" sz="1400" dirty="0">
              <a:solidFill>
                <a:srgbClr val="000000"/>
              </a:solidFill>
            </a:endParaRPr>
          </a:p>
          <a:p>
            <a:pPr algn="ctr" defTabSz="932472" fontAlgn="base">
              <a:spcBef>
                <a:spcPct val="0"/>
              </a:spcBef>
              <a:spcAft>
                <a:spcPct val="0"/>
              </a:spcAft>
            </a:pPr>
            <a:r>
              <a:rPr lang="en-US" sz="1400" b="1" dirty="0" smtClean="0">
                <a:solidFill>
                  <a:srgbClr val="000000"/>
                </a:solidFill>
              </a:rPr>
              <a:t>DB</a:t>
            </a:r>
            <a:r>
              <a:rPr lang="en-US" sz="1400" b="1" baseline="-25000" dirty="0" smtClean="0">
                <a:solidFill>
                  <a:srgbClr val="000000"/>
                </a:solidFill>
              </a:rPr>
              <a:t>5</a:t>
            </a:r>
          </a:p>
          <a:p>
            <a:pPr algn="ctr" defTabSz="932472" fontAlgn="base">
              <a:spcBef>
                <a:spcPct val="0"/>
              </a:spcBef>
              <a:spcAft>
                <a:spcPct val="0"/>
              </a:spcAft>
            </a:pPr>
            <a:r>
              <a:rPr lang="en-US" sz="1600" baseline="-25000" dirty="0" smtClean="0">
                <a:solidFill>
                  <a:srgbClr val="000000"/>
                </a:solidFill>
              </a:rPr>
              <a:t>[400-500)</a:t>
            </a: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smtClean="0">
              <a:solidFill>
                <a:srgbClr val="000000"/>
              </a:solidFill>
            </a:endParaRPr>
          </a:p>
          <a:p>
            <a:pPr algn="ctr" defTabSz="932472" fontAlgn="base">
              <a:spcBef>
                <a:spcPct val="0"/>
              </a:spcBef>
              <a:spcAft>
                <a:spcPct val="0"/>
              </a:spcAft>
            </a:pP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40" name="Can 39"/>
          <p:cNvSpPr/>
          <p:nvPr/>
        </p:nvSpPr>
        <p:spPr bwMode="auto">
          <a:xfrm>
            <a:off x="7574409" y="405609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1" name="Can 40"/>
          <p:cNvSpPr/>
          <p:nvPr/>
        </p:nvSpPr>
        <p:spPr bwMode="auto">
          <a:xfrm>
            <a:off x="9334811" y="405609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5652839" y="5425042"/>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5.1</a:t>
            </a:r>
          </a:p>
          <a:p>
            <a:pPr algn="ctr" defTabSz="932472" fontAlgn="base">
              <a:spcBef>
                <a:spcPct val="0"/>
              </a:spcBef>
              <a:spcAft>
                <a:spcPct val="0"/>
              </a:spcAft>
            </a:pPr>
            <a:r>
              <a:rPr lang="en-US" sz="1600" baseline="-25000" dirty="0" smtClean="0">
                <a:solidFill>
                  <a:prstClr val="white"/>
                </a:solidFill>
              </a:rPr>
              <a:t>[400-450)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6956888" y="5425041"/>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5.2</a:t>
            </a:r>
          </a:p>
          <a:p>
            <a:pPr algn="ctr" defTabSz="932472" fontAlgn="base">
              <a:spcBef>
                <a:spcPct val="0"/>
              </a:spcBef>
              <a:spcAft>
                <a:spcPct val="0"/>
              </a:spcAft>
            </a:pPr>
            <a:r>
              <a:rPr lang="en-US" sz="1600" baseline="-25000" dirty="0" smtClean="0">
                <a:solidFill>
                  <a:prstClr val="white"/>
                </a:solidFill>
              </a:rPr>
              <a:t>[450-500)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4" name="Straight Arrow Connector 43"/>
          <p:cNvCxnSpPr>
            <a:stCxn id="39" idx="3"/>
            <a:endCxn id="42" idx="1"/>
          </p:cNvCxnSpPr>
          <p:nvPr/>
        </p:nvCxnSpPr>
        <p:spPr>
          <a:xfrm flipH="1">
            <a:off x="6142663" y="5037413"/>
            <a:ext cx="715873" cy="38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9" idx="3"/>
            <a:endCxn id="43" idx="1"/>
          </p:cNvCxnSpPr>
          <p:nvPr/>
        </p:nvCxnSpPr>
        <p:spPr>
          <a:xfrm>
            <a:off x="6858536" y="5037413"/>
            <a:ext cx="588176" cy="38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bwMode="auto">
          <a:xfrm>
            <a:off x="3354470" y="542414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2.1</a:t>
            </a:r>
          </a:p>
          <a:p>
            <a:pPr algn="ctr" defTabSz="932472" fontAlgn="base">
              <a:spcBef>
                <a:spcPct val="0"/>
              </a:spcBef>
              <a:spcAft>
                <a:spcPct val="0"/>
              </a:spcAft>
            </a:pPr>
            <a:r>
              <a:rPr lang="en-US" sz="1600" baseline="-25000" dirty="0" smtClean="0">
                <a:solidFill>
                  <a:prstClr val="white"/>
                </a:solidFill>
              </a:rPr>
              <a:t>[100-300)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cxnSp>
        <p:nvCxnSpPr>
          <p:cNvPr id="47" name="Straight Arrow Connector 46"/>
          <p:cNvCxnSpPr>
            <a:stCxn id="36" idx="3"/>
            <a:endCxn id="46" idx="0"/>
          </p:cNvCxnSpPr>
          <p:nvPr/>
        </p:nvCxnSpPr>
        <p:spPr>
          <a:xfrm>
            <a:off x="3241445" y="5037414"/>
            <a:ext cx="602849"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3"/>
            <a:endCxn id="46" idx="0"/>
          </p:cNvCxnSpPr>
          <p:nvPr/>
        </p:nvCxnSpPr>
        <p:spPr>
          <a:xfrm flipH="1">
            <a:off x="3844294" y="5037414"/>
            <a:ext cx="602848" cy="63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
          <p:cNvGrpSpPr/>
          <p:nvPr/>
        </p:nvGrpSpPr>
        <p:grpSpPr>
          <a:xfrm>
            <a:off x="-2044" y="6513076"/>
            <a:ext cx="12194043" cy="354000"/>
            <a:chOff x="2577137" y="4571778"/>
            <a:chExt cx="9101124" cy="1390560"/>
          </a:xfrm>
        </p:grpSpPr>
        <p:sp>
          <p:nvSpPr>
            <p:cNvPr id="31"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b="1" kern="0" dirty="0" smtClean="0">
                  <a:solidFill>
                    <a:srgbClr val="FFFFFF"/>
                  </a:solidFill>
                  <a:latin typeface="Segoe UI Light"/>
                </a:rPr>
                <a:t> </a:t>
              </a:r>
            </a:p>
          </p:txBody>
        </p:sp>
        <p:sp>
          <p:nvSpPr>
            <p:cNvPr id="33"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b="1" kern="0" dirty="0">
                <a:solidFill>
                  <a:srgbClr val="FFFFFF"/>
                </a:solidFill>
                <a:latin typeface="Segoe UI Light"/>
              </a:endParaRPr>
            </a:p>
          </p:txBody>
        </p:sp>
      </p:grpSp>
    </p:spTree>
    <p:extLst>
      <p:ext uri="{BB962C8B-B14F-4D97-AF65-F5344CB8AC3E}">
        <p14:creationId xmlns:p14="http://schemas.microsoft.com/office/powerpoint/2010/main" val="142040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838200" y="1433737"/>
            <a:ext cx="10515600" cy="4351338"/>
          </a:xfrm>
        </p:spPr>
        <p:txBody>
          <a:bodyPr>
            <a:normAutofit/>
          </a:bodyPr>
          <a:lstStyle/>
          <a:p>
            <a:pPr marL="0" indent="0">
              <a:buNone/>
            </a:pPr>
            <a:r>
              <a:rPr lang="en-US" b="1" dirty="0" smtClean="0">
                <a:latin typeface="Segoe UI Light" panose="020B0502040204020203" pitchFamily="34" charset="0"/>
                <a:cs typeface="Segoe UI Light" panose="020B0502040204020203" pitchFamily="34" charset="0"/>
              </a:rPr>
              <a:t>Scenario: </a:t>
            </a:r>
            <a:r>
              <a:rPr lang="en-US" dirty="0" smtClean="0">
                <a:latin typeface="Segoe UI Light" panose="020B0502040204020203" pitchFamily="34" charset="0"/>
                <a:cs typeface="Segoe UI Light" panose="020B0502040204020203" pitchFamily="34" charset="0"/>
              </a:rPr>
              <a:t>automation to vertically scale a shard or horizontally scale a </a:t>
            </a:r>
            <a:r>
              <a:rPr lang="en-US" dirty="0" err="1" smtClean="0">
                <a:latin typeface="Segoe UI Light" panose="020B0502040204020203" pitchFamily="34" charset="0"/>
                <a:cs typeface="Segoe UI Light" panose="020B0502040204020203" pitchFamily="34" charset="0"/>
              </a:rPr>
              <a:t>shardset</a:t>
            </a:r>
            <a:endParaRPr lang="en-US" dirty="0" smtClean="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Vertical scale: increase/decrease the performance level of the shard</a:t>
            </a:r>
          </a:p>
          <a:p>
            <a:pPr lvl="1"/>
            <a:r>
              <a:rPr lang="en-US" dirty="0" smtClean="0">
                <a:latin typeface="Segoe UI Light" panose="020B0502040204020203" pitchFamily="34" charset="0"/>
                <a:cs typeface="Segoe UI Light" panose="020B0502040204020203" pitchFamily="34" charset="0"/>
              </a:rPr>
              <a:t>Horizontal scale: add/remove a shard to the shard set</a:t>
            </a:r>
            <a:endParaRPr lang="en-US"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Shard Elasticity (SE)</a:t>
            </a:r>
            <a:endParaRPr lang="en-US" dirty="0">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799" y="2533413"/>
            <a:ext cx="480338" cy="578588"/>
          </a:xfrm>
          <a:prstGeom prst="rect">
            <a:avLst/>
          </a:prstGeom>
        </p:spPr>
      </p:pic>
      <p:sp>
        <p:nvSpPr>
          <p:cNvPr id="13" name="TextBox 12"/>
          <p:cNvSpPr txBox="1"/>
          <p:nvPr/>
        </p:nvSpPr>
        <p:spPr>
          <a:xfrm>
            <a:off x="337027" y="3039189"/>
            <a:ext cx="833882" cy="415498"/>
          </a:xfrm>
          <a:prstGeom prst="rect">
            <a:avLst/>
          </a:prstGeom>
          <a:noFill/>
        </p:spPr>
        <p:txBody>
          <a:bodyPr wrap="none" rtlCol="0">
            <a:spAutoFit/>
          </a:bodyPr>
          <a:lstStyle/>
          <a:p>
            <a:pPr algn="ctr"/>
            <a:r>
              <a:rPr lang="en-US" sz="1050" dirty="0" smtClean="0">
                <a:solidFill>
                  <a:prstClr val="black"/>
                </a:solidFill>
              </a:rPr>
              <a:t>Application </a:t>
            </a:r>
          </a:p>
          <a:p>
            <a:pPr algn="ctr"/>
            <a:r>
              <a:rPr lang="en-US" sz="1050" dirty="0" smtClean="0">
                <a:solidFill>
                  <a:prstClr val="black"/>
                </a:solidFill>
              </a:rPr>
              <a:t>Developer</a:t>
            </a:r>
            <a:endParaRPr lang="en-US" sz="1050" dirty="0">
              <a:solidFill>
                <a:prstClr val="black"/>
              </a:solidFill>
            </a:endParaRPr>
          </a:p>
        </p:txBody>
      </p:sp>
      <p:pic>
        <p:nvPicPr>
          <p:cNvPr id="15"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6708" y="2552660"/>
            <a:ext cx="501624" cy="540093"/>
          </a:xfrm>
          <a:prstGeom prst="rect">
            <a:avLst/>
          </a:prstGeom>
        </p:spPr>
      </p:pic>
      <p:sp>
        <p:nvSpPr>
          <p:cNvPr id="16" name="TextBox 15"/>
          <p:cNvSpPr txBox="1"/>
          <p:nvPr/>
        </p:nvSpPr>
        <p:spPr>
          <a:xfrm>
            <a:off x="10764392" y="3039189"/>
            <a:ext cx="609462" cy="415498"/>
          </a:xfrm>
          <a:prstGeom prst="rect">
            <a:avLst/>
          </a:prstGeom>
          <a:noFill/>
        </p:spPr>
        <p:txBody>
          <a:bodyPr wrap="none" rtlCol="0">
            <a:spAutoFit/>
          </a:bodyPr>
          <a:lstStyle/>
          <a:p>
            <a:pPr algn="ctr"/>
            <a:r>
              <a:rPr lang="en-US" sz="1050" dirty="0" smtClean="0">
                <a:solidFill>
                  <a:prstClr val="black"/>
                </a:solidFill>
              </a:rPr>
              <a:t>Admin/</a:t>
            </a:r>
          </a:p>
          <a:p>
            <a:pPr algn="ctr"/>
            <a:r>
              <a:rPr lang="en-US" sz="1050" dirty="0" err="1" smtClean="0">
                <a:solidFill>
                  <a:prstClr val="black"/>
                </a:solidFill>
              </a:rPr>
              <a:t>DevOps</a:t>
            </a:r>
            <a:endParaRPr lang="en-US" sz="1050" dirty="0">
              <a:solidFill>
                <a:prstClr val="black"/>
              </a:solidFill>
            </a:endParaRPr>
          </a:p>
        </p:txBody>
      </p:sp>
      <p:cxnSp>
        <p:nvCxnSpPr>
          <p:cNvPr id="25" name="Straight Arrow Connector 24"/>
          <p:cNvCxnSpPr>
            <a:stCxn id="24" idx="1"/>
          </p:cNvCxnSpPr>
          <p:nvPr/>
        </p:nvCxnSpPr>
        <p:spPr>
          <a:xfrm flipH="1">
            <a:off x="8064233" y="3198507"/>
            <a:ext cx="1148180" cy="1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9212413" y="2770860"/>
            <a:ext cx="1224443" cy="855294"/>
          </a:xfrm>
          <a:prstGeom prst="roundRect">
            <a:avLst/>
          </a:prstGeom>
          <a:solidFill>
            <a:srgbClr val="FF9900"/>
          </a:solidFill>
          <a:ln w="31750">
            <a:solidFill>
              <a:srgbClr val="FF0000">
                <a:alpha val="50000"/>
              </a:srgbClr>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solidFill>
                  <a:prstClr val="black"/>
                </a:solidFill>
              </a:rPr>
              <a:t>Azure Automation (SE)</a:t>
            </a:r>
            <a:endParaRPr lang="en-US" sz="1200" dirty="0">
              <a:solidFill>
                <a:prstClr val="black"/>
              </a:solidFill>
            </a:endParaRPr>
          </a:p>
        </p:txBody>
      </p:sp>
      <p:cxnSp>
        <p:nvCxnSpPr>
          <p:cNvPr id="35" name="Straight Arrow Connector 34"/>
          <p:cNvCxnSpPr/>
          <p:nvPr/>
        </p:nvCxnSpPr>
        <p:spPr>
          <a:xfrm flipH="1">
            <a:off x="4447142" y="3387812"/>
            <a:ext cx="3617091" cy="12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486470">
            <a:off x="4755846" y="3717533"/>
            <a:ext cx="2795466" cy="338554"/>
          </a:xfrm>
          <a:prstGeom prst="rect">
            <a:avLst/>
          </a:prstGeom>
          <a:noFill/>
        </p:spPr>
        <p:txBody>
          <a:bodyPr wrap="square" rtlCol="0">
            <a:spAutoFit/>
          </a:bodyPr>
          <a:lstStyle/>
          <a:p>
            <a:pPr algn="ctr"/>
            <a:r>
              <a:rPr lang="en-US" sz="1600" dirty="0" smtClean="0">
                <a:solidFill>
                  <a:prstClr val="black"/>
                </a:solidFill>
              </a:rPr>
              <a:t>Vertical scaling</a:t>
            </a:r>
            <a:endParaRPr lang="en-US" sz="1600" dirty="0">
              <a:solidFill>
                <a:prstClr val="black"/>
              </a:solidFill>
            </a:endParaRPr>
          </a:p>
        </p:txBody>
      </p:sp>
      <p:sp>
        <p:nvSpPr>
          <p:cNvPr id="33" name="Can 32"/>
          <p:cNvSpPr/>
          <p:nvPr/>
        </p:nvSpPr>
        <p:spPr bwMode="auto">
          <a:xfrm>
            <a:off x="1545924" y="4883520"/>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1</a:t>
            </a:r>
          </a:p>
          <a:p>
            <a:pPr algn="ctr" defTabSz="932472" fontAlgn="base">
              <a:spcBef>
                <a:spcPct val="0"/>
              </a:spcBef>
              <a:spcAft>
                <a:spcPct val="0"/>
              </a:spcAft>
            </a:pPr>
            <a:r>
              <a:rPr lang="en-US" sz="1600" baseline="-25000" dirty="0" smtClean="0">
                <a:solidFill>
                  <a:prstClr val="white"/>
                </a:solidFill>
              </a:rPr>
              <a:t>[0-100)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4" name="TextBox 33"/>
          <p:cNvSpPr txBox="1"/>
          <p:nvPr/>
        </p:nvSpPr>
        <p:spPr>
          <a:xfrm>
            <a:off x="8780106" y="5189510"/>
            <a:ext cx="1308304" cy="369332"/>
          </a:xfrm>
          <a:prstGeom prst="rect">
            <a:avLst/>
          </a:prstGeom>
          <a:noFill/>
        </p:spPr>
        <p:txBody>
          <a:bodyPr wrap="square" rtlCol="0">
            <a:spAutoFit/>
          </a:bodyPr>
          <a:lstStyle/>
          <a:p>
            <a:r>
              <a:rPr lang="en-US" dirty="0" smtClean="0">
                <a:solidFill>
                  <a:prstClr val="black"/>
                </a:solidFill>
              </a:rPr>
              <a:t>. . .</a:t>
            </a:r>
            <a:endParaRPr lang="en-US" dirty="0">
              <a:solidFill>
                <a:prstClr val="black"/>
              </a:solidFill>
            </a:endParaRPr>
          </a:p>
        </p:txBody>
      </p:sp>
      <p:sp>
        <p:nvSpPr>
          <p:cNvPr id="37" name="Can 36"/>
          <p:cNvSpPr/>
          <p:nvPr/>
        </p:nvSpPr>
        <p:spPr bwMode="auto">
          <a:xfrm>
            <a:off x="2751621" y="4883521"/>
            <a:ext cx="979648" cy="98131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2</a:t>
            </a:r>
          </a:p>
          <a:p>
            <a:pPr algn="ctr" defTabSz="932472" fontAlgn="base">
              <a:spcBef>
                <a:spcPct val="0"/>
              </a:spcBef>
              <a:spcAft>
                <a:spcPct val="0"/>
              </a:spcAft>
            </a:pPr>
            <a:r>
              <a:rPr lang="en-US" sz="1600" baseline="-25000" dirty="0" smtClean="0">
                <a:solidFill>
                  <a:prstClr val="white"/>
                </a:solidFill>
              </a:rPr>
              <a:t>[100-200)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39" name="Can 38"/>
          <p:cNvSpPr/>
          <p:nvPr/>
        </p:nvSpPr>
        <p:spPr bwMode="auto">
          <a:xfrm>
            <a:off x="3957318" y="4883517"/>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a:solidFill>
                  <a:prstClr val="white"/>
                </a:solidFill>
              </a:rPr>
              <a:t>3</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[200-300)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0" name="Can 39"/>
          <p:cNvSpPr/>
          <p:nvPr/>
        </p:nvSpPr>
        <p:spPr bwMode="auto">
          <a:xfrm>
            <a:off x="5163015" y="4432109"/>
            <a:ext cx="979648" cy="1432730"/>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4</a:t>
            </a:r>
          </a:p>
          <a:p>
            <a:pPr algn="ctr" defTabSz="932472" fontAlgn="base">
              <a:spcBef>
                <a:spcPct val="0"/>
              </a:spcBef>
              <a:spcAft>
                <a:spcPct val="0"/>
              </a:spcAft>
            </a:pPr>
            <a:r>
              <a:rPr lang="en-US" sz="1600" baseline="-25000" dirty="0" smtClean="0">
                <a:solidFill>
                  <a:prstClr val="white"/>
                </a:solidFill>
              </a:rPr>
              <a:t>[300-400)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2" name="Can 41"/>
          <p:cNvSpPr/>
          <p:nvPr/>
        </p:nvSpPr>
        <p:spPr bwMode="auto">
          <a:xfrm>
            <a:off x="6368712" y="3992270"/>
            <a:ext cx="979648" cy="1872567"/>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[400-500)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3" name="Can 42"/>
          <p:cNvSpPr/>
          <p:nvPr/>
        </p:nvSpPr>
        <p:spPr bwMode="auto">
          <a:xfrm>
            <a:off x="7574409" y="3626154"/>
            <a:ext cx="979648" cy="2238683"/>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smtClean="0">
                <a:solidFill>
                  <a:prstClr val="white"/>
                </a:solidFill>
              </a:rPr>
              <a:t>DB</a:t>
            </a:r>
            <a:r>
              <a:rPr lang="en-US" sz="1400" b="1" baseline="-25000" dirty="0" smtClean="0">
                <a:solidFill>
                  <a:prstClr val="white"/>
                </a:solidFill>
              </a:rPr>
              <a:t>5</a:t>
            </a:r>
          </a:p>
          <a:p>
            <a:pPr algn="ctr" defTabSz="932472" fontAlgn="base">
              <a:spcBef>
                <a:spcPct val="0"/>
              </a:spcBef>
              <a:spcAft>
                <a:spcPct val="0"/>
              </a:spcAft>
            </a:pPr>
            <a:r>
              <a:rPr lang="en-US" sz="1600" baseline="-25000" dirty="0" smtClean="0">
                <a:solidFill>
                  <a:prstClr val="white"/>
                </a:solidFill>
              </a:rPr>
              <a:t>[500-600)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5" name="Can 44"/>
          <p:cNvSpPr/>
          <p:nvPr/>
        </p:nvSpPr>
        <p:spPr bwMode="auto">
          <a:xfrm>
            <a:off x="9334811" y="4883515"/>
            <a:ext cx="979648" cy="981321"/>
          </a:xfrm>
          <a:prstGeom prst="can">
            <a:avLst/>
          </a:prstGeom>
          <a:solidFill>
            <a:schemeClr val="accent1">
              <a:lumMod val="50000"/>
            </a:schemeClr>
          </a:solidFill>
          <a:ln w="28575">
            <a:solidFill>
              <a:schemeClr val="accent1">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smtClean="0">
              <a:solidFill>
                <a:prstClr val="white"/>
              </a:solidFill>
            </a:endParaRPr>
          </a:p>
          <a:p>
            <a:pPr algn="ctr" defTabSz="932472" fontAlgn="base">
              <a:spcBef>
                <a:spcPct val="0"/>
              </a:spcBef>
              <a:spcAft>
                <a:spcPct val="0"/>
              </a:spcAft>
            </a:pPr>
            <a:endParaRPr lang="en-US" sz="1400" dirty="0">
              <a:solidFill>
                <a:prstClr val="white"/>
              </a:solidFill>
            </a:endParaRPr>
          </a:p>
          <a:p>
            <a:pPr algn="ctr" defTabSz="932472" fontAlgn="base">
              <a:spcBef>
                <a:spcPct val="0"/>
              </a:spcBef>
              <a:spcAft>
                <a:spcPct val="0"/>
              </a:spcAft>
            </a:pPr>
            <a:r>
              <a:rPr lang="en-US" sz="1400" b="1" dirty="0" err="1" smtClean="0">
                <a:solidFill>
                  <a:prstClr val="white"/>
                </a:solidFill>
              </a:rPr>
              <a:t>DB</a:t>
            </a:r>
            <a:r>
              <a:rPr lang="en-US" sz="1400" b="1" baseline="-25000" dirty="0" err="1" smtClean="0">
                <a:solidFill>
                  <a:prstClr val="white"/>
                </a:solidFill>
              </a:rPr>
              <a:t>n</a:t>
            </a:r>
            <a:endParaRPr lang="en-US" sz="1400" b="1" baseline="-25000" dirty="0" smtClean="0">
              <a:solidFill>
                <a:prstClr val="white"/>
              </a:solidFill>
            </a:endParaRPr>
          </a:p>
          <a:p>
            <a:pPr algn="ctr" defTabSz="932472" fontAlgn="base">
              <a:spcBef>
                <a:spcPct val="0"/>
              </a:spcBef>
              <a:spcAft>
                <a:spcPct val="0"/>
              </a:spcAft>
            </a:pPr>
            <a:r>
              <a:rPr lang="en-US" sz="1600" baseline="-25000" dirty="0" smtClean="0">
                <a:solidFill>
                  <a:prstClr val="white"/>
                </a:solidFill>
              </a:rPr>
              <a:t>[n-n+100)</a:t>
            </a: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smtClean="0">
              <a:solidFill>
                <a:prstClr val="white"/>
              </a:solidFill>
            </a:endParaRPr>
          </a:p>
          <a:p>
            <a:pPr algn="ctr" defTabSz="932472" fontAlgn="base">
              <a:spcBef>
                <a:spcPct val="0"/>
              </a:spcBef>
              <a:spcAft>
                <a:spcPct val="0"/>
              </a:spcAft>
            </a:pPr>
            <a:endParaRPr lang="en-US" sz="1400" baseline="-25000" dirty="0">
              <a:solidFill>
                <a:prstClr val="white"/>
              </a:solidFill>
            </a:endParaRPr>
          </a:p>
          <a:p>
            <a:pPr algn="ctr" defTabSz="932472" fontAlgn="base">
              <a:spcBef>
                <a:spcPct val="0"/>
              </a:spcBef>
              <a:spcAft>
                <a:spcPct val="0"/>
              </a:spcAft>
            </a:pPr>
            <a:endParaRPr lang="en-US" sz="1400" baseline="-25000" dirty="0">
              <a:solidFill>
                <a:prstClr val="white"/>
              </a:solidFill>
            </a:endParaRPr>
          </a:p>
        </p:txBody>
      </p:sp>
      <p:sp>
        <p:nvSpPr>
          <p:cNvPr id="46" name="TextBox 45"/>
          <p:cNvSpPr txBox="1"/>
          <p:nvPr/>
        </p:nvSpPr>
        <p:spPr>
          <a:xfrm>
            <a:off x="7643857" y="5890298"/>
            <a:ext cx="840752" cy="369332"/>
          </a:xfrm>
          <a:prstGeom prst="rect">
            <a:avLst/>
          </a:prstGeom>
          <a:noFill/>
        </p:spPr>
        <p:txBody>
          <a:bodyPr wrap="square" rtlCol="0">
            <a:spAutoFit/>
          </a:bodyPr>
          <a:lstStyle/>
          <a:p>
            <a:pPr algn="ctr"/>
            <a:r>
              <a:rPr lang="en-US" dirty="0" smtClean="0">
                <a:solidFill>
                  <a:prstClr val="black"/>
                </a:solidFill>
              </a:rPr>
              <a:t>P3</a:t>
            </a:r>
            <a:endParaRPr lang="en-US" dirty="0">
              <a:solidFill>
                <a:prstClr val="black"/>
              </a:solidFill>
            </a:endParaRPr>
          </a:p>
        </p:txBody>
      </p:sp>
      <p:sp>
        <p:nvSpPr>
          <p:cNvPr id="47" name="TextBox 46"/>
          <p:cNvSpPr txBox="1"/>
          <p:nvPr/>
        </p:nvSpPr>
        <p:spPr>
          <a:xfrm>
            <a:off x="6438160" y="5890298"/>
            <a:ext cx="840752" cy="369332"/>
          </a:xfrm>
          <a:prstGeom prst="rect">
            <a:avLst/>
          </a:prstGeom>
          <a:noFill/>
        </p:spPr>
        <p:txBody>
          <a:bodyPr wrap="square" rtlCol="0">
            <a:spAutoFit/>
          </a:bodyPr>
          <a:lstStyle/>
          <a:p>
            <a:pPr algn="ctr"/>
            <a:r>
              <a:rPr lang="en-US" dirty="0" smtClean="0">
                <a:solidFill>
                  <a:prstClr val="black"/>
                </a:solidFill>
              </a:rPr>
              <a:t>P1</a:t>
            </a:r>
            <a:endParaRPr lang="en-US" dirty="0">
              <a:solidFill>
                <a:prstClr val="black"/>
              </a:solidFill>
            </a:endParaRPr>
          </a:p>
        </p:txBody>
      </p:sp>
      <p:sp>
        <p:nvSpPr>
          <p:cNvPr id="48" name="TextBox 47"/>
          <p:cNvSpPr txBox="1"/>
          <p:nvPr/>
        </p:nvSpPr>
        <p:spPr>
          <a:xfrm>
            <a:off x="5232463" y="5890298"/>
            <a:ext cx="840752" cy="369332"/>
          </a:xfrm>
          <a:prstGeom prst="rect">
            <a:avLst/>
          </a:prstGeom>
          <a:noFill/>
        </p:spPr>
        <p:txBody>
          <a:bodyPr wrap="square" rtlCol="0">
            <a:spAutoFit/>
          </a:bodyPr>
          <a:lstStyle/>
          <a:p>
            <a:pPr algn="ctr"/>
            <a:r>
              <a:rPr lang="en-US" dirty="0" smtClean="0">
                <a:solidFill>
                  <a:prstClr val="black"/>
                </a:solidFill>
              </a:rPr>
              <a:t>S2</a:t>
            </a:r>
            <a:endParaRPr lang="en-US" dirty="0">
              <a:solidFill>
                <a:prstClr val="black"/>
              </a:solidFill>
            </a:endParaRPr>
          </a:p>
        </p:txBody>
      </p:sp>
      <p:sp>
        <p:nvSpPr>
          <p:cNvPr id="49" name="TextBox 48"/>
          <p:cNvSpPr txBox="1"/>
          <p:nvPr/>
        </p:nvSpPr>
        <p:spPr>
          <a:xfrm>
            <a:off x="4026766" y="586345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0" name="TextBox 49"/>
          <p:cNvSpPr txBox="1"/>
          <p:nvPr/>
        </p:nvSpPr>
        <p:spPr>
          <a:xfrm>
            <a:off x="2821069"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sp>
        <p:nvSpPr>
          <p:cNvPr id="51" name="TextBox 50"/>
          <p:cNvSpPr txBox="1"/>
          <p:nvPr/>
        </p:nvSpPr>
        <p:spPr>
          <a:xfrm>
            <a:off x="1615372" y="5863231"/>
            <a:ext cx="840752" cy="369332"/>
          </a:xfrm>
          <a:prstGeom prst="rect">
            <a:avLst/>
          </a:prstGeom>
          <a:noFill/>
        </p:spPr>
        <p:txBody>
          <a:bodyPr wrap="square" rtlCol="0">
            <a:spAutoFit/>
          </a:bodyPr>
          <a:lstStyle/>
          <a:p>
            <a:pPr algn="ctr"/>
            <a:r>
              <a:rPr lang="en-US" dirty="0" smtClean="0">
                <a:solidFill>
                  <a:prstClr val="black"/>
                </a:solidFill>
              </a:rPr>
              <a:t>Basic</a:t>
            </a:r>
            <a:endParaRPr lang="en-US" dirty="0">
              <a:solidFill>
                <a:prstClr val="black"/>
              </a:solidFill>
            </a:endParaRPr>
          </a:p>
        </p:txBody>
      </p:sp>
      <p:cxnSp>
        <p:nvCxnSpPr>
          <p:cNvPr id="52" name="Straight Arrow Connector 51"/>
          <p:cNvCxnSpPr/>
          <p:nvPr/>
        </p:nvCxnSpPr>
        <p:spPr>
          <a:xfrm flipH="1">
            <a:off x="1580125" y="6285089"/>
            <a:ext cx="6713682" cy="1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270819" y="6135522"/>
            <a:ext cx="879039" cy="276999"/>
          </a:xfrm>
          <a:prstGeom prst="rect">
            <a:avLst/>
          </a:prstGeom>
          <a:noFill/>
        </p:spPr>
        <p:txBody>
          <a:bodyPr wrap="square" rtlCol="0">
            <a:spAutoFit/>
          </a:bodyPr>
          <a:lstStyle/>
          <a:p>
            <a:r>
              <a:rPr lang="en-US" sz="1200" dirty="0" smtClean="0">
                <a:solidFill>
                  <a:prstClr val="black"/>
                </a:solidFill>
              </a:rPr>
              <a:t>time</a:t>
            </a:r>
            <a:endParaRPr lang="en-US" sz="1200" dirty="0">
              <a:solidFill>
                <a:prstClr val="black"/>
              </a:solidFill>
            </a:endParaRPr>
          </a:p>
        </p:txBody>
      </p:sp>
      <p:cxnSp>
        <p:nvCxnSpPr>
          <p:cNvPr id="54" name="Straight Arrow Connector 53"/>
          <p:cNvCxnSpPr>
            <a:endCxn id="56" idx="0"/>
          </p:cNvCxnSpPr>
          <p:nvPr/>
        </p:nvCxnSpPr>
        <p:spPr>
          <a:xfrm>
            <a:off x="9824635" y="3626154"/>
            <a:ext cx="11278" cy="668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980763" y="4666485"/>
            <a:ext cx="1801477" cy="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73425" y="4295059"/>
            <a:ext cx="1924976" cy="338554"/>
          </a:xfrm>
          <a:prstGeom prst="rect">
            <a:avLst/>
          </a:prstGeom>
          <a:noFill/>
        </p:spPr>
        <p:txBody>
          <a:bodyPr wrap="square" rtlCol="0">
            <a:spAutoFit/>
          </a:bodyPr>
          <a:lstStyle/>
          <a:p>
            <a:pPr algn="ctr"/>
            <a:r>
              <a:rPr lang="en-US" sz="1600" dirty="0" smtClean="0">
                <a:solidFill>
                  <a:prstClr val="black"/>
                </a:solidFill>
              </a:rPr>
              <a:t>Horizontal scaling</a:t>
            </a:r>
            <a:endParaRPr lang="en-US" sz="1600" dirty="0">
              <a:solidFill>
                <a:prstClr val="black"/>
              </a:solidFill>
            </a:endParaRPr>
          </a:p>
        </p:txBody>
      </p:sp>
      <p:grpSp>
        <p:nvGrpSpPr>
          <p:cNvPr id="32" name="Group 2"/>
          <p:cNvGrpSpPr/>
          <p:nvPr/>
        </p:nvGrpSpPr>
        <p:grpSpPr>
          <a:xfrm>
            <a:off x="-2044" y="6513076"/>
            <a:ext cx="12194043" cy="354000"/>
            <a:chOff x="2577137" y="4571778"/>
            <a:chExt cx="9101124" cy="1390560"/>
          </a:xfrm>
        </p:grpSpPr>
        <p:sp>
          <p:nvSpPr>
            <p:cNvPr id="38"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41"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51104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1924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5986" y="71079"/>
            <a:ext cx="10515600" cy="1325563"/>
          </a:xfrm>
        </p:spPr>
        <p:txBody>
          <a:bodyPr/>
          <a:lstStyle/>
          <a:p>
            <a:r>
              <a:rPr lang="en-US" dirty="0" smtClean="0">
                <a:latin typeface="Segoe UI Light" panose="020B0502040204020203" pitchFamily="34" charset="0"/>
                <a:cs typeface="Segoe UI Light" panose="020B0502040204020203" pitchFamily="34" charset="0"/>
              </a:rPr>
              <a:t>References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73679" y="1277027"/>
            <a:ext cx="10515600" cy="4351338"/>
          </a:xfrm>
        </p:spPr>
        <p:txBody>
          <a:bodyPr>
            <a:normAutofit fontScale="47500" lnSpcReduction="20000"/>
          </a:bodyPr>
          <a:lstStyle/>
          <a:p>
            <a:r>
              <a:rPr lang="en-US" dirty="0">
                <a:latin typeface="Segoe UI Light" panose="020B0502040204020203" pitchFamily="34" charset="0"/>
                <a:cs typeface="Segoe UI Light" panose="020B0502040204020203" pitchFamily="34" charset="0"/>
              </a:rPr>
              <a:t>Client library and service packages are available on Nuget.org</a:t>
            </a:r>
          </a:p>
          <a:p>
            <a:pPr lvl="1"/>
            <a:r>
              <a:rPr lang="en-US" dirty="0">
                <a:latin typeface="Segoe UI Light" panose="020B0502040204020203" pitchFamily="34" charset="0"/>
                <a:cs typeface="Segoe UI Light" panose="020B0502040204020203" pitchFamily="34" charset="0"/>
              </a:rPr>
              <a:t>Search for ‘Elastic Scale’ to find the projects on Nuget.org</a:t>
            </a:r>
          </a:p>
          <a:p>
            <a:pPr lvl="1"/>
            <a:r>
              <a:rPr lang="en-US" dirty="0">
                <a:latin typeface="Segoe UI Light" panose="020B0502040204020203" pitchFamily="34" charset="0"/>
                <a:cs typeface="Segoe UI Light" panose="020B0502040204020203" pitchFamily="34" charset="0"/>
              </a:rPr>
              <a:t>Search for ‘Elastic Scale’ in the VS Package Manager to find the </a:t>
            </a:r>
            <a:r>
              <a:rPr lang="en-US" dirty="0" smtClean="0">
                <a:latin typeface="Segoe UI Light" panose="020B0502040204020203" pitchFamily="34" charset="0"/>
                <a:cs typeface="Segoe UI Light" panose="020B0502040204020203" pitchFamily="34" charset="0"/>
              </a:rPr>
              <a:t>DLL</a:t>
            </a:r>
          </a:p>
          <a:p>
            <a:pPr lvl="1"/>
            <a:r>
              <a:rPr lang="en-US" dirty="0" smtClean="0">
                <a:latin typeface="Segoe UI Light" panose="020B0502040204020203" pitchFamily="34" charset="0"/>
                <a:cs typeface="Segoe UI Light" panose="020B0502040204020203" pitchFamily="34" charset="0"/>
              </a:rPr>
              <a:t>Client </a:t>
            </a:r>
            <a:r>
              <a:rPr lang="en-US" dirty="0">
                <a:latin typeface="Segoe UI Light" panose="020B0502040204020203" pitchFamily="34" charset="0"/>
                <a:cs typeface="Segoe UI Light" panose="020B0502040204020203" pitchFamily="34" charset="0"/>
              </a:rPr>
              <a:t>library: </a:t>
            </a:r>
            <a:r>
              <a:rPr lang="en-US" dirty="0">
                <a:latin typeface="Segoe UI Light" panose="020B0502040204020203" pitchFamily="34" charset="0"/>
                <a:cs typeface="Segoe UI Light" panose="020B0502040204020203" pitchFamily="34" charset="0"/>
                <a:hlinkClick r:id="rId2"/>
              </a:rPr>
              <a:t>http://www.nuget.org/packages/Microsoft.Azure.SqlDatabase.ElasticScale.Client</a:t>
            </a:r>
            <a:r>
              <a:rPr lang="en-US" dirty="0" smtClean="0">
                <a:latin typeface="Segoe UI Light" panose="020B0502040204020203" pitchFamily="34" charset="0"/>
                <a:cs typeface="Segoe UI Light" panose="020B0502040204020203" pitchFamily="34" charset="0"/>
                <a:hlinkClick r:id="rId2"/>
              </a:rPr>
              <a:t>/</a:t>
            </a:r>
            <a:r>
              <a:rPr lang="en-US" dirty="0" smtClean="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Split/Merge: </a:t>
            </a:r>
            <a:r>
              <a:rPr lang="en-US" dirty="0">
                <a:latin typeface="Segoe UI Light" panose="020B0502040204020203" pitchFamily="34" charset="0"/>
                <a:cs typeface="Segoe UI Light" panose="020B0502040204020203" pitchFamily="34" charset="0"/>
                <a:hlinkClick r:id="rId3"/>
              </a:rPr>
              <a:t>http://www.nuget.org/packages/Microsoft.Azure.SqlDatabase.ElasticScale.Service.SplitMerge</a:t>
            </a:r>
            <a:r>
              <a:rPr lang="en-US" dirty="0" smtClean="0">
                <a:latin typeface="Segoe UI Light" panose="020B0502040204020203" pitchFamily="34" charset="0"/>
                <a:cs typeface="Segoe UI Light" panose="020B0502040204020203" pitchFamily="34" charset="0"/>
                <a:hlinkClick r:id="rId3"/>
              </a:rPr>
              <a:t>/</a:t>
            </a:r>
            <a:r>
              <a:rPr lang="en-US"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Documentation on Azure.com in the SQL Database section</a:t>
            </a:r>
          </a:p>
          <a:p>
            <a:pPr lvl="1"/>
            <a:r>
              <a:rPr lang="en-US" dirty="0">
                <a:latin typeface="Segoe UI Light" panose="020B0502040204020203" pitchFamily="34" charset="0"/>
                <a:cs typeface="Segoe UI Light" panose="020B0502040204020203" pitchFamily="34" charset="0"/>
              </a:rPr>
              <a:t>Search for ‘</a:t>
            </a:r>
            <a:r>
              <a:rPr lang="it-IT" dirty="0">
                <a:latin typeface="Segoe UI Light" panose="020B0502040204020203" pitchFamily="34" charset="0"/>
                <a:cs typeface="Segoe UI Light" panose="020B0502040204020203" pitchFamily="34" charset="0"/>
              </a:rPr>
              <a:t>elastic scale documentation map azure.com</a:t>
            </a:r>
            <a:r>
              <a:rPr lang="it-IT" dirty="0" smtClean="0">
                <a:latin typeface="Segoe UI Light" panose="020B0502040204020203" pitchFamily="34" charset="0"/>
                <a:cs typeface="Segoe UI Light" panose="020B0502040204020203" pitchFamily="34" charset="0"/>
              </a:rPr>
              <a:t>’</a:t>
            </a:r>
          </a:p>
          <a:p>
            <a:pPr lvl="1"/>
            <a:r>
              <a:rPr lang="it-IT" dirty="0">
                <a:latin typeface="Segoe UI Light" panose="020B0502040204020203" pitchFamily="34" charset="0"/>
                <a:cs typeface="Segoe UI Light" panose="020B0502040204020203" pitchFamily="34" charset="0"/>
              </a:rPr>
              <a:t>Get stared: </a:t>
            </a:r>
            <a:r>
              <a:rPr lang="it-IT" dirty="0">
                <a:latin typeface="Segoe UI Light" panose="020B0502040204020203" pitchFamily="34" charset="0"/>
                <a:cs typeface="Segoe UI Light" panose="020B0502040204020203" pitchFamily="34" charset="0"/>
                <a:hlinkClick r:id="rId4"/>
              </a:rPr>
              <a:t>http://azure.microsoft.com/en-us/documentation/articles/sql-database-elastic-scale-get-started</a:t>
            </a:r>
            <a:r>
              <a:rPr lang="it-IT" dirty="0" smtClean="0">
                <a:latin typeface="Segoe UI Light" panose="020B0502040204020203" pitchFamily="34" charset="0"/>
                <a:cs typeface="Segoe UI Light" panose="020B0502040204020203" pitchFamily="34" charset="0"/>
                <a:hlinkClick r:id="rId4"/>
              </a:rPr>
              <a:t>/</a:t>
            </a:r>
            <a:r>
              <a:rPr lang="it-IT" dirty="0" smtClean="0">
                <a:latin typeface="Segoe UI Light" panose="020B0502040204020203" pitchFamily="34" charset="0"/>
                <a:cs typeface="Segoe UI Light" panose="020B0502040204020203" pitchFamily="34" charset="0"/>
              </a:rPr>
              <a:t> </a:t>
            </a:r>
          </a:p>
          <a:p>
            <a:pPr lvl="1"/>
            <a:r>
              <a:rPr lang="it-IT" dirty="0">
                <a:latin typeface="Segoe UI Light" panose="020B0502040204020203" pitchFamily="34" charset="0"/>
                <a:cs typeface="Segoe UI Light" panose="020B0502040204020203" pitchFamily="34" charset="0"/>
              </a:rPr>
              <a:t>Documentation map: </a:t>
            </a:r>
            <a:r>
              <a:rPr lang="it-IT" dirty="0">
                <a:latin typeface="Segoe UI Light" panose="020B0502040204020203" pitchFamily="34" charset="0"/>
                <a:cs typeface="Segoe UI Light" panose="020B0502040204020203" pitchFamily="34" charset="0"/>
                <a:hlinkClick r:id="rId5"/>
              </a:rPr>
              <a:t>http://azure.microsoft.com/en-us/documentation/articles/sql-database-elastic-scale-documentation-map</a:t>
            </a:r>
            <a:r>
              <a:rPr lang="it-IT" dirty="0" smtClean="0">
                <a:latin typeface="Segoe UI Light" panose="020B0502040204020203" pitchFamily="34" charset="0"/>
                <a:cs typeface="Segoe UI Light" panose="020B0502040204020203" pitchFamily="34" charset="0"/>
                <a:hlinkClick r:id="rId5"/>
              </a:rPr>
              <a:t>/</a:t>
            </a:r>
            <a:r>
              <a:rPr lang="it-IT" dirty="0" smtClean="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Samples in the VS code samples gallery</a:t>
            </a:r>
          </a:p>
          <a:p>
            <a:pPr lvl="1"/>
            <a:r>
              <a:rPr lang="en-US" dirty="0">
                <a:latin typeface="Segoe UI Light" panose="020B0502040204020203" pitchFamily="34" charset="0"/>
                <a:cs typeface="Segoe UI Light" panose="020B0502040204020203" pitchFamily="34" charset="0"/>
              </a:rPr>
              <a:t>Search for ‘Elastic Scale’ on </a:t>
            </a:r>
            <a:r>
              <a:rPr lang="en-US" dirty="0">
                <a:latin typeface="Segoe UI Light" panose="020B0502040204020203" pitchFamily="34" charset="0"/>
                <a:cs typeface="Segoe UI Light" panose="020B0502040204020203" pitchFamily="34" charset="0"/>
                <a:hlinkClick r:id="rId6"/>
              </a:rPr>
              <a:t>https://code.msdn.microsoft.com/</a:t>
            </a:r>
            <a:r>
              <a:rPr lang="en-US" dirty="0">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Search for ‘Elastic Scale’ in the Online Samples section for new VS projects</a:t>
            </a:r>
          </a:p>
          <a:p>
            <a:endParaRPr lang="en-US" dirty="0">
              <a:latin typeface="Segoe UI Light" panose="020B0502040204020203" pitchFamily="34" charset="0"/>
              <a:cs typeface="Segoe UI Light" panose="020B0502040204020203" pitchFamily="34" charset="0"/>
            </a:endParaRPr>
          </a:p>
        </p:txBody>
      </p:sp>
      <p:grpSp>
        <p:nvGrpSpPr>
          <p:cNvPr id="5" name="Group 2"/>
          <p:cNvGrpSpPr/>
          <p:nvPr/>
        </p:nvGrpSpPr>
        <p:grpSpPr>
          <a:xfrm>
            <a:off x="-2044" y="6513076"/>
            <a:ext cx="12194043" cy="354000"/>
            <a:chOff x="2577137" y="4571778"/>
            <a:chExt cx="9101124" cy="1390560"/>
          </a:xfrm>
        </p:grpSpPr>
        <p:sp>
          <p:nvSpPr>
            <p:cNvPr id="6"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8" name="Group 7"/>
          <p:cNvGrpSpPr/>
          <p:nvPr/>
        </p:nvGrpSpPr>
        <p:grpSpPr>
          <a:xfrm>
            <a:off x="6811440" y="4588848"/>
            <a:ext cx="5380559" cy="1924296"/>
            <a:chOff x="5121275" y="4378326"/>
            <a:chExt cx="7315201" cy="2616199"/>
          </a:xfrm>
        </p:grpSpPr>
        <p:grpSp>
          <p:nvGrpSpPr>
            <p:cNvPr id="9" name="Group 8"/>
            <p:cNvGrpSpPr/>
            <p:nvPr/>
          </p:nvGrpSpPr>
          <p:grpSpPr>
            <a:xfrm>
              <a:off x="9883858" y="5181881"/>
              <a:ext cx="320511" cy="621225"/>
              <a:chOff x="6229350" y="5232400"/>
              <a:chExt cx="539750" cy="1046162"/>
            </a:xfrm>
          </p:grpSpPr>
          <p:sp>
            <p:nvSpPr>
              <p:cNvPr id="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8" name="Freeform 12"/>
            <p:cNvSpPr>
              <a:spLocks/>
            </p:cNvSpPr>
            <p:nvPr/>
          </p:nvSpPr>
          <p:spPr bwMode="auto">
            <a:xfrm>
              <a:off x="9869797" y="4462465"/>
              <a:ext cx="757238" cy="503236"/>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19" name="Freeform 13"/>
            <p:cNvSpPr>
              <a:spLocks/>
            </p:cNvSpPr>
            <p:nvPr/>
          </p:nvSpPr>
          <p:spPr bwMode="auto">
            <a:xfrm>
              <a:off x="10437364" y="4378326"/>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20" name="Group 19"/>
            <p:cNvGrpSpPr/>
            <p:nvPr/>
          </p:nvGrpSpPr>
          <p:grpSpPr>
            <a:xfrm>
              <a:off x="6274046" y="5741988"/>
              <a:ext cx="320511" cy="621225"/>
              <a:chOff x="6229350" y="5232400"/>
              <a:chExt cx="539750" cy="1046162"/>
            </a:xfrm>
          </p:grpSpPr>
          <p:sp>
            <p:nvSpPr>
              <p:cNvPr id="6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sp>
          <p:nvSpPr>
            <p:cNvPr id="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37" name="Group 36"/>
            <p:cNvGrpSpPr/>
            <p:nvPr/>
          </p:nvGrpSpPr>
          <p:grpSpPr>
            <a:xfrm>
              <a:off x="7259638" y="6021388"/>
              <a:ext cx="384175" cy="385762"/>
              <a:chOff x="7259638" y="6021388"/>
              <a:chExt cx="384175" cy="385762"/>
            </a:xfrm>
          </p:grpSpPr>
          <p:sp>
            <p:nvSpPr>
              <p:cNvPr id="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6"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7"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8"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9"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0"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1"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62"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nvGrpSpPr>
            <p:cNvPr id="38" name="Group 37"/>
            <p:cNvGrpSpPr/>
            <p:nvPr/>
          </p:nvGrpSpPr>
          <p:grpSpPr>
            <a:xfrm>
              <a:off x="10231438" y="5472548"/>
              <a:ext cx="1392237" cy="1452416"/>
              <a:chOff x="10231438" y="5472548"/>
              <a:chExt cx="1392237" cy="1452416"/>
            </a:xfrm>
          </p:grpSpPr>
          <p:sp>
            <p:nvSpPr>
              <p:cNvPr id="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nvGrpSpPr>
              <p:cNvPr id="44" name="Group 43"/>
              <p:cNvGrpSpPr/>
              <p:nvPr/>
            </p:nvGrpSpPr>
            <p:grpSpPr>
              <a:xfrm>
                <a:off x="10231438" y="5472548"/>
                <a:ext cx="1072986" cy="1452127"/>
                <a:chOff x="13103226" y="2775830"/>
                <a:chExt cx="1039812" cy="1407232"/>
              </a:xfrm>
            </p:grpSpPr>
            <p:sp>
              <p:nvSpPr>
                <p:cNvPr id="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grpSp>
          <p:nvGrpSpPr>
            <p:cNvPr id="39" name="Group 38"/>
            <p:cNvGrpSpPr/>
            <p:nvPr/>
          </p:nvGrpSpPr>
          <p:grpSpPr>
            <a:xfrm>
              <a:off x="6654965" y="5630069"/>
              <a:ext cx="320511" cy="621225"/>
              <a:chOff x="6229350" y="5232400"/>
              <a:chExt cx="539750" cy="1046162"/>
            </a:xfrm>
          </p:grpSpPr>
          <p:sp>
            <p:nvSpPr>
              <p:cNvPr id="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sp>
            <p:nvSpPr>
              <p:cNvPr id="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dirty="0" smtClean="0">
                  <a:solidFill>
                    <a:srgbClr val="000000"/>
                  </a:solidFill>
                </a:endParaRPr>
              </a:p>
            </p:txBody>
          </p:sp>
        </p:grpSp>
      </p:grpSp>
    </p:spTree>
    <p:extLst>
      <p:ext uri="{BB962C8B-B14F-4D97-AF65-F5344CB8AC3E}">
        <p14:creationId xmlns:p14="http://schemas.microsoft.com/office/powerpoint/2010/main" val="351067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Elastic Scale Recap</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1" y="1446803"/>
            <a:ext cx="8165472" cy="4351338"/>
          </a:xfrm>
        </p:spPr>
        <p:txBody>
          <a:bodyPr>
            <a:normAutofit fontScale="47500" lnSpcReduction="20000"/>
          </a:bodyPr>
          <a:lstStyle/>
          <a:p>
            <a:pPr marL="0" indent="0">
              <a:buNone/>
            </a:pPr>
            <a:r>
              <a:rPr lang="en-US" dirty="0" smtClean="0">
                <a:solidFill>
                  <a:srgbClr val="00B0F0"/>
                </a:solidFill>
                <a:latin typeface="Segoe UI Light" panose="020B0502040204020203" pitchFamily="34" charset="0"/>
                <a:cs typeface="Segoe UI Light" panose="020B0502040204020203" pitchFamily="34" charset="0"/>
              </a:rPr>
              <a:t>Support key large scenarios at scale in Azure SQL Database</a:t>
            </a:r>
          </a:p>
          <a:p>
            <a:pPr lvl="1"/>
            <a:r>
              <a:rPr lang="en-US" dirty="0">
                <a:latin typeface="Segoe UI Light" panose="020B0502040204020203" pitchFamily="34" charset="0"/>
                <a:cs typeface="Segoe UI Light" panose="020B0502040204020203" pitchFamily="34" charset="0"/>
              </a:rPr>
              <a:t>High-volume OLTP</a:t>
            </a:r>
          </a:p>
          <a:p>
            <a:pPr lvl="1"/>
            <a:r>
              <a:rPr lang="en-US" dirty="0">
                <a:latin typeface="Segoe UI Light" panose="020B0502040204020203" pitchFamily="34" charset="0"/>
                <a:cs typeface="Segoe UI Light" panose="020B0502040204020203" pitchFamily="34" charset="0"/>
              </a:rPr>
              <a:t>Continuous data collection</a:t>
            </a:r>
          </a:p>
          <a:p>
            <a:pPr lvl="1"/>
            <a:r>
              <a:rPr lang="en-US" dirty="0">
                <a:latin typeface="Segoe UI Light" panose="020B0502040204020203" pitchFamily="34" charset="0"/>
                <a:cs typeface="Segoe UI Light" panose="020B0502040204020203" pitchFamily="34" charset="0"/>
              </a:rPr>
              <a:t>Multi-tenant SaaS</a:t>
            </a:r>
          </a:p>
          <a:p>
            <a:pPr marL="0" indent="0">
              <a:buNone/>
            </a:pPr>
            <a:r>
              <a:rPr lang="en-US" dirty="0" smtClean="0">
                <a:solidFill>
                  <a:srgbClr val="00B0F0"/>
                </a:solidFill>
                <a:latin typeface="Segoe UI Light" panose="020B0502040204020203" pitchFamily="34" charset="0"/>
                <a:cs typeface="Segoe UI Light" panose="020B0502040204020203" pitchFamily="34" charset="0"/>
              </a:rPr>
              <a:t>Elastic Scale offers built-in technology</a:t>
            </a:r>
          </a:p>
          <a:p>
            <a:pPr lvl="1"/>
            <a:r>
              <a:rPr lang="en-US" dirty="0" smtClean="0">
                <a:latin typeface="Segoe UI Light" panose="020B0502040204020203" pitchFamily="34" charset="0"/>
                <a:cs typeface="Segoe UI Light" panose="020B0502040204020203" pitchFamily="34" charset="0"/>
              </a:rPr>
              <a:t>Transparency at the app tier through Elastic Scale APIs</a:t>
            </a:r>
            <a:endParaRPr lang="en-US" dirty="0">
              <a:latin typeface="Segoe UI Light" panose="020B0502040204020203" pitchFamily="34" charset="0"/>
              <a:cs typeface="Segoe UI Light" panose="020B0502040204020203" pitchFamily="34" charset="0"/>
            </a:endParaRPr>
          </a:p>
          <a:p>
            <a:pPr lvl="1"/>
            <a:r>
              <a:rPr lang="en-US" dirty="0" smtClean="0">
                <a:latin typeface="Segoe UI Light" panose="020B0502040204020203" pitchFamily="34" charset="0"/>
                <a:cs typeface="Segoe UI Light" panose="020B0502040204020203" pitchFamily="34" charset="0"/>
              </a:rPr>
              <a:t>Azure cloud service templates to manage Elastic Scale app at runtime</a:t>
            </a:r>
            <a:endParaRPr lang="en-US" dirty="0" smtClean="0">
              <a:solidFill>
                <a:srgbClr val="00B0F0"/>
              </a:solidFill>
              <a:latin typeface="Segoe UI Light" panose="020B0502040204020203" pitchFamily="34" charset="0"/>
              <a:cs typeface="Segoe UI Light" panose="020B0502040204020203" pitchFamily="34" charset="0"/>
            </a:endParaRPr>
          </a:p>
          <a:p>
            <a:pPr marL="0" indent="0">
              <a:buNone/>
            </a:pPr>
            <a:r>
              <a:rPr lang="en-US" dirty="0" smtClean="0">
                <a:solidFill>
                  <a:srgbClr val="00B0F0"/>
                </a:solidFill>
                <a:latin typeface="Segoe UI Light" panose="020B0502040204020203" pitchFamily="34" charset="0"/>
                <a:cs typeface="Segoe UI Light" panose="020B0502040204020203" pitchFamily="34" charset="0"/>
              </a:rPr>
              <a:t>Key workloads can now scale freely in Azure SQL Database</a:t>
            </a:r>
          </a:p>
          <a:p>
            <a:pPr lvl="1"/>
            <a:r>
              <a:rPr lang="en-US" dirty="0">
                <a:latin typeface="Segoe UI Light" panose="020B0502040204020203" pitchFamily="34" charset="0"/>
                <a:cs typeface="Segoe UI Light" panose="020B0502040204020203" pitchFamily="34" charset="0"/>
              </a:rPr>
              <a:t>Elastic resources and capacity</a:t>
            </a:r>
          </a:p>
          <a:p>
            <a:pPr lvl="1"/>
            <a:r>
              <a:rPr lang="en-US" dirty="0" smtClean="0">
                <a:latin typeface="Segoe UI Light" panose="020B0502040204020203" pitchFamily="34" charset="0"/>
                <a:cs typeface="Segoe UI Light" panose="020B0502040204020203" pitchFamily="34" charset="0"/>
              </a:rPr>
              <a:t>No longer limited to a single database or its hard limits</a:t>
            </a:r>
          </a:p>
          <a:p>
            <a:pPr lvl="1"/>
            <a:r>
              <a:rPr lang="en-US" dirty="0" smtClean="0">
                <a:latin typeface="Segoe UI Light" panose="020B0502040204020203" pitchFamily="34" charset="0"/>
                <a:cs typeface="Segoe UI Light" panose="020B0502040204020203" pitchFamily="34" charset="0"/>
              </a:rPr>
              <a:t>Match aggregate capacity of all shard to overall capacity </a:t>
            </a:r>
          </a:p>
          <a:p>
            <a:pPr marL="692150" lvl="1" indent="0">
              <a:buNone/>
            </a:pPr>
            <a:r>
              <a:rPr lang="en-US" dirty="0" smtClean="0">
                <a:latin typeface="Segoe UI Light" panose="020B0502040204020203" pitchFamily="34" charset="0"/>
                <a:cs typeface="Segoe UI Light" panose="020B0502040204020203" pitchFamily="34" charset="0"/>
              </a:rPr>
              <a:t>needs of the app</a:t>
            </a:r>
          </a:p>
        </p:txBody>
      </p:sp>
      <p:sp>
        <p:nvSpPr>
          <p:cNvPr id="149" name="Freeform 148"/>
          <p:cNvSpPr>
            <a:spLocks/>
          </p:cNvSpPr>
          <p:nvPr/>
        </p:nvSpPr>
        <p:spPr bwMode="auto">
          <a:xfrm flipH="1">
            <a:off x="10807681" y="1938031"/>
            <a:ext cx="1275593" cy="83502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0" name="Freeform 6"/>
          <p:cNvSpPr>
            <a:spLocks/>
          </p:cNvSpPr>
          <p:nvPr/>
        </p:nvSpPr>
        <p:spPr bwMode="auto">
          <a:xfrm flipH="1">
            <a:off x="8206419" y="1651459"/>
            <a:ext cx="3599703" cy="235643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151" name="Arc 150"/>
          <p:cNvSpPr/>
          <p:nvPr/>
        </p:nvSpPr>
        <p:spPr>
          <a:xfrm rot="9151489" flipH="1">
            <a:off x="7630808" y="3276312"/>
            <a:ext cx="2452011" cy="2084684"/>
          </a:xfrm>
          <a:prstGeom prst="arc">
            <a:avLst/>
          </a:prstGeom>
          <a:noFill/>
          <a:ln w="57150" cap="rnd" cmpd="sng" algn="ctr">
            <a:solidFill>
              <a:schemeClr val="accent1">
                <a:lumMod val="50000"/>
              </a:schemeClr>
            </a:solidFill>
            <a:prstDash val="sysDot"/>
          </a:ln>
          <a:effectLst/>
        </p:spPr>
        <p:txBody>
          <a:bodyPr rtlCol="0" anchor="ctr"/>
          <a:lstStyle/>
          <a:p>
            <a:pPr algn="ctr">
              <a:defRPr/>
            </a:pPr>
            <a:endParaRPr lang="en-US" kern="0" dirty="0" smtClean="0">
              <a:solidFill>
                <a:srgbClr val="000000"/>
              </a:solidFill>
              <a:latin typeface="Segoe UI"/>
            </a:endParaRPr>
          </a:p>
        </p:txBody>
      </p:sp>
      <p:grpSp>
        <p:nvGrpSpPr>
          <p:cNvPr id="152" name="Group 2"/>
          <p:cNvGrpSpPr/>
          <p:nvPr/>
        </p:nvGrpSpPr>
        <p:grpSpPr>
          <a:xfrm>
            <a:off x="-2044" y="6513076"/>
            <a:ext cx="12194043" cy="354000"/>
            <a:chOff x="2577137" y="4571778"/>
            <a:chExt cx="9101124" cy="1390560"/>
          </a:xfrm>
        </p:grpSpPr>
        <p:sp>
          <p:nvSpPr>
            <p:cNvPr id="153" name="TextBox 4"/>
            <p:cNvSpPr txBox="1"/>
            <p:nvPr/>
          </p:nvSpPr>
          <p:spPr>
            <a:xfrm>
              <a:off x="2577137" y="4571778"/>
              <a:ext cx="3034890" cy="1390458"/>
            </a:xfrm>
            <a:prstGeom prst="rect">
              <a:avLst/>
            </a:prstGeom>
            <a:solidFill>
              <a:srgbClr val="0072C6"/>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54" name="TextBox 153"/>
            <p:cNvSpPr txBox="1"/>
            <p:nvPr/>
          </p:nvSpPr>
          <p:spPr>
            <a:xfrm>
              <a:off x="5612027" y="4572324"/>
              <a:ext cx="6066234" cy="1390014"/>
            </a:xfrm>
            <a:prstGeom prst="rect">
              <a:avLst/>
            </a:prstGeom>
            <a:solidFill>
              <a:srgbClr val="0072C6">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55" name="Freeform 154"/>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6"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57" name="Group 156"/>
          <p:cNvGrpSpPr/>
          <p:nvPr/>
        </p:nvGrpSpPr>
        <p:grpSpPr>
          <a:xfrm>
            <a:off x="7588138" y="5563543"/>
            <a:ext cx="174773" cy="338749"/>
            <a:chOff x="8003343" y="6072433"/>
            <a:chExt cx="145517" cy="282045"/>
          </a:xfrm>
        </p:grpSpPr>
        <p:sp>
          <p:nvSpPr>
            <p:cNvPr id="1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sp>
        <p:nvSpPr>
          <p:cNvPr id="161"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nvGrpSpPr>
          <p:cNvPr id="162" name="Group 161"/>
          <p:cNvGrpSpPr/>
          <p:nvPr/>
        </p:nvGrpSpPr>
        <p:grpSpPr>
          <a:xfrm>
            <a:off x="11025746" y="5293431"/>
            <a:ext cx="210318" cy="407646"/>
            <a:chOff x="8003343" y="6072433"/>
            <a:chExt cx="145517" cy="282045"/>
          </a:xfrm>
        </p:grpSpPr>
        <p:sp>
          <p:nvSpPr>
            <p:cNvPr id="16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66" name="Group 165"/>
          <p:cNvGrpSpPr/>
          <p:nvPr/>
        </p:nvGrpSpPr>
        <p:grpSpPr>
          <a:xfrm>
            <a:off x="7861333" y="5555044"/>
            <a:ext cx="174773" cy="338749"/>
            <a:chOff x="8003343" y="6072433"/>
            <a:chExt cx="145517" cy="282045"/>
          </a:xfrm>
        </p:grpSpPr>
        <p:sp>
          <p:nvSpPr>
            <p:cNvPr id="16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6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0" name="Group 169"/>
          <p:cNvGrpSpPr/>
          <p:nvPr/>
        </p:nvGrpSpPr>
        <p:grpSpPr>
          <a:xfrm>
            <a:off x="6019716" y="5886760"/>
            <a:ext cx="174773" cy="338749"/>
            <a:chOff x="8003343" y="6072433"/>
            <a:chExt cx="145517" cy="282045"/>
          </a:xfrm>
        </p:grpSpPr>
        <p:sp>
          <p:nvSpPr>
            <p:cNvPr id="1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4" name="Group 173"/>
          <p:cNvGrpSpPr/>
          <p:nvPr/>
        </p:nvGrpSpPr>
        <p:grpSpPr>
          <a:xfrm>
            <a:off x="11704693" y="5610984"/>
            <a:ext cx="210318" cy="407646"/>
            <a:chOff x="8003343" y="6072433"/>
            <a:chExt cx="145517" cy="282045"/>
          </a:xfrm>
        </p:grpSpPr>
        <p:sp>
          <p:nvSpPr>
            <p:cNvPr id="1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sp>
          <p:nvSpPr>
            <p:cNvPr id="1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smtClean="0">
                <a:solidFill>
                  <a:srgbClr val="000000"/>
                </a:solidFill>
                <a:latin typeface="Segoe UI"/>
              </a:endParaRPr>
            </a:p>
          </p:txBody>
        </p:sp>
      </p:grpSp>
      <p:grpSp>
        <p:nvGrpSpPr>
          <p:cNvPr id="178" name="Group 37"/>
          <p:cNvGrpSpPr/>
          <p:nvPr/>
        </p:nvGrpSpPr>
        <p:grpSpPr>
          <a:xfrm>
            <a:off x="8602168" y="4790944"/>
            <a:ext cx="623814" cy="1785215"/>
            <a:chOff x="5893176" y="3792885"/>
            <a:chExt cx="585200" cy="1674708"/>
          </a:xfrm>
        </p:grpSpPr>
        <p:sp>
          <p:nvSpPr>
            <p:cNvPr id="1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1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grpSp>
        <p:nvGrpSpPr>
          <p:cNvPr id="211" name="Group 210"/>
          <p:cNvGrpSpPr/>
          <p:nvPr/>
        </p:nvGrpSpPr>
        <p:grpSpPr>
          <a:xfrm>
            <a:off x="8595892" y="5848020"/>
            <a:ext cx="88205" cy="151713"/>
            <a:chOff x="10436729" y="3445970"/>
            <a:chExt cx="257439" cy="442795"/>
          </a:xfrm>
        </p:grpSpPr>
        <p:sp>
          <p:nvSpPr>
            <p:cNvPr id="212"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sp>
          <p:nvSpPr>
            <p:cNvPr id="213"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latin typeface="Segoe UI"/>
              </a:endParaRPr>
            </a:p>
          </p:txBody>
        </p:sp>
      </p:grpSp>
      <p:grpSp>
        <p:nvGrpSpPr>
          <p:cNvPr id="214" name="Group 213"/>
          <p:cNvGrpSpPr/>
          <p:nvPr/>
        </p:nvGrpSpPr>
        <p:grpSpPr>
          <a:xfrm>
            <a:off x="8448879" y="3037027"/>
            <a:ext cx="3114781" cy="532778"/>
            <a:chOff x="7576429" y="2793272"/>
            <a:chExt cx="3114781" cy="532778"/>
          </a:xfrm>
          <a:solidFill>
            <a:schemeClr val="accent1">
              <a:lumMod val="50000"/>
            </a:schemeClr>
          </a:solidFill>
        </p:grpSpPr>
        <p:sp>
          <p:nvSpPr>
            <p:cNvPr id="215" name="Freeform 214"/>
            <p:cNvSpPr>
              <a:spLocks noEditPoints="1"/>
            </p:cNvSpPr>
            <p:nvPr/>
          </p:nvSpPr>
          <p:spPr bwMode="auto">
            <a:xfrm flipH="1">
              <a:off x="8534770"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6" name="Freeform 215"/>
            <p:cNvSpPr>
              <a:spLocks noEditPoints="1"/>
            </p:cNvSpPr>
            <p:nvPr/>
          </p:nvSpPr>
          <p:spPr bwMode="auto">
            <a:xfrm flipH="1">
              <a:off x="8056130" y="2798800"/>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7" name="Freeform 216"/>
            <p:cNvSpPr>
              <a:spLocks noEditPoints="1"/>
            </p:cNvSpPr>
            <p:nvPr/>
          </p:nvSpPr>
          <p:spPr bwMode="auto">
            <a:xfrm flipH="1">
              <a:off x="9014471" y="2798799"/>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8" name="Freeform 217"/>
            <p:cNvSpPr>
              <a:spLocks noEditPoints="1"/>
            </p:cNvSpPr>
            <p:nvPr/>
          </p:nvSpPr>
          <p:spPr bwMode="auto">
            <a:xfrm flipH="1">
              <a:off x="9492050" y="2793272"/>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sp>
          <p:nvSpPr>
            <p:cNvPr id="219" name="Freeform 218"/>
            <p:cNvSpPr>
              <a:spLocks noEditPoints="1"/>
            </p:cNvSpPr>
            <p:nvPr/>
          </p:nvSpPr>
          <p:spPr bwMode="auto">
            <a:xfrm flipH="1">
              <a:off x="10248033"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nvGrpSpPr>
            <p:cNvPr id="220" name="Group 219"/>
            <p:cNvGrpSpPr/>
            <p:nvPr/>
          </p:nvGrpSpPr>
          <p:grpSpPr>
            <a:xfrm>
              <a:off x="9965381" y="3181348"/>
              <a:ext cx="252040" cy="77338"/>
              <a:chOff x="9604870" y="2914684"/>
              <a:chExt cx="252040" cy="77338"/>
            </a:xfrm>
            <a:grpFill/>
          </p:grpSpPr>
          <p:sp>
            <p:nvSpPr>
              <p:cNvPr id="222" name="Oval 221"/>
              <p:cNvSpPr/>
              <p:nvPr/>
            </p:nvSpPr>
            <p:spPr bwMode="auto">
              <a:xfrm>
                <a:off x="9604870"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Oval 222"/>
              <p:cNvSpPr/>
              <p:nvPr/>
            </p:nvSpPr>
            <p:spPr bwMode="auto">
              <a:xfrm>
                <a:off x="9779572"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9692221" y="2914684"/>
                <a:ext cx="77338" cy="7733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1" name="Freeform 220"/>
            <p:cNvSpPr>
              <a:spLocks noEditPoints="1"/>
            </p:cNvSpPr>
            <p:nvPr/>
          </p:nvSpPr>
          <p:spPr bwMode="auto">
            <a:xfrm flipH="1">
              <a:off x="7576429" y="2801113"/>
              <a:ext cx="443177" cy="524937"/>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smtClean="0">
                <a:solidFill>
                  <a:srgbClr val="000000"/>
                </a:solidFill>
                <a:latin typeface="Segoe UI"/>
              </a:endParaRPr>
            </a:p>
          </p:txBody>
        </p:sp>
      </p:grpSp>
      <p:grpSp>
        <p:nvGrpSpPr>
          <p:cNvPr id="225" name="Group 224"/>
          <p:cNvGrpSpPr/>
          <p:nvPr/>
        </p:nvGrpSpPr>
        <p:grpSpPr>
          <a:xfrm>
            <a:off x="10126316" y="5524007"/>
            <a:ext cx="497664" cy="855981"/>
            <a:chOff x="10338712" y="5089668"/>
            <a:chExt cx="515205" cy="886151"/>
          </a:xfrm>
        </p:grpSpPr>
        <p:grpSp>
          <p:nvGrpSpPr>
            <p:cNvPr id="226" name="Group 225"/>
            <p:cNvGrpSpPr/>
            <p:nvPr/>
          </p:nvGrpSpPr>
          <p:grpSpPr>
            <a:xfrm>
              <a:off x="10338712" y="5089668"/>
              <a:ext cx="515205" cy="886151"/>
              <a:chOff x="6416654" y="4806210"/>
              <a:chExt cx="515205" cy="886151"/>
            </a:xfrm>
          </p:grpSpPr>
          <p:sp>
            <p:nvSpPr>
              <p:cNvPr id="22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27" name="Picture 226"/>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230" name="Group 229"/>
          <p:cNvGrpSpPr/>
          <p:nvPr/>
        </p:nvGrpSpPr>
        <p:grpSpPr>
          <a:xfrm>
            <a:off x="9153096" y="5815090"/>
            <a:ext cx="1193431" cy="732694"/>
            <a:chOff x="9569763" y="4967623"/>
            <a:chExt cx="1374321" cy="843750"/>
          </a:xfrm>
        </p:grpSpPr>
        <p:grpSp>
          <p:nvGrpSpPr>
            <p:cNvPr id="231" name="Group 230"/>
            <p:cNvGrpSpPr/>
            <p:nvPr/>
          </p:nvGrpSpPr>
          <p:grpSpPr>
            <a:xfrm>
              <a:off x="9569763" y="5074261"/>
              <a:ext cx="1374321" cy="737112"/>
              <a:chOff x="5728342" y="5129758"/>
              <a:chExt cx="1048955" cy="562603"/>
            </a:xfrm>
          </p:grpSpPr>
          <p:sp>
            <p:nvSpPr>
              <p:cNvPr id="233"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pic>
          <p:nvPicPr>
            <p:cNvPr id="232" name="Picture 23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35" name="Group 234"/>
          <p:cNvGrpSpPr/>
          <p:nvPr/>
        </p:nvGrpSpPr>
        <p:grpSpPr>
          <a:xfrm>
            <a:off x="11192404" y="5596760"/>
            <a:ext cx="482715" cy="830268"/>
            <a:chOff x="10573591" y="4721486"/>
            <a:chExt cx="515205" cy="886151"/>
          </a:xfrm>
        </p:grpSpPr>
        <p:grpSp>
          <p:nvGrpSpPr>
            <p:cNvPr id="236" name="Group 235"/>
            <p:cNvGrpSpPr/>
            <p:nvPr/>
          </p:nvGrpSpPr>
          <p:grpSpPr>
            <a:xfrm>
              <a:off x="10573591" y="4721486"/>
              <a:ext cx="515205" cy="886151"/>
              <a:chOff x="6416654" y="4806210"/>
              <a:chExt cx="515205" cy="886151"/>
            </a:xfrm>
          </p:grpSpPr>
          <p:sp>
            <p:nvSpPr>
              <p:cNvPr id="23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sp>
            <p:nvSpPr>
              <p:cNvPr id="23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505050"/>
                  </a:solidFill>
                  <a:latin typeface="Segoe UI"/>
                </a:endParaRPr>
              </a:p>
            </p:txBody>
          </p:sp>
        </p:grpSp>
        <p:pic>
          <p:nvPicPr>
            <p:cNvPr id="237" name="Picture 23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40" name="Group 239"/>
          <p:cNvGrpSpPr/>
          <p:nvPr/>
        </p:nvGrpSpPr>
        <p:grpSpPr>
          <a:xfrm>
            <a:off x="10447487" y="5921922"/>
            <a:ext cx="975755" cy="616531"/>
            <a:chOff x="10944081" y="5157606"/>
            <a:chExt cx="1010147" cy="638261"/>
          </a:xfrm>
        </p:grpSpPr>
        <p:grpSp>
          <p:nvGrpSpPr>
            <p:cNvPr id="241" name="Group 240"/>
            <p:cNvGrpSpPr/>
            <p:nvPr/>
          </p:nvGrpSpPr>
          <p:grpSpPr>
            <a:xfrm>
              <a:off x="10944081" y="5157606"/>
              <a:ext cx="1010147" cy="638261"/>
              <a:chOff x="9923939" y="904037"/>
              <a:chExt cx="724336" cy="457671"/>
            </a:xfrm>
          </p:grpSpPr>
          <p:sp>
            <p:nvSpPr>
              <p:cNvPr id="24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sp>
            <p:nvSpPr>
              <p:cNvPr id="24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latin typeface="Segoe UI"/>
                </a:endParaRPr>
              </a:p>
            </p:txBody>
          </p:sp>
        </p:grpSp>
        <p:pic>
          <p:nvPicPr>
            <p:cNvPr id="242" name="Picture 241"/>
            <p:cNvPicPr>
              <a:picLocks noChangeAspect="1"/>
            </p:cNvPicPr>
            <p:nvPr/>
          </p:nvPicPr>
          <p:blipFill rotWithShape="1">
            <a:blip r:embed="rId3"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pic>
        <p:nvPicPr>
          <p:cNvPr id="245" name="Picture 2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220084" y="510449"/>
            <a:ext cx="4119513" cy="1780106"/>
          </a:xfrm>
          <a:prstGeom prst="rect">
            <a:avLst/>
          </a:prstGeom>
        </p:spPr>
      </p:pic>
      <p:pic>
        <p:nvPicPr>
          <p:cNvPr id="246" name="Picture 2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gray">
          <a:xfrm>
            <a:off x="7967738" y="4003031"/>
            <a:ext cx="4159795" cy="1513665"/>
          </a:xfrm>
          <a:prstGeom prst="rect">
            <a:avLst/>
          </a:prstGeom>
        </p:spPr>
      </p:pic>
    </p:spTree>
    <p:extLst>
      <p:ext uri="{BB962C8B-B14F-4D97-AF65-F5344CB8AC3E}">
        <p14:creationId xmlns:p14="http://schemas.microsoft.com/office/powerpoint/2010/main" val="9043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DocumentDB</a:t>
            </a:r>
            <a:endParaRPr lang="en-US" sz="6000" dirty="0"/>
          </a:p>
        </p:txBody>
      </p:sp>
      <p:pic>
        <p:nvPicPr>
          <p:cNvPr id="4" name="Picture 3"/>
          <p:cNvPicPr>
            <a:picLocks noChangeAspect="1"/>
          </p:cNvPicPr>
          <p:nvPr/>
        </p:nvPicPr>
        <p:blipFill>
          <a:blip r:embed="rId3"/>
          <a:stretch>
            <a:fillRect/>
          </a:stretch>
        </p:blipFill>
        <p:spPr>
          <a:xfrm>
            <a:off x="5178337" y="2240862"/>
            <a:ext cx="1835327" cy="2376277"/>
          </a:xfrm>
          <a:prstGeom prst="rect">
            <a:avLst/>
          </a:prstGeom>
        </p:spPr>
      </p:pic>
    </p:spTree>
    <p:extLst>
      <p:ext uri="{BB962C8B-B14F-4D97-AF65-F5344CB8AC3E}">
        <p14:creationId xmlns:p14="http://schemas.microsoft.com/office/powerpoint/2010/main" val="209335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rgbClr val="00569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Reliable &amp; </a:t>
            </a:r>
          </a:p>
          <a:p>
            <a:r>
              <a:rPr lang="en-US" sz="1800" dirty="0">
                <a:gradFill>
                  <a:gsLst>
                    <a:gs pos="0">
                      <a:srgbClr val="FFFFFF"/>
                    </a:gs>
                    <a:gs pos="100000">
                      <a:srgbClr val="FFFFFF"/>
                    </a:gs>
                  </a:gsLst>
                  <a:lin ang="5400000" scaled="1"/>
                </a:gradFill>
              </a:rPr>
              <a:t>Predictable Performance</a:t>
            </a:r>
          </a:p>
        </p:txBody>
      </p:sp>
      <p:sp>
        <p:nvSpPr>
          <p:cNvPr id="16" name="TextBox 15"/>
          <p:cNvSpPr txBox="1"/>
          <p:nvPr/>
        </p:nvSpPr>
        <p:spPr>
          <a:xfrm>
            <a:off x="4271342" y="3486105"/>
            <a:ext cx="3657600" cy="1304513"/>
          </a:xfrm>
          <a:prstGeom prst="rect">
            <a:avLst/>
          </a:prstGeom>
          <a:solidFill>
            <a:srgbClr val="005695"/>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Fast, predictable performance</a:t>
            </a:r>
          </a:p>
          <a:p>
            <a:r>
              <a:rPr lang="en-US" dirty="0">
                <a:gradFill>
                  <a:gsLst>
                    <a:gs pos="0">
                      <a:srgbClr val="FFFFFF"/>
                    </a:gs>
                    <a:gs pos="100000">
                      <a:srgbClr val="FFFFFF"/>
                    </a:gs>
                  </a:gsLst>
                  <a:lin ang="5400000" scaled="1"/>
                </a:gradFill>
              </a:rPr>
              <a:t>Tunable </a:t>
            </a:r>
            <a:r>
              <a:rPr lang="en-US" dirty="0" smtClean="0">
                <a:gradFill>
                  <a:gsLst>
                    <a:gs pos="0">
                      <a:srgbClr val="FFFFFF"/>
                    </a:gs>
                    <a:gs pos="100000">
                      <a:srgbClr val="FFFFFF"/>
                    </a:gs>
                  </a:gsLst>
                  <a:lin ang="5400000" scaled="1"/>
                </a:gradFill>
              </a:rPr>
              <a:t>consistency</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Elastic scale</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DocumentDB Overview</a:t>
            </a:r>
            <a:endParaRPr lang="en-US" sz="4400" dirty="0">
              <a:solidFill>
                <a:schemeClr val="tx2"/>
              </a:solidFill>
            </a:endParaRPr>
          </a:p>
        </p:txBody>
      </p:sp>
      <p:sp>
        <p:nvSpPr>
          <p:cNvPr id="12" name="Rectangle 11"/>
          <p:cNvSpPr/>
          <p:nvPr/>
        </p:nvSpPr>
        <p:spPr>
          <a:xfrm>
            <a:off x="522289" y="929654"/>
            <a:ext cx="11470935" cy="1630575"/>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1BC"/>
                </a:solidFill>
                <a:ea typeface="Calibri" panose="020F0502020204030204" pitchFamily="34" charset="0"/>
                <a:cs typeface="Segoe UI Semibold" panose="020B0702040204020203" pitchFamily="34" charset="0"/>
              </a:rPr>
              <a:t>NoSQL document database-as-a-service</a:t>
            </a:r>
            <a:r>
              <a:rPr lang="en-US" sz="1799" dirty="0">
                <a:solidFill>
                  <a:srgbClr val="3F3F3F"/>
                </a:solidFill>
                <a:ea typeface="Calibri" panose="020F0502020204030204" pitchFamily="34" charset="0"/>
                <a:cs typeface="Calibri" panose="020F0502020204030204" pitchFamily="34" charset="0"/>
              </a:rPr>
              <a:t>, fully managed by Microsoft Azure. </a:t>
            </a:r>
          </a:p>
          <a:p>
            <a:pPr>
              <a:spcAft>
                <a:spcPts val="600"/>
              </a:spcAft>
            </a:pPr>
            <a:r>
              <a:rPr lang="en-US" sz="1799" dirty="0">
                <a:solidFill>
                  <a:srgbClr val="3F3F3F"/>
                </a:solidFill>
                <a:ea typeface="Calibri" panose="020F0502020204030204" pitchFamily="34" charset="0"/>
                <a:cs typeface="Calibri" panose="020F0502020204030204" pitchFamily="34" charset="0"/>
              </a:rPr>
              <a:t>For cloud-designed apps when query over schema-free data; reliable and predictable performance; and rapid development are key. </a:t>
            </a:r>
            <a:r>
              <a:rPr lang="en-US" sz="1799" dirty="0">
                <a:solidFill>
                  <a:srgbClr val="0071BC"/>
                </a:solidFill>
              </a:rPr>
              <a:t>First of its kind database service to offer native support for JavaScript, SQL query and transactions over schema-free JSON documents.</a:t>
            </a:r>
          </a:p>
          <a:p>
            <a:pPr>
              <a:spcAft>
                <a:spcPts val="600"/>
              </a:spcAft>
            </a:pPr>
            <a:r>
              <a:rPr lang="en-US" sz="1799" dirty="0">
                <a:solidFill>
                  <a:srgbClr val="3F3F3F"/>
                </a:solidFill>
              </a:rPr>
              <a:t>Perfect for cloud </a:t>
            </a:r>
            <a:r>
              <a:rPr lang="en-US" sz="1799" dirty="0">
                <a:solidFill>
                  <a:srgbClr val="0071BC"/>
                </a:solidFill>
              </a:rPr>
              <a:t>architects and developers </a:t>
            </a:r>
            <a:r>
              <a:rPr lang="en-US" sz="1799" dirty="0">
                <a:solidFill>
                  <a:srgbClr val="3F3F3F"/>
                </a:solidFill>
              </a:rPr>
              <a:t>who need an enterprise-ready NoSQL document database.</a:t>
            </a:r>
          </a:p>
        </p:txBody>
      </p:sp>
      <p:sp>
        <p:nvSpPr>
          <p:cNvPr id="14" name="TextBox 13"/>
          <p:cNvSpPr txBox="1"/>
          <p:nvPr/>
        </p:nvSpPr>
        <p:spPr>
          <a:xfrm>
            <a:off x="530577" y="3486106"/>
            <a:ext cx="3428998" cy="1304513"/>
          </a:xfrm>
          <a:prstGeom prst="rect">
            <a:avLst/>
          </a:prstGeom>
          <a:solidFill>
            <a:srgbClr val="DC3C00"/>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Q</a:t>
            </a:r>
            <a:r>
              <a:rPr lang="en-US" dirty="0" smtClean="0">
                <a:gradFill>
                  <a:gsLst>
                    <a:gs pos="0">
                      <a:srgbClr val="FFFFFF"/>
                    </a:gs>
                    <a:gs pos="100000">
                      <a:srgbClr val="FFFFFF"/>
                    </a:gs>
                  </a:gsLst>
                  <a:lin ang="5400000" scaled="1"/>
                </a:gradFill>
              </a:rPr>
              <a:t>uery schema-free data with no secondary indices</a:t>
            </a:r>
            <a:endParaRPr lang="en-US" dirty="0">
              <a:gradFill>
                <a:gsLst>
                  <a:gs pos="0">
                    <a:srgbClr val="FFFFFF"/>
                  </a:gs>
                  <a:gs pos="100000">
                    <a:srgbClr val="FFFFFF"/>
                  </a:gs>
                </a:gsLst>
                <a:lin ang="5400000" scaled="1"/>
              </a:gradFill>
            </a:endParaRPr>
          </a:p>
          <a:p>
            <a:r>
              <a:rPr lang="en-US" dirty="0">
                <a:gradFill>
                  <a:gsLst>
                    <a:gs pos="0">
                      <a:srgbClr val="FFFFFF"/>
                    </a:gs>
                    <a:gs pos="100000">
                      <a:srgbClr val="FFFFFF"/>
                    </a:gs>
                  </a:gsLst>
                  <a:lin ang="5400000" scaled="1"/>
                </a:gradFill>
              </a:rPr>
              <a:t>Native </a:t>
            </a:r>
            <a:r>
              <a:rPr lang="en-US" dirty="0" smtClean="0">
                <a:gradFill>
                  <a:gsLst>
                    <a:gs pos="0">
                      <a:srgbClr val="FFFFFF"/>
                    </a:gs>
                    <a:gs pos="100000">
                      <a:srgbClr val="FFFFFF"/>
                    </a:gs>
                  </a:gsLst>
                  <a:lin ang="5400000" scaled="1"/>
                </a:gradFill>
              </a:rPr>
              <a:t>JavaScript transactional </a:t>
            </a:r>
            <a:r>
              <a:rPr lang="en-US" dirty="0">
                <a:gradFill>
                  <a:gsLst>
                    <a:gs pos="0">
                      <a:srgbClr val="FFFFFF"/>
                    </a:gs>
                    <a:gs pos="100000">
                      <a:srgbClr val="FFFFFF"/>
                    </a:gs>
                  </a:gsLst>
                  <a:lin ang="5400000" scaled="1"/>
                </a:gradFill>
              </a:rPr>
              <a:t>processing</a:t>
            </a:r>
          </a:p>
          <a:p>
            <a:r>
              <a:rPr lang="en-US" dirty="0" smtClean="0">
                <a:gradFill>
                  <a:gsLst>
                    <a:gs pos="0">
                      <a:srgbClr val="FFFFFF"/>
                    </a:gs>
                    <a:gs pos="100000">
                      <a:srgbClr val="FFFFFF"/>
                    </a:gs>
                  </a:gsLst>
                  <a:lin ang="5400000" scaled="1"/>
                </a:gradFill>
              </a:rPr>
              <a:t>Familiar SQL-based query language</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rgbClr val="FF8C00"/>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Build with familiar </a:t>
            </a:r>
            <a:r>
              <a:rPr lang="en-US" sz="1200" dirty="0" smtClean="0">
                <a:gradFill>
                  <a:gsLst>
                    <a:gs pos="0">
                      <a:srgbClr val="FFFFFF"/>
                    </a:gs>
                    <a:gs pos="100000">
                      <a:srgbClr val="FFFFFF"/>
                    </a:gs>
                  </a:gsLst>
                  <a:lin ang="5400000" scaled="1"/>
                </a:gradFill>
              </a:rPr>
              <a:t>tools – REST, JSON, JavaScript</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Easy to start and </a:t>
            </a:r>
            <a:r>
              <a:rPr lang="en-US" sz="1200" dirty="0" smtClean="0">
                <a:gradFill>
                  <a:gsLst>
                    <a:gs pos="0">
                      <a:srgbClr val="FFFFFF"/>
                    </a:gs>
                    <a:gs pos="100000">
                      <a:srgbClr val="FFFFFF"/>
                    </a:gs>
                  </a:gsLst>
                  <a:lin ang="5400000" scaled="1"/>
                </a:gradFill>
              </a:rPr>
              <a:t>fully-managed</a:t>
            </a:r>
            <a:endParaRPr lang="en-US" sz="1200" dirty="0">
              <a:gradFill>
                <a:gsLst>
                  <a:gs pos="0">
                    <a:srgbClr val="FFFFFF"/>
                  </a:gs>
                  <a:gs pos="100000">
                    <a:srgbClr val="FFFFFF"/>
                  </a:gs>
                </a:gsLst>
                <a:lin ang="5400000" scaled="1"/>
              </a:gradFill>
            </a:endParaRPr>
          </a:p>
          <a:p>
            <a:pPr>
              <a:lnSpc>
                <a:spcPct val="125000"/>
              </a:lnSpc>
            </a:pPr>
            <a:r>
              <a:rPr lang="en-US" sz="1200" dirty="0">
                <a:gradFill>
                  <a:gsLst>
                    <a:gs pos="0">
                      <a:srgbClr val="FFFFFF"/>
                    </a:gs>
                    <a:gs pos="100000">
                      <a:srgbClr val="FFFFFF"/>
                    </a:gs>
                  </a:gsLst>
                  <a:lin ang="5400000" scaled="1"/>
                </a:gradFill>
              </a:rPr>
              <a:t>Enterprise-grade Azure platform</a:t>
            </a:r>
          </a:p>
        </p:txBody>
      </p:sp>
      <p:sp>
        <p:nvSpPr>
          <p:cNvPr id="17" name="TextBox 475"/>
          <p:cNvSpPr txBox="1"/>
          <p:nvPr/>
        </p:nvSpPr>
        <p:spPr>
          <a:xfrm>
            <a:off x="530575" y="2736493"/>
            <a:ext cx="3428996" cy="749613"/>
          </a:xfrm>
          <a:prstGeom prst="rect">
            <a:avLst/>
          </a:prstGeom>
          <a:solidFill>
            <a:srgbClr val="DC3C00"/>
          </a:solidFill>
        </p:spPr>
        <p:txBody>
          <a:bodyPr wrap="square" lIns="182832" tIns="182832" rIns="182832" bIns="182832" rtlCol="0" anchor="ctr">
            <a:noAutofit/>
          </a:bodyPr>
          <a:lstStyle/>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Rich Query and Transactions </a:t>
            </a:r>
          </a:p>
          <a:p>
            <a:pPr defTabSz="913675">
              <a:lnSpc>
                <a:spcPct val="90000"/>
              </a:lnSpc>
              <a:spcBef>
                <a:spcPts val="600"/>
              </a:spcBef>
              <a:defRPr/>
            </a:pPr>
            <a:r>
              <a:rPr lang="en-US" kern="0" dirty="0">
                <a:gradFill>
                  <a:gsLst>
                    <a:gs pos="0">
                      <a:srgbClr val="FFFFFF"/>
                    </a:gs>
                    <a:gs pos="100000">
                      <a:srgbClr val="FFFFFF"/>
                    </a:gs>
                  </a:gsLst>
                  <a:lin ang="5400000" scaled="1"/>
                </a:gradFill>
                <a:cs typeface="Segoe UI" panose="020B0502040204020203" pitchFamily="34" charset="0"/>
              </a:rPr>
              <a:t>over Schema-free Data</a:t>
            </a:r>
          </a:p>
        </p:txBody>
      </p:sp>
      <p:sp>
        <p:nvSpPr>
          <p:cNvPr id="18" name="TextBox 477"/>
          <p:cNvSpPr txBox="1"/>
          <p:nvPr/>
        </p:nvSpPr>
        <p:spPr>
          <a:xfrm>
            <a:off x="8240713" y="2742381"/>
            <a:ext cx="3429000" cy="752080"/>
          </a:xfrm>
          <a:prstGeom prst="rect">
            <a:avLst/>
          </a:prstGeom>
          <a:solidFill>
            <a:srgbClr val="FF8C00"/>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Rapid Development</a:t>
            </a:r>
          </a:p>
        </p:txBody>
      </p:sp>
      <p:pic>
        <p:nvPicPr>
          <p:cNvPr id="20" name="Picture 26" descr="Dashboard 512x512.png"/>
          <p:cNvPicPr>
            <a:picLocks noChangeAspect="1"/>
          </p:cNvPicPr>
          <p:nvPr/>
        </p:nvPicPr>
        <p:blipFill>
          <a:blip r:embed="rId3" cstate="print">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168396" y="2708071"/>
            <a:ext cx="811951" cy="81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Freeform 53"/>
          <p:cNvSpPr>
            <a:spLocks noEditPoints="1"/>
          </p:cNvSpPr>
          <p:nvPr/>
        </p:nvSpPr>
        <p:spPr bwMode="black">
          <a:xfrm flipH="1">
            <a:off x="11060025" y="2825918"/>
            <a:ext cx="518379" cy="585009"/>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a:gradFill>
                <a:gsLst>
                  <a:gs pos="0">
                    <a:srgbClr val="00AEEF">
                      <a:lumMod val="5000"/>
                      <a:lumOff val="95000"/>
                    </a:srgbClr>
                  </a:gs>
                  <a:gs pos="100000">
                    <a:srgbClr val="000000"/>
                  </a:gs>
                </a:gsLst>
                <a:lin ang="5400000" scaled="1"/>
              </a:gradFill>
            </a:endParaRPr>
          </a:p>
        </p:txBody>
      </p:sp>
      <p:pic>
        <p:nvPicPr>
          <p:cNvPr id="25" name="Picture 75"/>
          <p:cNvPicPr>
            <a:picLocks noChangeAspect="1"/>
          </p:cNvPicPr>
          <p:nvPr/>
        </p:nvPicPr>
        <p:blipFill rotWithShape="1">
          <a:blip r:embed="rId5">
            <a:extLst>
              <a:ext uri="{28A0092B-C50C-407E-A947-70E740481C1C}">
                <a14:useLocalDpi xmlns:a14="http://schemas.microsoft.com/office/drawing/2010/main" val="0"/>
              </a:ext>
            </a:extLst>
          </a:blip>
          <a:srcRect t="29644"/>
          <a:stretch/>
        </p:blipFill>
        <p:spPr bwMode="auto">
          <a:xfrm>
            <a:off x="-266057" y="4520995"/>
            <a:ext cx="2799431" cy="236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8"/>
          <p:cNvSpPr>
            <a:spLocks noEditPoints="1"/>
          </p:cNvSpPr>
          <p:nvPr/>
        </p:nvSpPr>
        <p:spPr bwMode="black">
          <a:xfrm rot="5610754">
            <a:off x="3391926" y="2901118"/>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prstClr val="black"/>
              </a:solidFill>
              <a:cs typeface="Segoe UI" panose="020B0502040204020203" pitchFamily="34" charset="0"/>
            </a:endParaRPr>
          </a:p>
        </p:txBody>
      </p:sp>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H2 FY15</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08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 @ Scale</a:t>
            </a:r>
            <a:endParaRPr lang="en-US" dirty="0"/>
          </a:p>
        </p:txBody>
      </p:sp>
      <p:sp>
        <p:nvSpPr>
          <p:cNvPr id="4" name="Rectangle 3"/>
          <p:cNvSpPr/>
          <p:nvPr/>
        </p:nvSpPr>
        <p:spPr>
          <a:xfrm>
            <a:off x="510638" y="1214437"/>
            <a:ext cx="6280549" cy="2593018"/>
          </a:xfrm>
          <a:prstGeom prst="rect">
            <a:avLst/>
          </a:prstGeom>
        </p:spPr>
        <p:txBody>
          <a:bodyPr wrap="square">
            <a:spAutoFit/>
          </a:bodyPr>
          <a:lstStyle/>
          <a:p>
            <a:pPr>
              <a:lnSpc>
                <a:spcPct val="125000"/>
              </a:lnSpc>
              <a:defRPr/>
            </a:pPr>
            <a:r>
              <a:rPr lang="en-US" sz="2000" dirty="0">
                <a:solidFill>
                  <a:srgbClr val="505050"/>
                </a:solidFill>
                <a:latin typeface="Segoe UI Light"/>
                <a:cs typeface="Segoe UI Light"/>
              </a:rPr>
              <a:t>Data store powering production Microsoft services.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Scale tested with databases over 10TBs of JSON document </a:t>
            </a:r>
            <a:r>
              <a:rPr lang="en-US" dirty="0" smtClean="0">
                <a:solidFill>
                  <a:srgbClr val="505050"/>
                </a:solidFill>
                <a:latin typeface="Segoe UI Light"/>
                <a:cs typeface="Segoe UI Light"/>
              </a:rPr>
              <a:t>data from Office OneNote API service</a:t>
            </a:r>
            <a:endParaRPr lang="en-US" dirty="0">
              <a:solidFill>
                <a:srgbClr val="505050"/>
              </a:solidFill>
              <a:latin typeface="Segoe UI Light"/>
              <a:cs typeface="Segoe UI Light"/>
            </a:endParaRP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Rapidly evolving data models and query patterns based on 3rd party applications</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Serving over 1 million active users </a:t>
            </a:r>
          </a:p>
          <a:p>
            <a:pPr marL="342900" indent="-342900">
              <a:lnSpc>
                <a:spcPct val="125000"/>
              </a:lnSpc>
              <a:buFont typeface="Wingdings" panose="05000000000000000000" pitchFamily="2" charset="2"/>
              <a:buChar char="§"/>
              <a:defRPr/>
            </a:pPr>
            <a:r>
              <a:rPr lang="en-US" dirty="0">
                <a:solidFill>
                  <a:srgbClr val="505050"/>
                </a:solidFill>
                <a:latin typeface="Segoe UI Light"/>
                <a:cs typeface="Segoe UI Light"/>
              </a:rPr>
              <a:t>Operating consistently with 99.95% availability </a:t>
            </a:r>
          </a:p>
        </p:txBody>
      </p:sp>
      <p:grpSp>
        <p:nvGrpSpPr>
          <p:cNvPr id="5" name="Group 142"/>
          <p:cNvGrpSpPr>
            <a:grpSpLocks noChangeAspect="1"/>
          </p:cNvGrpSpPr>
          <p:nvPr/>
        </p:nvGrpSpPr>
        <p:grpSpPr bwMode="auto">
          <a:xfrm>
            <a:off x="7040691" y="1732699"/>
            <a:ext cx="2728330" cy="4888765"/>
            <a:chOff x="2911" y="400"/>
            <a:chExt cx="2013" cy="3607"/>
          </a:xfrm>
        </p:grpSpPr>
        <p:sp>
          <p:nvSpPr>
            <p:cNvPr id="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6"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7"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8"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9"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0"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1"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2"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3"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4"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5"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6"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7"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8"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29"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0"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1"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2"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3"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4"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5"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6"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7"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8"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39"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0"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1"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2"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3"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4"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5"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6"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7"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8"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49"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0"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1"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2"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grpSp>
        <p:nvGrpSpPr>
          <p:cNvPr id="53" name="Group 258"/>
          <p:cNvGrpSpPr>
            <a:grpSpLocks noChangeAspect="1"/>
          </p:cNvGrpSpPr>
          <p:nvPr/>
        </p:nvGrpSpPr>
        <p:grpSpPr bwMode="auto">
          <a:xfrm>
            <a:off x="9947870" y="-336176"/>
            <a:ext cx="2008341" cy="6930745"/>
            <a:chOff x="1593" y="1801"/>
            <a:chExt cx="612" cy="2112"/>
          </a:xfrm>
        </p:grpSpPr>
        <p:sp>
          <p:nvSpPr>
            <p:cNvPr id="54"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5"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6"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7"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8"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59"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0"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1"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2"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3"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4"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5"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6"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7"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8"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69"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0"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1"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2"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3"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4"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5"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6"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7"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8"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79"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0"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1"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2"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3"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4"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5"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6"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7"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8"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89"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0"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1"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2"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3"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4"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5"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6"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7"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8"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99"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0"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1"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2"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3"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4"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5"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6"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7"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8"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09"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0"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1"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2"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3"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4"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5"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6"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7"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8"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19"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0"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1"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2"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3"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4"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5"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6"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7"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8"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29"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0"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1"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2"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3"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4"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5"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6"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7"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8"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39"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0"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1"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2"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3"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4"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5"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6"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7"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8"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49"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0"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1"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2"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sp>
          <p:nvSpPr>
            <p:cNvPr id="153"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smtClean="0">
                <a:solidFill>
                  <a:srgbClr val="000000"/>
                </a:solidFill>
              </a:endParaRPr>
            </a:p>
          </p:txBody>
        </p:sp>
      </p:grpSp>
      <p:sp>
        <p:nvSpPr>
          <p:cNvPr id="154" name="TextBox 153"/>
          <p:cNvSpPr txBox="1"/>
          <p:nvPr/>
        </p:nvSpPr>
        <p:spPr>
          <a:xfrm>
            <a:off x="524021" y="4340108"/>
            <a:ext cx="6118936" cy="2916183"/>
          </a:xfrm>
          <a:prstGeom prst="rect">
            <a:avLst/>
          </a:prstGeom>
          <a:noFill/>
        </p:spPr>
        <p:txBody>
          <a:bodyPr wrap="square" lIns="0" tIns="0" rIns="0" bIns="0" rtlCol="0">
            <a:spAutoFit/>
          </a:bodyPr>
          <a:lstStyle/>
          <a:p>
            <a:pPr>
              <a:lnSpc>
                <a:spcPct val="125000"/>
              </a:lnSpc>
            </a:pPr>
            <a:r>
              <a:rPr lang="en-US" sz="2000" dirty="0">
                <a:solidFill>
                  <a:srgbClr val="505050"/>
                </a:solidFill>
                <a:latin typeface="Segoe UI Light"/>
                <a:cs typeface="Segoe UI Light"/>
              </a:rPr>
              <a:t>First Party Use </a:t>
            </a:r>
            <a:r>
              <a:rPr lang="en-US" sz="2000" dirty="0" smtClean="0">
                <a:solidFill>
                  <a:srgbClr val="505050"/>
                </a:solidFill>
                <a:latin typeface="Segoe UI Light"/>
                <a:cs typeface="Segoe UI Light"/>
              </a:rPr>
              <a:t>Cases</a:t>
            </a:r>
            <a:endParaRPr lang="en-US" sz="2000" dirty="0">
              <a:solidFill>
                <a:srgbClr val="505050"/>
              </a:solidFill>
              <a:latin typeface="Segoe UI Light"/>
              <a:cs typeface="Segoe UI Light"/>
            </a:endParaRP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Store, roam and query user generated data across applications</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Extensible data models for 3rd party integration</a:t>
            </a:r>
          </a:p>
          <a:p>
            <a:pPr marL="342900" indent="-342900">
              <a:lnSpc>
                <a:spcPct val="125000"/>
              </a:lnSpc>
              <a:buFont typeface="Wingdings" panose="05000000000000000000" pitchFamily="2" charset="2"/>
              <a:buChar char="§"/>
            </a:pPr>
            <a:r>
              <a:rPr lang="en-US" dirty="0">
                <a:solidFill>
                  <a:srgbClr val="505050"/>
                </a:solidFill>
                <a:latin typeface="Segoe UI Light"/>
                <a:cs typeface="Segoe UI Light"/>
              </a:rPr>
              <a:t>Social activity and awareness feeds with views and filtering</a:t>
            </a:r>
          </a:p>
          <a:p>
            <a:pPr marL="342900" indent="-342900">
              <a:lnSpc>
                <a:spcPct val="125000"/>
              </a:lnSpc>
              <a:buFont typeface="Wingdings" panose="05000000000000000000" pitchFamily="2" charset="2"/>
              <a:buChar char="§"/>
            </a:pPr>
            <a:endParaRPr lang="en-US" dirty="0">
              <a:solidFill>
                <a:srgbClr val="505050"/>
              </a:solidFill>
              <a:latin typeface="Segoe UI Light"/>
              <a:cs typeface="Segoe UI Light"/>
            </a:endParaRPr>
          </a:p>
          <a:p>
            <a:pPr>
              <a:defRPr/>
            </a:pPr>
            <a:endParaRPr lang="en-US" sz="2800" kern="0" dirty="0" smtClean="0">
              <a:gradFill>
                <a:gsLst>
                  <a:gs pos="0">
                    <a:srgbClr val="000000">
                      <a:lumMod val="75000"/>
                      <a:lumOff val="25000"/>
                    </a:srgbClr>
                  </a:gs>
                  <a:gs pos="80000">
                    <a:srgbClr val="000000">
                      <a:lumMod val="65000"/>
                      <a:lumOff val="35000"/>
                    </a:srgbClr>
                  </a:gs>
                </a:gsLst>
                <a:lin ang="16200000" scaled="0"/>
              </a:gradFill>
            </a:endParaRPr>
          </a:p>
          <a:p>
            <a:pPr>
              <a:defRPr/>
            </a:pPr>
            <a:endParaRPr lang="en-US" sz="2400" kern="0" dirty="0" smtClean="0">
              <a:gradFill>
                <a:gsLst>
                  <a:gs pos="0">
                    <a:srgbClr val="000000">
                      <a:lumMod val="75000"/>
                      <a:lumOff val="25000"/>
                    </a:srgbClr>
                  </a:gs>
                  <a:gs pos="80000">
                    <a:srgbClr val="000000">
                      <a:lumMod val="65000"/>
                      <a:lumOff val="35000"/>
                    </a:srgbClr>
                  </a:gs>
                </a:gsLst>
                <a:lin ang="16200000" scaled="0"/>
              </a:gradFill>
            </a:endParaRPr>
          </a:p>
        </p:txBody>
      </p:sp>
    </p:spTree>
    <p:extLst>
      <p:ext uri="{BB962C8B-B14F-4D97-AF65-F5344CB8AC3E}">
        <p14:creationId xmlns:p14="http://schemas.microsoft.com/office/powerpoint/2010/main" val="3123679143"/>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p:cNvSpPr txBox="1">
            <a:spLocks/>
          </p:cNvSpPr>
          <p:nvPr/>
        </p:nvSpPr>
        <p:spPr>
          <a:xfrm>
            <a:off x="8422659" y="201544"/>
            <a:ext cx="3769342"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 “topic” : “</a:t>
            </a:r>
            <a:r>
              <a:rPr sz="2157" b="1"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resource model</a:t>
            </a:r>
            <a:r>
              <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r>
              <a:rPr sz="2745"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a:t>
            </a:r>
            <a:endParaRPr sz="2157"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endParaRPr>
          </a:p>
        </p:txBody>
      </p:sp>
      <p:sp>
        <p:nvSpPr>
          <p:cNvPr id="17" name="Title 1"/>
          <p:cNvSpPr txBox="1">
            <a:spLocks/>
          </p:cNvSpPr>
          <p:nvPr/>
        </p:nvSpPr>
        <p:spPr>
          <a:xfrm>
            <a:off x="148106" y="201544"/>
            <a:ext cx="4348499" cy="694076"/>
          </a:xfrm>
          <a:prstGeom prst="rect">
            <a:avLst/>
          </a:prstGeom>
        </p:spPr>
        <p:txBody>
          <a:bodyPr vert="horz" wrap="square" lIns="99015" tIns="49506" rIns="99015" bIns="49506" rtlCol="0" anchor="t" anchorCtr="0">
            <a:noAutofit/>
          </a:bodyPr>
          <a:lstStyle>
            <a:lvl1pPr algn="l" defTabSz="1097088" rtl="0" eaLnBrk="1" latinLnBrk="0" hangingPunct="1">
              <a:lnSpc>
                <a:spcPct val="90000"/>
              </a:lnSpc>
              <a:spcBef>
                <a:spcPct val="0"/>
              </a:spcBef>
              <a:buNone/>
              <a:defRPr lang="en-US" sz="4800" b="0" kern="1200" cap="none" spc="-180" baseline="0" dirty="0">
                <a:ln w="3175">
                  <a:noFill/>
                </a:ln>
                <a:solidFill>
                  <a:schemeClr val="tx1">
                    <a:alpha val="99000"/>
                  </a:schemeClr>
                </a:solidFill>
                <a:effectLst/>
                <a:latin typeface="Segoe UI Light" pitchFamily="34" charset="0"/>
                <a:ea typeface="+mj-ea"/>
                <a:cs typeface="+mj-cs"/>
              </a:defRPr>
            </a:lvl1pPr>
          </a:lstStyle>
          <a:p>
            <a:pPr defTabSz="914126"/>
            <a:r>
              <a:rPr sz="2353" spc="0">
                <a:gradFill>
                  <a:gsLst>
                    <a:gs pos="0">
                      <a:srgbClr val="FFFFFF"/>
                    </a:gs>
                    <a:gs pos="100000">
                      <a:srgbClr val="FFFFFF"/>
                    </a:gs>
                  </a:gsLst>
                  <a:lin ang="5400000" scaled="0"/>
                </a:gradFill>
                <a:latin typeface="Segoe UI"/>
                <a:ea typeface="Segoe UI" panose="020B0502040204020203" pitchFamily="34" charset="0"/>
                <a:cs typeface="Segoe UI Light" panose="020B0502040204020203" pitchFamily="34" charset="0"/>
              </a:rPr>
              <a:t>Microsoft Azure DocumentDB</a:t>
            </a:r>
          </a:p>
        </p:txBody>
      </p:sp>
      <p:sp>
        <p:nvSpPr>
          <p:cNvPr id="9" name="Rectangle 8"/>
          <p:cNvSpPr/>
          <p:nvPr/>
        </p:nvSpPr>
        <p:spPr>
          <a:xfrm>
            <a:off x="384182" y="1066057"/>
            <a:ext cx="4886565" cy="3894914"/>
          </a:xfrm>
          <a:prstGeom prst="rect">
            <a:avLst/>
          </a:prstGeom>
        </p:spPr>
        <p:txBody>
          <a:bodyPr wrap="square" lIns="91442" tIns="45721" rIns="91442" bIns="45721">
            <a:spAutoFit/>
          </a:bodyPr>
          <a:lstStyle/>
          <a:p>
            <a:pPr defTabSz="914050" fontAlgn="base">
              <a:spcBef>
                <a:spcPct val="0"/>
              </a:spcBef>
              <a:spcAft>
                <a:spcPct val="0"/>
              </a:spcAft>
            </a:pPr>
            <a:r>
              <a:rPr lang="en-US" sz="1765" dirty="0">
                <a:solidFill>
                  <a:srgbClr val="505050"/>
                </a:solidFill>
                <a:latin typeface="Segoe UI Light"/>
              </a:rPr>
              <a:t>Simple HTTP </a:t>
            </a:r>
            <a:r>
              <a:rPr lang="en-US" sz="1765" dirty="0" err="1">
                <a:solidFill>
                  <a:srgbClr val="505050"/>
                </a:solidFill>
                <a:latin typeface="Segoe UI Light"/>
              </a:rPr>
              <a:t>RESTful</a:t>
            </a:r>
            <a:r>
              <a:rPr lang="en-US" sz="1765" dirty="0">
                <a:solidFill>
                  <a:srgbClr val="505050"/>
                </a:solidFill>
                <a:latin typeface="Segoe UI Light"/>
              </a:rPr>
              <a:t> programming model. </a:t>
            </a:r>
            <a:endParaRPr lang="en-US" sz="1765" dirty="0" smtClean="0">
              <a:solidFill>
                <a:srgbClr val="505050"/>
              </a:solidFill>
              <a:latin typeface="Segoe UI Light"/>
            </a:endParaRPr>
          </a:p>
          <a:p>
            <a:pPr defTabSz="914050" fontAlgn="base">
              <a:spcBef>
                <a:spcPct val="0"/>
              </a:spcBef>
              <a:spcAft>
                <a:spcPct val="0"/>
              </a:spcAft>
            </a:pPr>
            <a:endParaRPr lang="en-US" sz="1765" dirty="0">
              <a:solidFill>
                <a:srgbClr val="505050"/>
              </a:solidFill>
              <a:latin typeface="Segoe UI Light"/>
            </a:endParaRPr>
          </a:p>
          <a:p>
            <a:pPr defTabSz="914050" fontAlgn="base">
              <a:spcBef>
                <a:spcPct val="0"/>
              </a:spcBef>
              <a:spcAft>
                <a:spcPct val="0"/>
              </a:spcAft>
            </a:pPr>
            <a:r>
              <a:rPr lang="en-US" sz="1765" dirty="0" smtClean="0">
                <a:solidFill>
                  <a:srgbClr val="505050"/>
                </a:solidFill>
                <a:latin typeface="Segoe UI Light"/>
              </a:rPr>
              <a:t>All </a:t>
            </a:r>
            <a:r>
              <a:rPr lang="en-US" sz="1765" dirty="0">
                <a:solidFill>
                  <a:srgbClr val="505050"/>
                </a:solidFill>
                <a:latin typeface="Segoe UI Light"/>
              </a:rPr>
              <a:t>entities uniquely addressable by a logical URI.</a:t>
            </a:r>
          </a:p>
          <a:p>
            <a:pPr defTabSz="914050" fontAlgn="base">
              <a:spcBef>
                <a:spcPct val="0"/>
              </a:spcBef>
              <a:spcAft>
                <a:spcPct val="0"/>
              </a:spcAft>
            </a:pPr>
            <a:endParaRPr lang="en-US" sz="1765" dirty="0">
              <a:solidFill>
                <a:srgbClr val="505050"/>
              </a:solidFill>
              <a:latin typeface="Segoe UI Light"/>
            </a:endParaRP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Standard HTTP verbs and semantics – PUT, POST, PATCH, DELETE, GET, HEAD</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Partitioned for scale out and replicated for HA</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Granular access control through item level permissions</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Attachments stored in Azure Blobs and follow document lifecycle</a:t>
            </a:r>
          </a:p>
          <a:p>
            <a:pPr marL="280121" indent="-280121" defTabSz="914050" fontAlgn="base">
              <a:spcBef>
                <a:spcPct val="0"/>
              </a:spcBef>
              <a:spcAft>
                <a:spcPct val="0"/>
              </a:spcAft>
              <a:buFont typeface="Wingdings" panose="05000000000000000000" pitchFamily="2" charset="2"/>
              <a:buChar char="§"/>
            </a:pPr>
            <a:r>
              <a:rPr lang="en-US" sz="1765" dirty="0">
                <a:solidFill>
                  <a:srgbClr val="505050"/>
                </a:solidFill>
                <a:latin typeface="Segoe UI Light"/>
              </a:rPr>
              <a:t>DocumentDB accounts scale out through the addition of capacity units with associated DB storage and throughput</a:t>
            </a:r>
          </a:p>
        </p:txBody>
      </p:sp>
      <p:sp>
        <p:nvSpPr>
          <p:cNvPr id="10" name="TextBox 9"/>
          <p:cNvSpPr txBox="1"/>
          <p:nvPr/>
        </p:nvSpPr>
        <p:spPr>
          <a:xfrm>
            <a:off x="5501014" y="1874152"/>
            <a:ext cx="6098015" cy="432223"/>
          </a:xfrm>
          <a:prstGeom prst="rect">
            <a:avLst/>
          </a:prstGeom>
          <a:noFill/>
        </p:spPr>
        <p:txBody>
          <a:bodyPr wrap="none" lIns="179285" tIns="143428" rIns="179285" bIns="143428" rtlCol="0">
            <a:spAutoFit/>
          </a:bodyPr>
          <a:lstStyle/>
          <a:p>
            <a:pPr defTabSz="914367">
              <a:lnSpc>
                <a:spcPct val="90000"/>
              </a:lnSpc>
            </a:pPr>
            <a:r>
              <a:rPr lang="en-US" sz="1029" dirty="0">
                <a:gradFill>
                  <a:gsLst>
                    <a:gs pos="2917">
                      <a:srgbClr val="505050"/>
                    </a:gs>
                    <a:gs pos="30000">
                      <a:srgbClr val="505050"/>
                    </a:gs>
                  </a:gsLst>
                  <a:lin ang="5400000" scaled="0"/>
                </a:gradFill>
                <a:latin typeface="Courier New" panose="02070309020205020404" pitchFamily="49" charset="0"/>
                <a:cs typeface="Courier New" panose="02070309020205020404" pitchFamily="49" charset="0"/>
              </a:rPr>
              <a:t> https://myaccountname.documents.azure.net/dbs/{id}/colls/{id}/docs/{id} </a:t>
            </a:r>
          </a:p>
        </p:txBody>
      </p:sp>
      <p:pic>
        <p:nvPicPr>
          <p:cNvPr id="2" name="Picture 2"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48" y="2368198"/>
            <a:ext cx="6752261" cy="36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5656750" y="2329558"/>
            <a:ext cx="571857" cy="3292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471056" y="3162106"/>
            <a:ext cx="1114862" cy="230832"/>
          </a:xfrm>
          <a:prstGeom prst="rect">
            <a:avLst/>
          </a:prstGeom>
          <a:noFill/>
        </p:spPr>
        <p:txBody>
          <a:bodyPr wrap="square" rtlCol="0">
            <a:spAutoFit/>
          </a:bodyPr>
          <a:lstStyle/>
          <a:p>
            <a:r>
              <a:rPr lang="en-US" sz="900" dirty="0">
                <a:solidFill>
                  <a:prstClr val="black"/>
                </a:solidFill>
                <a:latin typeface="Segoe UI Light"/>
              </a:rPr>
              <a:t>/dbs/{id}</a:t>
            </a:r>
          </a:p>
        </p:txBody>
      </p:sp>
      <p:sp>
        <p:nvSpPr>
          <p:cNvPr id="12" name="TextBox 11"/>
          <p:cNvSpPr txBox="1"/>
          <p:nvPr/>
        </p:nvSpPr>
        <p:spPr>
          <a:xfrm>
            <a:off x="8767534" y="3162106"/>
            <a:ext cx="635546" cy="230832"/>
          </a:xfrm>
          <a:prstGeom prst="rect">
            <a:avLst/>
          </a:prstGeom>
          <a:noFill/>
        </p:spPr>
        <p:txBody>
          <a:bodyPr wrap="square" rtlCol="0">
            <a:spAutoFit/>
          </a:bodyPr>
          <a:lstStyle/>
          <a:p>
            <a:r>
              <a:rPr lang="en-US" sz="900" dirty="0">
                <a:solidFill>
                  <a:prstClr val="black"/>
                </a:solidFill>
                <a:latin typeface="Segoe UI Light"/>
              </a:rPr>
              <a:t>/colls/{id}</a:t>
            </a:r>
          </a:p>
        </p:txBody>
      </p:sp>
      <p:sp>
        <p:nvSpPr>
          <p:cNvPr id="13" name="TextBox 12"/>
          <p:cNvSpPr txBox="1"/>
          <p:nvPr/>
        </p:nvSpPr>
        <p:spPr>
          <a:xfrm>
            <a:off x="9782584" y="3162106"/>
            <a:ext cx="694915" cy="230832"/>
          </a:xfrm>
          <a:prstGeom prst="rect">
            <a:avLst/>
          </a:prstGeom>
          <a:noFill/>
        </p:spPr>
        <p:txBody>
          <a:bodyPr wrap="square" rtlCol="0">
            <a:spAutoFit/>
          </a:bodyPr>
          <a:lstStyle/>
          <a:p>
            <a:r>
              <a:rPr lang="en-US" sz="900" dirty="0" smtClean="0">
                <a:solidFill>
                  <a:prstClr val="black"/>
                </a:solidFill>
                <a:latin typeface="Segoe UI Light"/>
              </a:rPr>
              <a:t>/docs/{</a:t>
            </a:r>
            <a:r>
              <a:rPr lang="en-US" sz="900" dirty="0">
                <a:solidFill>
                  <a:prstClr val="black"/>
                </a:solidFill>
                <a:latin typeface="Segoe UI Light"/>
              </a:rPr>
              <a:t>id}</a:t>
            </a:r>
          </a:p>
        </p:txBody>
      </p:sp>
      <p:sp>
        <p:nvSpPr>
          <p:cNvPr id="14" name="TextBox 13"/>
          <p:cNvSpPr txBox="1"/>
          <p:nvPr/>
        </p:nvSpPr>
        <p:spPr>
          <a:xfrm>
            <a:off x="10857003" y="3162106"/>
            <a:ext cx="1006310" cy="230832"/>
          </a:xfrm>
          <a:prstGeom prst="rect">
            <a:avLst/>
          </a:prstGeom>
          <a:noFill/>
        </p:spPr>
        <p:txBody>
          <a:bodyPr wrap="square" rtlCol="0">
            <a:spAutoFit/>
          </a:bodyPr>
          <a:lstStyle/>
          <a:p>
            <a:r>
              <a:rPr lang="en-US" sz="900" dirty="0" smtClean="0">
                <a:solidFill>
                  <a:prstClr val="black"/>
                </a:solidFill>
                <a:latin typeface="Segoe UI Light"/>
              </a:rPr>
              <a:t>/attachments/{</a:t>
            </a:r>
            <a:r>
              <a:rPr lang="en-US" sz="900" dirty="0">
                <a:solidFill>
                  <a:prstClr val="black"/>
                </a:solidFill>
                <a:latin typeface="Segoe UI Light"/>
              </a:rPr>
              <a:t>id}</a:t>
            </a:r>
          </a:p>
        </p:txBody>
      </p:sp>
      <p:sp>
        <p:nvSpPr>
          <p:cNvPr id="15" name="TextBox 14"/>
          <p:cNvSpPr txBox="1"/>
          <p:nvPr/>
        </p:nvSpPr>
        <p:spPr>
          <a:xfrm>
            <a:off x="9622274" y="4186846"/>
            <a:ext cx="763786" cy="230832"/>
          </a:xfrm>
          <a:prstGeom prst="rect">
            <a:avLst/>
          </a:prstGeom>
          <a:noFill/>
        </p:spPr>
        <p:txBody>
          <a:bodyPr wrap="square" rtlCol="0">
            <a:spAutoFit/>
          </a:bodyPr>
          <a:lstStyle/>
          <a:p>
            <a:r>
              <a:rPr lang="en-US" sz="900" dirty="0">
                <a:solidFill>
                  <a:prstClr val="black"/>
                </a:solidFill>
                <a:latin typeface="Segoe UI Light"/>
              </a:rPr>
              <a:t>/sprocs/{id}</a:t>
            </a:r>
          </a:p>
        </p:txBody>
      </p:sp>
      <p:sp>
        <p:nvSpPr>
          <p:cNvPr id="18" name="TextBox 17"/>
          <p:cNvSpPr txBox="1"/>
          <p:nvPr/>
        </p:nvSpPr>
        <p:spPr>
          <a:xfrm>
            <a:off x="9667993" y="5081438"/>
            <a:ext cx="809506" cy="230832"/>
          </a:xfrm>
          <a:prstGeom prst="rect">
            <a:avLst/>
          </a:prstGeom>
          <a:noFill/>
        </p:spPr>
        <p:txBody>
          <a:bodyPr wrap="square" rtlCol="0">
            <a:spAutoFit/>
          </a:bodyPr>
          <a:lstStyle/>
          <a:p>
            <a:r>
              <a:rPr lang="en-US" sz="900" dirty="0" smtClean="0">
                <a:solidFill>
                  <a:prstClr val="black"/>
                </a:solidFill>
                <a:latin typeface="Segoe UI Light"/>
              </a:rPr>
              <a:t>/triggers/{</a:t>
            </a:r>
            <a:r>
              <a:rPr lang="en-US" sz="900" dirty="0">
                <a:solidFill>
                  <a:prstClr val="black"/>
                </a:solidFill>
                <a:latin typeface="Segoe UI Light"/>
              </a:rPr>
              <a:t>id}</a:t>
            </a:r>
          </a:p>
        </p:txBody>
      </p:sp>
      <p:sp>
        <p:nvSpPr>
          <p:cNvPr id="19" name="TextBox 18"/>
          <p:cNvSpPr txBox="1"/>
          <p:nvPr/>
        </p:nvSpPr>
        <p:spPr>
          <a:xfrm>
            <a:off x="9681545" y="5935810"/>
            <a:ext cx="896992" cy="230832"/>
          </a:xfrm>
          <a:prstGeom prst="rect">
            <a:avLst/>
          </a:prstGeom>
          <a:noFill/>
        </p:spPr>
        <p:txBody>
          <a:bodyPr wrap="square" rtlCol="0">
            <a:spAutoFit/>
          </a:bodyPr>
          <a:lstStyle/>
          <a:p>
            <a:r>
              <a:rPr lang="en-US" sz="900" dirty="0" smtClean="0">
                <a:solidFill>
                  <a:prstClr val="black"/>
                </a:solidFill>
                <a:latin typeface="Segoe UI Light"/>
              </a:rPr>
              <a:t>/functions/{</a:t>
            </a:r>
            <a:r>
              <a:rPr lang="en-US" sz="900" dirty="0">
                <a:solidFill>
                  <a:prstClr val="black"/>
                </a:solidFill>
                <a:latin typeface="Segoe UI Light"/>
              </a:rPr>
              <a:t>id}</a:t>
            </a:r>
          </a:p>
        </p:txBody>
      </p:sp>
      <p:sp>
        <p:nvSpPr>
          <p:cNvPr id="20" name="TextBox 19"/>
          <p:cNvSpPr txBox="1"/>
          <p:nvPr/>
        </p:nvSpPr>
        <p:spPr>
          <a:xfrm>
            <a:off x="7786235" y="4071430"/>
            <a:ext cx="763786" cy="230832"/>
          </a:xfrm>
          <a:prstGeom prst="rect">
            <a:avLst/>
          </a:prstGeom>
          <a:noFill/>
        </p:spPr>
        <p:txBody>
          <a:bodyPr wrap="square" rtlCol="0">
            <a:spAutoFit/>
          </a:bodyPr>
          <a:lstStyle/>
          <a:p>
            <a:r>
              <a:rPr lang="en-US" sz="900" dirty="0" smtClean="0">
                <a:solidFill>
                  <a:prstClr val="black"/>
                </a:solidFill>
                <a:latin typeface="Segoe UI Light"/>
              </a:rPr>
              <a:t>/users/{</a:t>
            </a:r>
            <a:r>
              <a:rPr lang="en-US" sz="900" dirty="0">
                <a:solidFill>
                  <a:prstClr val="black"/>
                </a:solidFill>
                <a:latin typeface="Segoe UI Light"/>
              </a:rPr>
              <a:t>id}</a:t>
            </a:r>
          </a:p>
        </p:txBody>
      </p:sp>
      <p:sp>
        <p:nvSpPr>
          <p:cNvPr id="21"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Resource Model</a:t>
            </a:r>
          </a:p>
        </p:txBody>
      </p:sp>
    </p:spTree>
    <p:extLst>
      <p:ext uri="{BB962C8B-B14F-4D97-AF65-F5344CB8AC3E}">
        <p14:creationId xmlns:p14="http://schemas.microsoft.com/office/powerpoint/2010/main" val="19609696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572218" y="959210"/>
            <a:ext cx="7051736" cy="1852569"/>
          </a:xfrm>
          <a:prstGeom prst="rect">
            <a:avLst/>
          </a:prstGeom>
          <a:solidFill>
            <a:schemeClr val="accent1"/>
          </a:solidFill>
        </p:spPr>
        <p:txBody>
          <a:bodyPr vert="horz" lIns="91427" tIns="45713" rIns="91427" bIns="45713"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56" indent="-228556" defTabSz="914225">
              <a:defRPr/>
            </a:pPr>
            <a:r>
              <a:rPr lang="en-US" sz="1961" dirty="0">
                <a:solidFill>
                  <a:srgbClr val="000000"/>
                </a:solidFill>
                <a:latin typeface="Segoe UI Light"/>
              </a:rPr>
              <a:t>RESTful interaction </a:t>
            </a:r>
            <a:r>
              <a:rPr lang="en-US" sz="1961" dirty="0" smtClean="0">
                <a:solidFill>
                  <a:srgbClr val="000000"/>
                </a:solidFill>
                <a:latin typeface="Segoe UI Light"/>
              </a:rPr>
              <a:t>model over HTTP (and TCP)</a:t>
            </a:r>
            <a:endParaRPr lang="en-US" sz="1961" dirty="0">
              <a:solidFill>
                <a:srgbClr val="000000"/>
              </a:solidFill>
              <a:latin typeface="Segoe UI Light"/>
            </a:endParaRPr>
          </a:p>
          <a:p>
            <a:pPr marL="685668" lvl="1" indent="-228556" defTabSz="914225">
              <a:defRPr/>
            </a:pPr>
            <a:r>
              <a:rPr lang="en-US" sz="1961" dirty="0" smtClean="0">
                <a:solidFill>
                  <a:srgbClr val="000000"/>
                </a:solidFill>
                <a:latin typeface="Segoe UI Light"/>
              </a:rPr>
              <a:t>Database access methods exposed using standard </a:t>
            </a:r>
            <a:r>
              <a:rPr lang="en-US" sz="1961" dirty="0">
                <a:solidFill>
                  <a:srgbClr val="000000"/>
                </a:solidFill>
                <a:latin typeface="Segoe UI Light"/>
              </a:rPr>
              <a:t>HTTP verbs &amp; semantics</a:t>
            </a:r>
          </a:p>
          <a:p>
            <a:pPr marL="685668" lvl="1" indent="-228556" defTabSz="914225">
              <a:defRPr/>
            </a:pPr>
            <a:r>
              <a:rPr lang="en-US" sz="1961" dirty="0" smtClean="0">
                <a:solidFill>
                  <a:srgbClr val="000000"/>
                </a:solidFill>
                <a:latin typeface="Segoe UI Light"/>
              </a:rPr>
              <a:t>Stateless interaction with built-in rate limiting and retry</a:t>
            </a:r>
          </a:p>
          <a:p>
            <a:pPr marL="685668" lvl="1" indent="-228556" defTabSz="914225">
              <a:defRPr/>
            </a:pPr>
            <a:r>
              <a:rPr lang="en-US" sz="1961" dirty="0" smtClean="0">
                <a:solidFill>
                  <a:srgbClr val="000000"/>
                </a:solidFill>
                <a:latin typeface="Segoe UI Light"/>
              </a:rPr>
              <a:t>Interact </a:t>
            </a:r>
            <a:r>
              <a:rPr lang="en-US" sz="1961" dirty="0">
                <a:solidFill>
                  <a:srgbClr val="000000"/>
                </a:solidFill>
                <a:latin typeface="Segoe UI Light"/>
              </a:rPr>
              <a:t>using your favorite HTTP client</a:t>
            </a:r>
          </a:p>
          <a:p>
            <a:pPr marL="228556" indent="-228556" defTabSz="914225">
              <a:defRPr/>
            </a:pPr>
            <a:r>
              <a:rPr lang="en-US" sz="1961" dirty="0" smtClean="0">
                <a:solidFill>
                  <a:srgbClr val="000000"/>
                </a:solidFill>
                <a:latin typeface="Segoe UI Light"/>
              </a:rPr>
              <a:t>Designed </a:t>
            </a:r>
            <a:r>
              <a:rPr lang="en-US" sz="1961" dirty="0">
                <a:solidFill>
                  <a:srgbClr val="000000"/>
                </a:solidFill>
                <a:latin typeface="Segoe UI Light"/>
              </a:rPr>
              <a:t>for Gateway as well as, Direct Connectivity options</a:t>
            </a:r>
          </a:p>
        </p:txBody>
      </p:sp>
      <p:sp>
        <p:nvSpPr>
          <p:cNvPr id="5" name="Rounded Rectangle 4"/>
          <p:cNvSpPr/>
          <p:nvPr/>
        </p:nvSpPr>
        <p:spPr>
          <a:xfrm>
            <a:off x="1372271" y="1261953"/>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POST</a:t>
            </a:r>
          </a:p>
        </p:txBody>
      </p:sp>
      <p:sp>
        <p:nvSpPr>
          <p:cNvPr id="6" name="Flowchart: Document 5"/>
          <p:cNvSpPr/>
          <p:nvPr/>
        </p:nvSpPr>
        <p:spPr>
          <a:xfrm>
            <a:off x="229432" y="120731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7" name="Straight Arrow Connector 6"/>
          <p:cNvCxnSpPr>
            <a:stCxn id="6" idx="3"/>
            <a:endCxn id="5" idx="1"/>
          </p:cNvCxnSpPr>
          <p:nvPr/>
        </p:nvCxnSpPr>
        <p:spPr>
          <a:xfrm flipV="1">
            <a:off x="1067514" y="1490521"/>
            <a:ext cx="304757" cy="386"/>
          </a:xfrm>
          <a:prstGeom prst="straightConnector1">
            <a:avLst/>
          </a:prstGeom>
          <a:noFill/>
          <a:ln w="6350" cap="flat" cmpd="sng" algn="ctr">
            <a:solidFill>
              <a:srgbClr val="5B9BD5"/>
            </a:solidFill>
            <a:prstDash val="solid"/>
            <a:miter lim="800000"/>
            <a:tailEnd type="arrow"/>
          </a:ln>
          <a:effectLst/>
        </p:spPr>
      </p:cxnSp>
      <p:cxnSp>
        <p:nvCxnSpPr>
          <p:cNvPr id="8" name="Straight Arrow Connector 7"/>
          <p:cNvCxnSpPr>
            <a:stCxn id="5" idx="3"/>
            <a:endCxn id="9" idx="1"/>
          </p:cNvCxnSpPr>
          <p:nvPr/>
        </p:nvCxnSpPr>
        <p:spPr>
          <a:xfrm>
            <a:off x="2438919" y="1490521"/>
            <a:ext cx="685703" cy="0"/>
          </a:xfrm>
          <a:prstGeom prst="straightConnector1">
            <a:avLst/>
          </a:prstGeom>
          <a:noFill/>
          <a:ln w="6350" cap="flat" cmpd="sng" algn="ctr">
            <a:solidFill>
              <a:srgbClr val="5B9BD5"/>
            </a:solidFill>
            <a:prstDash val="solid"/>
            <a:miter lim="800000"/>
            <a:tailEnd type="arrow"/>
          </a:ln>
          <a:effectLst/>
        </p:spPr>
      </p:cxnSp>
      <p:sp>
        <p:nvSpPr>
          <p:cNvPr id="9" name="Flowchart: Document 8"/>
          <p:cNvSpPr/>
          <p:nvPr/>
        </p:nvSpPr>
        <p:spPr>
          <a:xfrm>
            <a:off x="3124622" y="1261953"/>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10" name="Flowchart: Document 9"/>
          <p:cNvSpPr/>
          <p:nvPr/>
        </p:nvSpPr>
        <p:spPr>
          <a:xfrm>
            <a:off x="3200811" y="1338142"/>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11" name="Rounded Rectangle 10"/>
          <p:cNvSpPr/>
          <p:nvPr/>
        </p:nvSpPr>
        <p:spPr>
          <a:xfrm>
            <a:off x="1372271" y="2196970"/>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PUT</a:t>
            </a:r>
          </a:p>
        </p:txBody>
      </p:sp>
      <p:sp>
        <p:nvSpPr>
          <p:cNvPr id="12" name="Flowchart: Document 11"/>
          <p:cNvSpPr/>
          <p:nvPr/>
        </p:nvSpPr>
        <p:spPr>
          <a:xfrm>
            <a:off x="229432" y="2142330"/>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cxnSp>
        <p:nvCxnSpPr>
          <p:cNvPr id="13" name="Straight Arrow Connector 12"/>
          <p:cNvCxnSpPr>
            <a:stCxn id="12" idx="3"/>
            <a:endCxn id="11" idx="1"/>
          </p:cNvCxnSpPr>
          <p:nvPr/>
        </p:nvCxnSpPr>
        <p:spPr>
          <a:xfrm flipV="1">
            <a:off x="1067514" y="2425538"/>
            <a:ext cx="304757" cy="386"/>
          </a:xfrm>
          <a:prstGeom prst="straightConnector1">
            <a:avLst/>
          </a:prstGeom>
          <a:noFill/>
          <a:ln w="6350" cap="flat" cmpd="sng" algn="ctr">
            <a:solidFill>
              <a:srgbClr val="5B9BD5"/>
            </a:solidFill>
            <a:prstDash val="solid"/>
            <a:miter lim="800000"/>
            <a:tailEnd type="arrow"/>
          </a:ln>
          <a:effectLst/>
        </p:spPr>
      </p:cxnSp>
      <p:cxnSp>
        <p:nvCxnSpPr>
          <p:cNvPr id="14" name="Straight Arrow Connector 13"/>
          <p:cNvCxnSpPr>
            <a:stCxn id="11" idx="3"/>
            <a:endCxn id="15" idx="1"/>
          </p:cNvCxnSpPr>
          <p:nvPr/>
        </p:nvCxnSpPr>
        <p:spPr>
          <a:xfrm flipV="1">
            <a:off x="2438919" y="2422074"/>
            <a:ext cx="685703" cy="3464"/>
          </a:xfrm>
          <a:prstGeom prst="straightConnector1">
            <a:avLst/>
          </a:prstGeom>
          <a:noFill/>
          <a:ln w="6350" cap="flat" cmpd="sng" algn="ctr">
            <a:solidFill>
              <a:srgbClr val="5B9BD5"/>
            </a:solidFill>
            <a:prstDash val="solid"/>
            <a:miter lim="800000"/>
            <a:tailEnd type="arrow"/>
          </a:ln>
          <a:effectLst/>
        </p:spPr>
      </p:cxnSp>
      <p:sp>
        <p:nvSpPr>
          <p:cNvPr id="15" name="Flowchart: Document 14"/>
          <p:cNvSpPr/>
          <p:nvPr/>
        </p:nvSpPr>
        <p:spPr>
          <a:xfrm>
            <a:off x="3124621" y="2155413"/>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16" name="Rounded Rectangle 15"/>
          <p:cNvSpPr/>
          <p:nvPr/>
        </p:nvSpPr>
        <p:spPr>
          <a:xfrm>
            <a:off x="1372271" y="3006609"/>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DELETE</a:t>
            </a:r>
          </a:p>
        </p:txBody>
      </p:sp>
      <p:cxnSp>
        <p:nvCxnSpPr>
          <p:cNvPr id="17" name="Straight Arrow Connector 16"/>
          <p:cNvCxnSpPr>
            <a:endCxn id="16" idx="1"/>
          </p:cNvCxnSpPr>
          <p:nvPr/>
        </p:nvCxnSpPr>
        <p:spPr>
          <a:xfrm>
            <a:off x="915135" y="3231714"/>
            <a:ext cx="457135" cy="3464"/>
          </a:xfrm>
          <a:prstGeom prst="straightConnector1">
            <a:avLst/>
          </a:prstGeom>
          <a:noFill/>
          <a:ln w="6350" cap="flat" cmpd="sng" algn="ctr">
            <a:solidFill>
              <a:srgbClr val="5B9BD5"/>
            </a:solidFill>
            <a:prstDash val="solid"/>
            <a:miter lim="800000"/>
            <a:tailEnd type="arrow"/>
          </a:ln>
          <a:effectLst/>
        </p:spPr>
      </p:cxnSp>
      <p:cxnSp>
        <p:nvCxnSpPr>
          <p:cNvPr id="18" name="Straight Arrow Connector 17"/>
          <p:cNvCxnSpPr>
            <a:stCxn id="16" idx="3"/>
            <a:endCxn id="19" idx="1"/>
          </p:cNvCxnSpPr>
          <p:nvPr/>
        </p:nvCxnSpPr>
        <p:spPr>
          <a:xfrm flipV="1">
            <a:off x="2438919" y="3231714"/>
            <a:ext cx="685703" cy="3464"/>
          </a:xfrm>
          <a:prstGeom prst="straightConnector1">
            <a:avLst/>
          </a:prstGeom>
          <a:noFill/>
          <a:ln w="6350" cap="flat" cmpd="sng" algn="ctr">
            <a:solidFill>
              <a:srgbClr val="5B9BD5"/>
            </a:solidFill>
            <a:prstDash val="solid"/>
            <a:miter lim="800000"/>
            <a:tailEnd type="arrow"/>
          </a:ln>
          <a:effectLst/>
        </p:spPr>
      </p:cxnSp>
      <p:sp>
        <p:nvSpPr>
          <p:cNvPr id="19" name="Flowchart: Document 18"/>
          <p:cNvSpPr/>
          <p:nvPr/>
        </p:nvSpPr>
        <p:spPr>
          <a:xfrm>
            <a:off x="3124621" y="2965051"/>
            <a:ext cx="990459"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a:t>
            </a:r>
            <a:endParaRPr lang="en-US" sz="1200" kern="0" dirty="0">
              <a:solidFill>
                <a:prstClr val="black"/>
              </a:solidFill>
              <a:latin typeface="Segoe UI Light"/>
            </a:endParaRPr>
          </a:p>
        </p:txBody>
      </p:sp>
      <p:sp>
        <p:nvSpPr>
          <p:cNvPr id="20" name="Rounded Rectangle 19"/>
          <p:cNvSpPr/>
          <p:nvPr/>
        </p:nvSpPr>
        <p:spPr>
          <a:xfrm>
            <a:off x="1372271" y="3997058"/>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a:solidFill>
                  <a:prstClr val="white"/>
                </a:solidFill>
                <a:latin typeface="Segoe UI Light"/>
              </a:rPr>
              <a:t>GET</a:t>
            </a:r>
          </a:p>
        </p:txBody>
      </p:sp>
      <p:cxnSp>
        <p:nvCxnSpPr>
          <p:cNvPr id="21" name="Straight Arrow Connector 20"/>
          <p:cNvCxnSpPr>
            <a:endCxn id="20" idx="1"/>
          </p:cNvCxnSpPr>
          <p:nvPr/>
        </p:nvCxnSpPr>
        <p:spPr>
          <a:xfrm>
            <a:off x="832020" y="4225625"/>
            <a:ext cx="540251" cy="0"/>
          </a:xfrm>
          <a:prstGeom prst="straightConnector1">
            <a:avLst/>
          </a:prstGeom>
          <a:noFill/>
          <a:ln w="6350" cap="flat" cmpd="sng" algn="ctr">
            <a:solidFill>
              <a:srgbClr val="5B9BD5"/>
            </a:solidFill>
            <a:prstDash val="solid"/>
            <a:miter lim="800000"/>
            <a:tailEnd type="arrow"/>
          </a:ln>
          <a:effectLst/>
        </p:spPr>
      </p:cxnSp>
      <p:cxnSp>
        <p:nvCxnSpPr>
          <p:cNvPr id="22" name="Straight Arrow Connector 21"/>
          <p:cNvCxnSpPr>
            <a:stCxn id="20" idx="3"/>
            <a:endCxn id="24" idx="1"/>
          </p:cNvCxnSpPr>
          <p:nvPr/>
        </p:nvCxnSpPr>
        <p:spPr>
          <a:xfrm>
            <a:off x="2438919" y="4225625"/>
            <a:ext cx="685703" cy="0"/>
          </a:xfrm>
          <a:prstGeom prst="straightConnector1">
            <a:avLst/>
          </a:prstGeom>
          <a:noFill/>
          <a:ln w="6350" cap="flat" cmpd="sng" algn="ctr">
            <a:solidFill>
              <a:srgbClr val="5B9BD5"/>
            </a:solidFill>
            <a:prstDash val="solid"/>
            <a:miter lim="800000"/>
            <a:tailEnd type="arrow"/>
          </a:ln>
          <a:effectLst/>
        </p:spPr>
      </p:cxnSp>
      <p:sp>
        <p:nvSpPr>
          <p:cNvPr id="24" name="Flowchart: Document 23"/>
          <p:cNvSpPr/>
          <p:nvPr/>
        </p:nvSpPr>
        <p:spPr>
          <a:xfrm>
            <a:off x="3124622" y="3997058"/>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25" name="Flowchart: Document 24"/>
          <p:cNvSpPr/>
          <p:nvPr/>
        </p:nvSpPr>
        <p:spPr>
          <a:xfrm>
            <a:off x="3200811" y="4073247"/>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Resource set</a:t>
            </a:r>
            <a:endParaRPr lang="en-US" sz="1200" kern="0" dirty="0">
              <a:solidFill>
                <a:prstClr val="black"/>
              </a:solidFill>
              <a:latin typeface="Segoe UI Light"/>
            </a:endParaRPr>
          </a:p>
        </p:txBody>
      </p:sp>
      <p:sp>
        <p:nvSpPr>
          <p:cNvPr id="28" name="TextBox 27"/>
          <p:cNvSpPr txBox="1"/>
          <p:nvPr/>
        </p:nvSpPr>
        <p:spPr>
          <a:xfrm>
            <a:off x="1606328" y="1702388"/>
            <a:ext cx="833293" cy="307777"/>
          </a:xfrm>
          <a:prstGeom prst="rect">
            <a:avLst/>
          </a:prstGeom>
          <a:noFill/>
        </p:spPr>
        <p:txBody>
          <a:bodyPr wrap="square" rtlCol="0">
            <a:spAutoFit/>
          </a:bodyPr>
          <a:lstStyle/>
          <a:p>
            <a:r>
              <a:rPr lang="en-US" sz="1400" dirty="0" smtClean="0">
                <a:solidFill>
                  <a:srgbClr val="000000"/>
                </a:solidFill>
                <a:latin typeface="Segoe UI Light"/>
              </a:rPr>
              <a:t>Insert</a:t>
            </a:r>
            <a:endParaRPr lang="en-US" sz="1400" dirty="0">
              <a:solidFill>
                <a:srgbClr val="000000"/>
              </a:solidFill>
              <a:latin typeface="Segoe UI Light"/>
            </a:endParaRPr>
          </a:p>
        </p:txBody>
      </p:sp>
      <p:sp>
        <p:nvSpPr>
          <p:cNvPr id="29" name="TextBox 28"/>
          <p:cNvSpPr txBox="1"/>
          <p:nvPr/>
        </p:nvSpPr>
        <p:spPr>
          <a:xfrm>
            <a:off x="1564854" y="2691271"/>
            <a:ext cx="835970" cy="312029"/>
          </a:xfrm>
          <a:prstGeom prst="rect">
            <a:avLst/>
          </a:prstGeom>
          <a:noFill/>
        </p:spPr>
        <p:txBody>
          <a:bodyPr wrap="square" rtlCol="0">
            <a:spAutoFit/>
          </a:bodyPr>
          <a:lstStyle/>
          <a:p>
            <a:r>
              <a:rPr lang="en-US" sz="1400" dirty="0" smtClean="0">
                <a:solidFill>
                  <a:srgbClr val="000000"/>
                </a:solidFill>
                <a:latin typeface="Segoe UI Light"/>
              </a:rPr>
              <a:t>Replace</a:t>
            </a:r>
            <a:endParaRPr lang="en-US" sz="1400" dirty="0">
              <a:solidFill>
                <a:srgbClr val="000000"/>
              </a:solidFill>
              <a:latin typeface="Segoe UI Light"/>
            </a:endParaRPr>
          </a:p>
        </p:txBody>
      </p:sp>
      <p:sp>
        <p:nvSpPr>
          <p:cNvPr id="30" name="TextBox 29"/>
          <p:cNvSpPr txBox="1"/>
          <p:nvPr/>
        </p:nvSpPr>
        <p:spPr>
          <a:xfrm>
            <a:off x="1565567" y="3529786"/>
            <a:ext cx="761265" cy="312029"/>
          </a:xfrm>
          <a:prstGeom prst="rect">
            <a:avLst/>
          </a:prstGeom>
          <a:noFill/>
        </p:spPr>
        <p:txBody>
          <a:bodyPr wrap="square" rtlCol="0">
            <a:spAutoFit/>
          </a:bodyPr>
          <a:lstStyle/>
          <a:p>
            <a:r>
              <a:rPr lang="en-US" sz="1400" dirty="0" smtClean="0">
                <a:solidFill>
                  <a:srgbClr val="000000"/>
                </a:solidFill>
                <a:latin typeface="Segoe UI Light"/>
              </a:rPr>
              <a:t>Delete</a:t>
            </a:r>
            <a:endParaRPr lang="en-US" sz="1400" dirty="0">
              <a:solidFill>
                <a:srgbClr val="000000"/>
              </a:solidFill>
              <a:latin typeface="Segoe UI Light"/>
            </a:endParaRPr>
          </a:p>
        </p:txBody>
      </p:sp>
      <p:sp>
        <p:nvSpPr>
          <p:cNvPr id="31" name="TextBox 30"/>
          <p:cNvSpPr txBox="1"/>
          <p:nvPr/>
        </p:nvSpPr>
        <p:spPr>
          <a:xfrm>
            <a:off x="1418599" y="4454191"/>
            <a:ext cx="1055199" cy="307777"/>
          </a:xfrm>
          <a:prstGeom prst="rect">
            <a:avLst/>
          </a:prstGeom>
          <a:noFill/>
        </p:spPr>
        <p:txBody>
          <a:bodyPr wrap="square" rtlCol="0">
            <a:spAutoFit/>
          </a:bodyPr>
          <a:lstStyle/>
          <a:p>
            <a:r>
              <a:rPr lang="en-US" sz="1400" dirty="0" smtClean="0">
                <a:solidFill>
                  <a:srgbClr val="000000"/>
                </a:solidFill>
                <a:latin typeface="Segoe UI Light"/>
              </a:rPr>
              <a:t>Enumerate</a:t>
            </a:r>
            <a:endParaRPr lang="en-US" sz="1400" dirty="0">
              <a:solidFill>
                <a:srgbClr val="000000"/>
              </a:solidFill>
              <a:latin typeface="Segoe UI Light"/>
            </a:endParaRPr>
          </a:p>
        </p:txBody>
      </p:sp>
      <p:sp>
        <p:nvSpPr>
          <p:cNvPr id="36" name="Rectangle 35"/>
          <p:cNvSpPr/>
          <p:nvPr/>
        </p:nvSpPr>
        <p:spPr>
          <a:xfrm>
            <a:off x="4570106" y="2883938"/>
            <a:ext cx="7053848" cy="3575907"/>
          </a:xfrm>
          <a:prstGeom prst="rect">
            <a:avLst/>
          </a:prstGeom>
          <a:solidFill>
            <a:srgbClr val="E7E6E6"/>
          </a:solidFill>
          <a:ln>
            <a:noFill/>
          </a:ln>
        </p:spPr>
        <p:txBody>
          <a:bodyPr wrap="square">
            <a:spAutoFit/>
          </a:bodyPr>
          <a:lstStyle/>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POST http://myaccount.documents.azure.net/dbs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a:t>
            </a:r>
            <a:r>
              <a:rPr lang="en-US" sz="1600" dirty="0" err="1">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[201 Created]</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“id": </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"My Company Db",</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“_rid</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“_self</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"dbs/UoEi5w==/",</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a:t>
            </a:r>
            <a:r>
              <a:rPr lang="en-US" sz="1600" dirty="0" err="1"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colls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"colls/",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smtClean="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“_users</a:t>
            </a: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 "users/"</a:t>
            </a:r>
          </a:p>
          <a:p>
            <a:pPr>
              <a:spcAft>
                <a:spcPts val="600"/>
              </a:spcAft>
              <a:defRPr/>
            </a:pPr>
            <a:r>
              <a:rPr lang="en-US" sz="1600" dirty="0">
                <a:solidFill>
                  <a:srgbClr val="FFFFFF">
                    <a:lumMod val="50000"/>
                  </a:srgbClr>
                </a:solidFill>
                <a:latin typeface="Consolas" panose="020B0609020204030204" pitchFamily="49" charset="0"/>
                <a:ea typeface="Times New Roman" panose="02020603050405020304" pitchFamily="18" charset="0"/>
                <a:cs typeface="Consolas" panose="020B0609020204030204" pitchFamily="49" charset="0"/>
              </a:rPr>
              <a:t>}</a:t>
            </a:r>
          </a:p>
        </p:txBody>
      </p:sp>
      <p:sp>
        <p:nvSpPr>
          <p:cNvPr id="39" name="Rounded Rectangle 38"/>
          <p:cNvSpPr/>
          <p:nvPr/>
        </p:nvSpPr>
        <p:spPr>
          <a:xfrm>
            <a:off x="1371216" y="4798101"/>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0" name="Straight Arrow Connector 39"/>
          <p:cNvCxnSpPr>
            <a:endCxn id="39" idx="1"/>
          </p:cNvCxnSpPr>
          <p:nvPr/>
        </p:nvCxnSpPr>
        <p:spPr>
          <a:xfrm>
            <a:off x="830965" y="5026668"/>
            <a:ext cx="540251" cy="0"/>
          </a:xfrm>
          <a:prstGeom prst="straightConnector1">
            <a:avLst/>
          </a:prstGeom>
          <a:noFill/>
          <a:ln w="6350" cap="flat" cmpd="sng" algn="ctr">
            <a:solidFill>
              <a:srgbClr val="5B9BD5"/>
            </a:solidFill>
            <a:prstDash val="solid"/>
            <a:miter lim="800000"/>
            <a:tailEnd type="arrow"/>
          </a:ln>
          <a:effectLst/>
        </p:spPr>
      </p:cxnSp>
      <p:cxnSp>
        <p:nvCxnSpPr>
          <p:cNvPr id="41" name="Straight Arrow Connector 40"/>
          <p:cNvCxnSpPr>
            <a:stCxn id="39" idx="3"/>
            <a:endCxn id="42" idx="1"/>
          </p:cNvCxnSpPr>
          <p:nvPr/>
        </p:nvCxnSpPr>
        <p:spPr>
          <a:xfrm>
            <a:off x="2437864" y="5026668"/>
            <a:ext cx="685703" cy="0"/>
          </a:xfrm>
          <a:prstGeom prst="straightConnector1">
            <a:avLst/>
          </a:prstGeom>
          <a:noFill/>
          <a:ln w="6350" cap="flat" cmpd="sng" algn="ctr">
            <a:solidFill>
              <a:srgbClr val="5B9BD5"/>
            </a:solidFill>
            <a:prstDash val="solid"/>
            <a:miter lim="800000"/>
            <a:tailEnd type="arrow"/>
          </a:ln>
          <a:effectLst/>
        </p:spPr>
      </p:cxnSp>
      <p:sp>
        <p:nvSpPr>
          <p:cNvPr id="42" name="Flowchart: Document 41"/>
          <p:cNvSpPr/>
          <p:nvPr/>
        </p:nvSpPr>
        <p:spPr>
          <a:xfrm>
            <a:off x="3123567" y="4798101"/>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43" name="Flowchart: Document 42"/>
          <p:cNvSpPr/>
          <p:nvPr/>
        </p:nvSpPr>
        <p:spPr>
          <a:xfrm>
            <a:off x="3199756" y="4874290"/>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Documents</a:t>
            </a:r>
            <a:endParaRPr lang="en-US" sz="1200" kern="0" dirty="0">
              <a:solidFill>
                <a:prstClr val="black"/>
              </a:solidFill>
              <a:latin typeface="Segoe UI Light"/>
            </a:endParaRPr>
          </a:p>
        </p:txBody>
      </p:sp>
      <p:sp>
        <p:nvSpPr>
          <p:cNvPr id="44" name="TextBox 43"/>
          <p:cNvSpPr txBox="1"/>
          <p:nvPr/>
        </p:nvSpPr>
        <p:spPr>
          <a:xfrm>
            <a:off x="1631076" y="5291367"/>
            <a:ext cx="1055199" cy="307777"/>
          </a:xfrm>
          <a:prstGeom prst="rect">
            <a:avLst/>
          </a:prstGeom>
          <a:noFill/>
        </p:spPr>
        <p:txBody>
          <a:bodyPr wrap="square" rtlCol="0">
            <a:spAutoFit/>
          </a:bodyPr>
          <a:lstStyle/>
          <a:p>
            <a:r>
              <a:rPr lang="en-US" sz="1400" dirty="0" smtClean="0">
                <a:solidFill>
                  <a:srgbClr val="000000"/>
                </a:solidFill>
                <a:latin typeface="Segoe UI Light"/>
              </a:rPr>
              <a:t>Query</a:t>
            </a:r>
            <a:endParaRPr lang="en-US" sz="1400" dirty="0">
              <a:solidFill>
                <a:srgbClr val="000000"/>
              </a:solidFill>
              <a:latin typeface="Segoe UI Light"/>
            </a:endParaRPr>
          </a:p>
        </p:txBody>
      </p:sp>
      <p:sp>
        <p:nvSpPr>
          <p:cNvPr id="45" name="Flowchart: Document 44"/>
          <p:cNvSpPr/>
          <p:nvPr/>
        </p:nvSpPr>
        <p:spPr>
          <a:xfrm>
            <a:off x="238827" y="4781582"/>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smtClean="0">
                <a:solidFill>
                  <a:prstClr val="black"/>
                </a:solidFill>
                <a:latin typeface="Segoe UI Light"/>
              </a:rPr>
              <a:t>SQL</a:t>
            </a:r>
            <a:endParaRPr lang="en-US" sz="1200" kern="0" dirty="0">
              <a:solidFill>
                <a:prstClr val="black"/>
              </a:solidFill>
              <a:latin typeface="Segoe UI Light"/>
            </a:endParaRPr>
          </a:p>
        </p:txBody>
      </p:sp>
      <p:sp>
        <p:nvSpPr>
          <p:cNvPr id="46" name="Rounded Rectangle 45"/>
          <p:cNvSpPr/>
          <p:nvPr/>
        </p:nvSpPr>
        <p:spPr>
          <a:xfrm>
            <a:off x="1378300" y="5556952"/>
            <a:ext cx="1066648" cy="45713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5">
              <a:defRPr/>
            </a:pPr>
            <a:r>
              <a:rPr lang="en-US" sz="1600" kern="0" dirty="0" smtClean="0">
                <a:solidFill>
                  <a:prstClr val="white"/>
                </a:solidFill>
                <a:latin typeface="Segoe UI Light"/>
              </a:rPr>
              <a:t>POST</a:t>
            </a:r>
            <a:endParaRPr lang="en-US" sz="1600" kern="0" dirty="0">
              <a:solidFill>
                <a:prstClr val="white"/>
              </a:solidFill>
              <a:latin typeface="Segoe UI Light"/>
            </a:endParaRPr>
          </a:p>
        </p:txBody>
      </p:sp>
      <p:cxnSp>
        <p:nvCxnSpPr>
          <p:cNvPr id="47" name="Straight Arrow Connector 46"/>
          <p:cNvCxnSpPr>
            <a:endCxn id="46" idx="1"/>
          </p:cNvCxnSpPr>
          <p:nvPr/>
        </p:nvCxnSpPr>
        <p:spPr>
          <a:xfrm>
            <a:off x="838049" y="5785519"/>
            <a:ext cx="540251" cy="0"/>
          </a:xfrm>
          <a:prstGeom prst="straightConnector1">
            <a:avLst/>
          </a:prstGeom>
          <a:noFill/>
          <a:ln w="6350" cap="flat" cmpd="sng" algn="ctr">
            <a:solidFill>
              <a:srgbClr val="5B9BD5"/>
            </a:solidFill>
            <a:prstDash val="solid"/>
            <a:miter lim="800000"/>
            <a:tailEnd type="arrow"/>
          </a:ln>
          <a:effectLst/>
        </p:spPr>
      </p:cxnSp>
      <p:cxnSp>
        <p:nvCxnSpPr>
          <p:cNvPr id="48" name="Straight Arrow Connector 47"/>
          <p:cNvCxnSpPr>
            <a:stCxn id="46" idx="3"/>
            <a:endCxn id="49" idx="1"/>
          </p:cNvCxnSpPr>
          <p:nvPr/>
        </p:nvCxnSpPr>
        <p:spPr>
          <a:xfrm>
            <a:off x="2444948" y="5785519"/>
            <a:ext cx="685703" cy="0"/>
          </a:xfrm>
          <a:prstGeom prst="straightConnector1">
            <a:avLst/>
          </a:prstGeom>
          <a:noFill/>
          <a:ln w="6350" cap="flat" cmpd="sng" algn="ctr">
            <a:solidFill>
              <a:srgbClr val="5B9BD5"/>
            </a:solidFill>
            <a:prstDash val="solid"/>
            <a:miter lim="800000"/>
            <a:tailEnd type="arrow"/>
          </a:ln>
          <a:effectLst/>
        </p:spPr>
      </p:cxnSp>
      <p:sp>
        <p:nvSpPr>
          <p:cNvPr id="49" name="Flowchart: Document 48"/>
          <p:cNvSpPr/>
          <p:nvPr/>
        </p:nvSpPr>
        <p:spPr>
          <a:xfrm>
            <a:off x="3130651" y="5556952"/>
            <a:ext cx="914270" cy="45713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400" kern="0" dirty="0">
                <a:solidFill>
                  <a:prstClr val="black"/>
                </a:solidFill>
                <a:latin typeface="Segoe UI Light"/>
              </a:rPr>
              <a:t>Tenant</a:t>
            </a:r>
          </a:p>
        </p:txBody>
      </p:sp>
      <p:sp>
        <p:nvSpPr>
          <p:cNvPr id="50" name="Flowchart: Document 49"/>
          <p:cNvSpPr/>
          <p:nvPr/>
        </p:nvSpPr>
        <p:spPr>
          <a:xfrm>
            <a:off x="3206840" y="5633141"/>
            <a:ext cx="1066648" cy="533325"/>
          </a:xfrm>
          <a:prstGeom prst="flowChartDocumen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sproc</a:t>
            </a:r>
            <a:r>
              <a:rPr lang="en-US" sz="1200" kern="0" dirty="0" smtClean="0">
                <a:solidFill>
                  <a:prstClr val="black"/>
                </a:solidFill>
                <a:latin typeface="Segoe UI Light"/>
              </a:rPr>
              <a:t> results</a:t>
            </a:r>
            <a:endParaRPr lang="en-US" sz="1200" kern="0" dirty="0">
              <a:solidFill>
                <a:prstClr val="black"/>
              </a:solidFill>
              <a:latin typeface="Segoe UI Light"/>
            </a:endParaRPr>
          </a:p>
        </p:txBody>
      </p:sp>
      <p:sp>
        <p:nvSpPr>
          <p:cNvPr id="51" name="TextBox 50"/>
          <p:cNvSpPr txBox="1"/>
          <p:nvPr/>
        </p:nvSpPr>
        <p:spPr>
          <a:xfrm>
            <a:off x="1585947" y="6056278"/>
            <a:ext cx="1055199" cy="307777"/>
          </a:xfrm>
          <a:prstGeom prst="rect">
            <a:avLst/>
          </a:prstGeom>
          <a:noFill/>
        </p:spPr>
        <p:txBody>
          <a:bodyPr wrap="square" rtlCol="0">
            <a:spAutoFit/>
          </a:bodyPr>
          <a:lstStyle/>
          <a:p>
            <a:r>
              <a:rPr lang="en-US" sz="1400" dirty="0" smtClean="0">
                <a:solidFill>
                  <a:srgbClr val="000000"/>
                </a:solidFill>
                <a:latin typeface="Segoe UI Light"/>
              </a:rPr>
              <a:t>Execute</a:t>
            </a:r>
            <a:endParaRPr lang="en-US" sz="1400" dirty="0">
              <a:solidFill>
                <a:srgbClr val="000000"/>
              </a:solidFill>
              <a:latin typeface="Segoe UI Light"/>
            </a:endParaRPr>
          </a:p>
        </p:txBody>
      </p:sp>
      <p:sp>
        <p:nvSpPr>
          <p:cNvPr id="52" name="Flowchart: Document 51"/>
          <p:cNvSpPr/>
          <p:nvPr/>
        </p:nvSpPr>
        <p:spPr>
          <a:xfrm>
            <a:off x="245911" y="5540433"/>
            <a:ext cx="838081" cy="567187"/>
          </a:xfrm>
          <a:prstGeom prst="flowChartDocumen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914225">
              <a:defRPr/>
            </a:pPr>
            <a:r>
              <a:rPr lang="en-US" sz="1200" kern="0" dirty="0" err="1" smtClean="0">
                <a:solidFill>
                  <a:prstClr val="black"/>
                </a:solidFill>
                <a:latin typeface="Segoe UI Light"/>
              </a:rPr>
              <a:t>args</a:t>
            </a:r>
            <a:endParaRPr lang="en-US" sz="1200" kern="0" dirty="0">
              <a:solidFill>
                <a:prstClr val="black"/>
              </a:solidFill>
              <a:latin typeface="Segoe UI Light"/>
            </a:endParaRPr>
          </a:p>
        </p:txBody>
      </p:sp>
      <p:sp>
        <p:nvSpPr>
          <p:cNvPr id="57" name="Title 3"/>
          <p:cNvSpPr txBox="1">
            <a:spLocks/>
          </p:cNvSpPr>
          <p:nvPr/>
        </p:nvSpPr>
        <p:spPr>
          <a:xfrm>
            <a:off x="384182" y="265459"/>
            <a:ext cx="11151917" cy="507831"/>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spc="-75">
                <a:solidFill>
                  <a:srgbClr val="505050"/>
                </a:solidFill>
                <a:cs typeface="Segoe UI Light"/>
              </a:rPr>
              <a:t>Interaction Model</a:t>
            </a:r>
          </a:p>
        </p:txBody>
      </p:sp>
    </p:spTree>
    <p:extLst>
      <p:ext uri="{BB962C8B-B14F-4D97-AF65-F5344CB8AC3E}">
        <p14:creationId xmlns:p14="http://schemas.microsoft.com/office/powerpoint/2010/main" val="3882737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64516" y="830460"/>
            <a:ext cx="5279070" cy="3988784"/>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Query over heterogeneous documents </a:t>
            </a:r>
            <a:r>
              <a:rPr lang="en-US" sz="1600" u="sng" dirty="0" smtClean="0">
                <a:solidFill>
                  <a:srgbClr val="969696">
                    <a:lumMod val="50000"/>
                  </a:srgbClr>
                </a:solidFill>
                <a:latin typeface="Segoe UI Light"/>
              </a:rPr>
              <a:t>without defining schema or managing indexes</a:t>
            </a:r>
          </a:p>
          <a:p>
            <a:pPr defTabSz="932419" fontAlgn="base">
              <a:spcBef>
                <a:spcPct val="0"/>
              </a:spcBef>
              <a:spcAft>
                <a:spcPct val="0"/>
              </a:spcAft>
            </a:pPr>
            <a:endParaRPr lang="en-US" sz="1600" dirty="0" smtClean="0">
              <a:solidFill>
                <a:srgbClr val="969696">
                  <a:lumMod val="50000"/>
                </a:srgbClr>
              </a:solidFill>
              <a:latin typeface="Segoe UI Light"/>
            </a:endParaRP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Query </a:t>
            </a:r>
            <a:r>
              <a:rPr lang="en-US" sz="1600" dirty="0">
                <a:solidFill>
                  <a:srgbClr val="969696">
                    <a:lumMod val="50000"/>
                  </a:srgbClr>
                </a:solidFill>
                <a:latin typeface="Segoe UI Light"/>
              </a:rPr>
              <a:t>arbitrary paths, properties and values without specifying secondary indexes or indexing hints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Execute queries with consistent results in the face of sustained writes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Query through fluent language integration including LINQ for .</a:t>
            </a:r>
            <a:r>
              <a:rPr lang="en-US" sz="1600" dirty="0" smtClean="0">
                <a:solidFill>
                  <a:srgbClr val="969696">
                    <a:lumMod val="50000"/>
                  </a:srgbClr>
                </a:solidFill>
                <a:latin typeface="Segoe UI Light"/>
              </a:rPr>
              <a:t>NET developers </a:t>
            </a:r>
            <a:r>
              <a:rPr lang="en-US" sz="1600" dirty="0">
                <a:solidFill>
                  <a:srgbClr val="969696">
                    <a:lumMod val="50000"/>
                  </a:srgbClr>
                </a:solidFill>
                <a:latin typeface="Segoe UI Light"/>
              </a:rPr>
              <a:t>and a “document oriented“ SQL grammar for traditional SQL developers</a:t>
            </a:r>
          </a:p>
          <a:p>
            <a:pPr marL="285750" indent="-285750" defTabSz="932419" fontAlgn="base">
              <a:spcBef>
                <a:spcPct val="0"/>
              </a:spcBef>
              <a:spcAft>
                <a:spcPct val="0"/>
              </a:spcAft>
              <a:buFont typeface="Wingdings" panose="05000000000000000000" pitchFamily="2" charset="2"/>
              <a:buChar char="§"/>
            </a:pPr>
            <a:r>
              <a:rPr lang="en-US" sz="1600" dirty="0">
                <a:solidFill>
                  <a:srgbClr val="969696">
                    <a:lumMod val="50000"/>
                  </a:srgbClr>
                </a:solidFill>
                <a:latin typeface="Segoe UI Light"/>
              </a:rPr>
              <a:t>Extend query execution through application supplied JavaScript </a:t>
            </a:r>
            <a:r>
              <a:rPr lang="en-US" sz="1600" dirty="0" smtClean="0">
                <a:solidFill>
                  <a:srgbClr val="969696">
                    <a:lumMod val="50000"/>
                  </a:srgbClr>
                </a:solidFill>
                <a:latin typeface="Segoe UI Light"/>
              </a:rPr>
              <a:t>UDFs</a:t>
            </a:r>
          </a:p>
          <a:p>
            <a:pPr marL="285750" indent="-285750" defTabSz="932419" fontAlgn="base">
              <a:spcBef>
                <a:spcPct val="0"/>
              </a:spcBef>
              <a:spcAft>
                <a:spcPct val="0"/>
              </a:spcAft>
              <a:buFont typeface="Wingdings" panose="05000000000000000000" pitchFamily="2" charset="2"/>
              <a:buChar char="§"/>
            </a:pPr>
            <a:r>
              <a:rPr lang="en-US" sz="1600" dirty="0" smtClean="0">
                <a:solidFill>
                  <a:srgbClr val="969696">
                    <a:lumMod val="50000"/>
                  </a:srgbClr>
                </a:solidFill>
                <a:latin typeface="Segoe UI Light"/>
              </a:rPr>
              <a:t>Supported SQL features at Preview; predicates, iterations (arrays), sub-queries, logical operators, UDFs, intra-document JOINs, JSON transforms</a:t>
            </a:r>
          </a:p>
        </p:txBody>
      </p:sp>
      <p:sp>
        <p:nvSpPr>
          <p:cNvPr id="11" name="Content Placeholder 2"/>
          <p:cNvSpPr txBox="1">
            <a:spLocks/>
          </p:cNvSpPr>
          <p:nvPr/>
        </p:nvSpPr>
        <p:spPr>
          <a:xfrm>
            <a:off x="6069290" y="456397"/>
            <a:ext cx="5856608" cy="2655919"/>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t>
            </a:r>
            <a:r>
              <a:rPr lang="en-US" sz="1000" dirty="0" err="1">
                <a:solidFill>
                  <a:srgbClr val="FFFFFF"/>
                </a:solidFill>
                <a:latin typeface="Consolas" panose="020B0609020204030204" pitchFamily="49" charset="0"/>
                <a:cs typeface="Consolas" panose="020B0609020204030204" pitchFamily="49" charset="0"/>
              </a:rPr>
              <a:t>book.Title</a:t>
            </a:r>
            <a:r>
              <a:rPr lang="en-US" sz="1000" dirty="0">
                <a:solidFill>
                  <a:srgbClr val="FFFFFF"/>
                </a:solidFill>
                <a:latin typeface="Consolas" panose="020B0609020204030204" pitchFamily="49" charset="0"/>
                <a:cs typeface="Consolas" panose="020B0609020204030204" pitchFamily="49" charset="0"/>
              </a:rPr>
              <a:t> lookup against automatic server </a:t>
            </a:r>
            <a:r>
              <a:rPr lang="en-US" sz="1000" dirty="0" smtClean="0">
                <a:solidFill>
                  <a:srgbClr val="FFFFFF"/>
                </a:solidFill>
                <a:latin typeface="Consolas" panose="020B0609020204030204" pitchFamily="49" charset="0"/>
                <a:cs typeface="Consolas" panose="020B0609020204030204" pitchFamily="49" charset="0"/>
              </a:rPr>
              <a:t>index</a:t>
            </a: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from </a:t>
            </a:r>
            <a:r>
              <a:rPr lang="en-US" sz="1000" dirty="0">
                <a:solidFill>
                  <a:srgbClr val="FFFFFF"/>
                </a:solidFill>
                <a:latin typeface="Consolas" panose="020B0609020204030204" pitchFamily="49" charset="0"/>
                <a:cs typeface="Consolas" panose="020B0609020204030204" pitchFamily="49" charset="0"/>
              </a:rPr>
              <a:t>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book.Title == "War and Peace" </a:t>
            </a:r>
            <a:r>
              <a:rPr lang="en-US" sz="1000" dirty="0" smtClean="0">
                <a:solidFill>
                  <a:srgbClr val="FFFFFF"/>
                </a:solidFill>
                <a:latin typeface="Consolas" panose="020B0609020204030204" pitchFamily="49" charset="0"/>
                <a:cs typeface="Consolas" panose="020B0609020204030204" pitchFamily="49" charset="0"/>
              </a:rPr>
              <a:t/>
            </a:r>
            <a:br>
              <a:rPr lang="en-US" sz="1000" dirty="0" smtClean="0">
                <a:solidFill>
                  <a:srgbClr val="FFFFFF"/>
                </a:solidFill>
                <a:latin typeface="Consolas" panose="020B0609020204030204" pitchFamily="49" charset="0"/>
                <a:cs typeface="Consolas" panose="020B0609020204030204" pitchFamily="49" charset="0"/>
              </a:rPr>
            </a:b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a:solidFill>
                  <a:srgbClr val="FFFFFF"/>
                </a:solidFill>
                <a:latin typeface="Consolas" panose="020B0609020204030204" pitchFamily="49" charset="0"/>
                <a:cs typeface="Consolas" panose="020B0609020204030204" pitchFamily="49" charset="0"/>
              </a:rPr>
              <a:t>book; </a:t>
            </a:r>
          </a:p>
          <a:p>
            <a:pPr marL="0" indent="0" defTabSz="932597">
              <a:buFont typeface="Arial" pitchFamily="34" charset="0"/>
              <a:buNone/>
              <a:defRPr/>
            </a:pP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a:t>
            </a:r>
            <a:r>
              <a:rPr lang="en-US" sz="1000" dirty="0" err="1">
                <a:solidFill>
                  <a:srgbClr val="FFFFFF"/>
                </a:solidFill>
                <a:latin typeface="Consolas" panose="020B0609020204030204" pitchFamily="49" charset="0"/>
                <a:cs typeface="Consolas" panose="020B0609020204030204" pitchFamily="49" charset="0"/>
              </a:rPr>
              <a:t>book.Author.Name</a:t>
            </a:r>
            <a:r>
              <a:rPr lang="en-US" sz="1000" dirty="0">
                <a:solidFill>
                  <a:srgbClr val="FFFFFF"/>
                </a:solidFill>
                <a:latin typeface="Consolas" panose="020B0609020204030204" pitchFamily="49" charset="0"/>
                <a:cs typeface="Consolas" panose="020B0609020204030204" pitchFamily="49" charset="0"/>
              </a:rPr>
              <a:t> also indexed</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book.Author.Name == "Leo Tolstoy" </a:t>
            </a:r>
            <a:endParaRPr lang="en-US" sz="1000" dirty="0" smtClean="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smtClean="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book.Author</a:t>
            </a:r>
            <a:r>
              <a:rPr lang="en-US" sz="1000" dirty="0" smtClean="0">
                <a:solidFill>
                  <a:srgbClr val="FFFFFF"/>
                </a:solidFill>
                <a:latin typeface="Consolas" panose="020B0609020204030204" pitchFamily="49" charset="0"/>
                <a:cs typeface="Consolas" panose="020B0609020204030204" pitchFamily="49" charset="0"/>
              </a:rPr>
              <a:t>;</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Array lookups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 in client.CreateDocumentQuery&lt;Book&gt;(collectionSelfLink)</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book.Languages.Any(</a:t>
            </a:r>
            <a:r>
              <a:rPr lang="en-US" sz="1000" dirty="0" err="1">
                <a:solidFill>
                  <a:srgbClr val="FFFFFF"/>
                </a:solidFill>
                <a:latin typeface="Consolas" panose="020B0609020204030204" pitchFamily="49" charset="0"/>
                <a:cs typeface="Consolas" panose="020B0609020204030204" pitchFamily="49" charset="0"/>
              </a:rPr>
              <a:t>lng</a:t>
            </a:r>
            <a:r>
              <a:rPr lang="en-US" sz="1000" dirty="0">
                <a:solidFill>
                  <a:srgbClr val="FFFFFF"/>
                </a:solidFill>
                <a:latin typeface="Consolas" panose="020B0609020204030204" pitchFamily="49" charset="0"/>
                <a:cs typeface="Consolas" panose="020B0609020204030204" pitchFamily="49" charset="0"/>
              </a:rPr>
              <a:t> =&gt; (lng.Name == "English</a:t>
            </a:r>
            <a:r>
              <a:rPr lang="en-US" sz="1000" dirty="0" smtClean="0">
                <a:solidFill>
                  <a:srgbClr val="FFFFFF"/>
                </a:solidFill>
                <a:latin typeface="Consolas" panose="020B0609020204030204" pitchFamily="49" charset="0"/>
                <a:cs typeface="Consolas" panose="020B0609020204030204" pitchFamily="49" charset="0"/>
              </a:rPr>
              <a:t>"))</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book;</a:t>
            </a:r>
          </a:p>
        </p:txBody>
      </p:sp>
      <p:sp>
        <p:nvSpPr>
          <p:cNvPr id="12" name="Content Placeholder 2"/>
          <p:cNvSpPr txBox="1">
            <a:spLocks/>
          </p:cNvSpPr>
          <p:nvPr/>
        </p:nvSpPr>
        <p:spPr>
          <a:xfrm>
            <a:off x="6069289" y="3535315"/>
            <a:ext cx="5856610" cy="2883590"/>
          </a:xfrm>
          <a:prstGeom prst="rect">
            <a:avLst/>
          </a:prstGeom>
          <a:solidFill>
            <a:sysClr val="windowText" lastClr="000000">
              <a:lumMod val="60000"/>
              <a:lumOff val="40000"/>
            </a:sys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Nested lookup against index</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B.Author</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 "Leo Tolstoy"</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Transformation, Filters, Array access</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 Name: </a:t>
            </a:r>
            <a:r>
              <a:rPr lang="en-US" sz="1000" dirty="0" err="1">
                <a:solidFill>
                  <a:srgbClr val="FFFFFF"/>
                </a:solidFill>
                <a:latin typeface="Consolas" panose="020B0609020204030204" pitchFamily="49" charset="0"/>
                <a:cs typeface="Consolas" panose="020B0609020204030204" pitchFamily="49" charset="0"/>
              </a:rPr>
              <a:t>B.Title</a:t>
            </a:r>
            <a:r>
              <a:rPr lang="en-US" sz="1000" dirty="0">
                <a:solidFill>
                  <a:srgbClr val="FFFFFF"/>
                </a:solidFill>
                <a:latin typeface="Consolas" panose="020B0609020204030204" pitchFamily="49" charset="0"/>
                <a:cs typeface="Consolas" panose="020B0609020204030204" pitchFamily="49" charset="0"/>
              </a:rPr>
              <a:t>, Author: </a:t>
            </a:r>
            <a:r>
              <a:rPr lang="en-US" sz="1000" dirty="0" err="1">
                <a:solidFill>
                  <a:srgbClr val="FFFFFF"/>
                </a:solidFill>
                <a:latin typeface="Consolas" panose="020B0609020204030204" pitchFamily="49" charset="0"/>
                <a:cs typeface="Consolas" panose="020B0609020204030204" pitchFamily="49" charset="0"/>
              </a:rPr>
              <a:t>B.Author.Name</a:t>
            </a:r>
            <a:r>
              <a:rPr lang="en-US" sz="1000" dirty="0">
                <a:solidFill>
                  <a:srgbClr val="FFFFFF"/>
                </a:solidFill>
                <a:latin typeface="Consolas" panose="020B0609020204030204" pitchFamily="49" charset="0"/>
                <a:cs typeface="Consolas" panose="020B0609020204030204" pitchFamily="49" charset="0"/>
              </a:rPr>
              <a:t> }</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&gt; 10 AND </a:t>
            </a:r>
            <a:r>
              <a:rPr lang="en-US" sz="1000" dirty="0" err="1">
                <a:solidFill>
                  <a:srgbClr val="FFFFFF"/>
                </a:solidFill>
                <a:latin typeface="Consolas" panose="020B0609020204030204" pitchFamily="49" charset="0"/>
                <a:cs typeface="Consolas" panose="020B0609020204030204" pitchFamily="49" charset="0"/>
              </a:rPr>
              <a:t>B.Language</a:t>
            </a:r>
            <a:r>
              <a:rPr lang="en-US" sz="1000" dirty="0">
                <a:solidFill>
                  <a:srgbClr val="FFFFFF"/>
                </a:solidFill>
                <a:latin typeface="Consolas" panose="020B0609020204030204" pitchFamily="49" charset="0"/>
                <a:cs typeface="Consolas" panose="020B0609020204030204" pitchFamily="49" charset="0"/>
              </a:rPr>
              <a:t>[0] = "English"</a:t>
            </a:r>
          </a:p>
          <a:p>
            <a:pPr marL="0" indent="0" defTabSz="932597">
              <a:buFont typeface="Arial" pitchFamily="34" charset="0"/>
              <a:buNone/>
              <a:defRPr/>
            </a:pP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 Joins, User Defined Functions (UDF)</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SELECT </a:t>
            </a:r>
            <a:r>
              <a:rPr lang="en-US" sz="1000" dirty="0" err="1">
                <a:solidFill>
                  <a:srgbClr val="FFFFFF"/>
                </a:solidFill>
                <a:latin typeface="Consolas" panose="020B0609020204030204" pitchFamily="49" charset="0"/>
                <a:cs typeface="Consolas" panose="020B0609020204030204" pitchFamily="49" charset="0"/>
              </a:rPr>
              <a:t>CalculateRegionalTax</a:t>
            </a:r>
            <a:r>
              <a:rPr lang="en-US" sz="1000" dirty="0">
                <a:solidFill>
                  <a:srgbClr val="FFFFFF"/>
                </a:solidFill>
                <a:latin typeface="Consolas" panose="020B0609020204030204" pitchFamily="49" charset="0"/>
                <a:cs typeface="Consolas" panose="020B0609020204030204" pitchFamily="49" charset="0"/>
              </a:rPr>
              <a:t>(</a:t>
            </a:r>
            <a:r>
              <a:rPr lang="en-US" sz="1000" dirty="0" err="1">
                <a:solidFill>
                  <a:srgbClr val="FFFFFF"/>
                </a:solidFill>
                <a:latin typeface="Consolas" panose="020B0609020204030204" pitchFamily="49" charset="0"/>
                <a:cs typeface="Consolas" panose="020B0609020204030204" pitchFamily="49" charset="0"/>
              </a:rPr>
              <a:t>B.Price</a:t>
            </a:r>
            <a:r>
              <a:rPr lang="en-US" sz="1000" dirty="0">
                <a:solidFill>
                  <a:srgbClr val="FFFFFF"/>
                </a:solidFill>
                <a:latin typeface="Consolas" panose="020B0609020204030204" pitchFamily="49" charset="0"/>
                <a:cs typeface="Consolas" panose="020B0609020204030204" pitchFamily="49" charset="0"/>
              </a:rPr>
              <a:t>, "USA", "WA")</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FROM Books B</a:t>
            </a: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JOIN L IN </a:t>
            </a:r>
            <a:r>
              <a:rPr lang="en-US" sz="1000" dirty="0" err="1">
                <a:solidFill>
                  <a:srgbClr val="FFFFFF"/>
                </a:solidFill>
                <a:latin typeface="Consolas" panose="020B0609020204030204" pitchFamily="49" charset="0"/>
                <a:cs typeface="Consolas" panose="020B0609020204030204" pitchFamily="49" charset="0"/>
              </a:rPr>
              <a:t>B.Languages</a:t>
            </a:r>
            <a:endParaRPr lang="en-US" sz="1000" dirty="0">
              <a:solidFill>
                <a:srgbClr val="FFFFFF"/>
              </a:solidFill>
              <a:latin typeface="Consolas" panose="020B0609020204030204" pitchFamily="49" charset="0"/>
              <a:cs typeface="Consolas" panose="020B0609020204030204" pitchFamily="49" charset="0"/>
            </a:endParaRPr>
          </a:p>
          <a:p>
            <a:pPr marL="0" indent="0" defTabSz="932597">
              <a:buFont typeface="Arial" pitchFamily="34" charset="0"/>
              <a:buNone/>
              <a:defRPr/>
            </a:pPr>
            <a:r>
              <a:rPr lang="en-US" sz="1000" dirty="0">
                <a:solidFill>
                  <a:srgbClr val="FFFFFF"/>
                </a:solidFill>
                <a:latin typeface="Consolas" panose="020B0609020204030204" pitchFamily="49" charset="0"/>
                <a:cs typeface="Consolas" panose="020B0609020204030204" pitchFamily="49" charset="0"/>
              </a:rPr>
              <a:t>WHERE </a:t>
            </a:r>
            <a:r>
              <a:rPr lang="en-US" sz="1000" dirty="0" err="1">
                <a:solidFill>
                  <a:srgbClr val="FFFFFF"/>
                </a:solidFill>
                <a:latin typeface="Consolas" panose="020B0609020204030204" pitchFamily="49" charset="0"/>
                <a:cs typeface="Consolas" panose="020B0609020204030204" pitchFamily="49" charset="0"/>
              </a:rPr>
              <a:t>L.Language</a:t>
            </a:r>
            <a:r>
              <a:rPr lang="en-US" sz="1000" dirty="0">
                <a:solidFill>
                  <a:srgbClr val="FFFFFF"/>
                </a:solidFill>
                <a:latin typeface="Consolas" panose="020B0609020204030204" pitchFamily="49" charset="0"/>
                <a:cs typeface="Consolas" panose="020B0609020204030204" pitchFamily="49" charset="0"/>
              </a:rPr>
              <a:t> = "Russian"</a:t>
            </a:r>
          </a:p>
          <a:p>
            <a:pPr marL="0" indent="0">
              <a:buFont typeface="Arial" pitchFamily="34" charset="0"/>
              <a:buNone/>
              <a:defRPr/>
            </a:pPr>
            <a:endParaRPr lang="en-US" sz="1000" dirty="0">
              <a:solidFill>
                <a:srgbClr val="FF0000"/>
              </a:solidFill>
              <a:latin typeface="Calibri Light" panose="020F0302020204030204"/>
              <a:cs typeface="Consolas" pitchFamily="49" charset="0"/>
            </a:endParaRPr>
          </a:p>
          <a:p>
            <a:pPr marL="0" indent="0">
              <a:buFont typeface="Arial" pitchFamily="34" charset="0"/>
              <a:buNone/>
              <a:defRPr/>
            </a:pPr>
            <a:endParaRPr lang="en-US" sz="900" dirty="0" smtClean="0">
              <a:solidFill>
                <a:prstClr val="white"/>
              </a:solidFill>
              <a:latin typeface="Calibri Light" panose="020F0302020204030204"/>
              <a:cs typeface="Consolas" pitchFamily="49" charset="0"/>
            </a:endParaRPr>
          </a:p>
          <a:p>
            <a:pPr marL="0" indent="0">
              <a:buFont typeface="Arial" pitchFamily="34" charset="0"/>
              <a:buNone/>
              <a:defRPr/>
            </a:pPr>
            <a:endParaRPr lang="en-US" sz="900" dirty="0">
              <a:solidFill>
                <a:prstClr val="white"/>
              </a:solidFill>
              <a:latin typeface="Consolas" pitchFamily="49" charset="0"/>
              <a:cs typeface="Consolas" pitchFamily="49" charset="0"/>
            </a:endParaRPr>
          </a:p>
          <a:p>
            <a:pPr marL="0" indent="0">
              <a:buFont typeface="Arial" pitchFamily="34" charset="0"/>
              <a:buNone/>
              <a:defRPr/>
            </a:pPr>
            <a:r>
              <a:rPr lang="en-US" sz="900" dirty="0" smtClean="0">
                <a:solidFill>
                  <a:prstClr val="white"/>
                </a:solidFill>
                <a:latin typeface="Consolas" pitchFamily="49" charset="0"/>
                <a:cs typeface="Consolas" pitchFamily="49" charset="0"/>
              </a:rPr>
              <a:t> </a:t>
            </a:r>
            <a:endParaRPr lang="en-US" sz="900" dirty="0">
              <a:solidFill>
                <a:prstClr val="white"/>
              </a:solidFill>
              <a:latin typeface="Consolas" pitchFamily="49" charset="0"/>
              <a:cs typeface="Consolas" pitchFamily="49" charset="0"/>
            </a:endParaRPr>
          </a:p>
        </p:txBody>
      </p:sp>
      <p:sp>
        <p:nvSpPr>
          <p:cNvPr id="13" name="TextBox 12"/>
          <p:cNvSpPr txBox="1"/>
          <p:nvPr/>
        </p:nvSpPr>
        <p:spPr>
          <a:xfrm>
            <a:off x="5926673" y="11173"/>
            <a:ext cx="6148471" cy="544765"/>
          </a:xfrm>
          <a:prstGeom prst="rect">
            <a:avLst/>
          </a:prstGeom>
          <a:noFill/>
        </p:spPr>
        <p:txBody>
          <a:bodyPr wrap="square" lIns="182880" tIns="146304" rIns="182880" bIns="146304" rtlCol="0">
            <a:spAutoFit/>
          </a:bodyPr>
          <a:lstStyle/>
          <a:p>
            <a:pPr>
              <a:lnSpc>
                <a:spcPct val="90000"/>
              </a:lnSpc>
            </a:pPr>
            <a:r>
              <a:rPr lang="en-US" dirty="0" smtClean="0">
                <a:solidFill>
                  <a:srgbClr val="969696">
                    <a:lumMod val="75000"/>
                  </a:srgbClr>
                </a:solidFill>
                <a:latin typeface="Segoe UI Light"/>
              </a:rPr>
              <a:t>LINQ Query</a:t>
            </a:r>
          </a:p>
        </p:txBody>
      </p:sp>
      <p:sp>
        <p:nvSpPr>
          <p:cNvPr id="14" name="TextBox 13"/>
          <p:cNvSpPr txBox="1"/>
          <p:nvPr/>
        </p:nvSpPr>
        <p:spPr>
          <a:xfrm>
            <a:off x="5926674" y="3090088"/>
            <a:ext cx="6148471" cy="544765"/>
          </a:xfrm>
          <a:prstGeom prst="rect">
            <a:avLst/>
          </a:prstGeom>
          <a:noFill/>
        </p:spPr>
        <p:txBody>
          <a:bodyPr wrap="square" lIns="182880" tIns="146304" rIns="182880" bIns="146304" rtlCol="0">
            <a:spAutoFit/>
          </a:bodyPr>
          <a:lstStyle/>
          <a:p>
            <a:pPr>
              <a:lnSpc>
                <a:spcPct val="90000"/>
              </a:lnSpc>
            </a:pPr>
            <a:r>
              <a:rPr lang="en-US" dirty="0">
                <a:solidFill>
                  <a:srgbClr val="969696">
                    <a:lumMod val="75000"/>
                  </a:srgbClr>
                </a:solidFill>
                <a:latin typeface="Segoe UI Light"/>
              </a:rPr>
              <a:t>SQL Query Grammar</a:t>
            </a:r>
          </a:p>
        </p:txBody>
      </p:sp>
      <p:sp>
        <p:nvSpPr>
          <p:cNvPr id="15" name="TextBox 14"/>
          <p:cNvSpPr txBox="1"/>
          <p:nvPr/>
        </p:nvSpPr>
        <p:spPr>
          <a:xfrm>
            <a:off x="264516" y="4705746"/>
            <a:ext cx="5279070" cy="1772793"/>
          </a:xfrm>
          <a:prstGeom prst="rect">
            <a:avLst/>
          </a:prstGeom>
          <a:noFill/>
        </p:spPr>
        <p:txBody>
          <a:bodyPr wrap="square" lIns="182880" tIns="146304" rIns="182880" bIns="146304" rtlCol="0">
            <a:spAutoFit/>
          </a:bodyPr>
          <a:lstStyle/>
          <a:p>
            <a:pPr defTabSz="932419" fontAlgn="base">
              <a:spcBef>
                <a:spcPct val="0"/>
              </a:spcBef>
              <a:spcAft>
                <a:spcPct val="0"/>
              </a:spcAft>
            </a:pPr>
            <a:r>
              <a:rPr lang="en-US" sz="1600" dirty="0" smtClean="0">
                <a:solidFill>
                  <a:srgbClr val="969696">
                    <a:lumMod val="50000"/>
                  </a:srgbClr>
                </a:solidFill>
                <a:latin typeface="Segoe UI Light"/>
              </a:rPr>
              <a:t>The “write” index for consistent queries</a:t>
            </a:r>
          </a:p>
          <a:p>
            <a:pPr marL="285750" indent="-285750">
              <a:buFont typeface="Wingdings" panose="05000000000000000000" pitchFamily="2" charset="2"/>
              <a:buChar char="§"/>
            </a:pPr>
            <a:r>
              <a:rPr lang="en-US" sz="1600" dirty="0">
                <a:solidFill>
                  <a:srgbClr val="969696">
                    <a:lumMod val="50000"/>
                  </a:srgbClr>
                </a:solidFill>
                <a:latin typeface="Segoe UI Light"/>
              </a:rPr>
              <a:t>highly concurrent, lock free, log structured indexing technology developed with Microsoft Research</a:t>
            </a:r>
          </a:p>
          <a:p>
            <a:pPr marL="285750" indent="-285750">
              <a:buFont typeface="Wingdings" panose="05000000000000000000" pitchFamily="2" charset="2"/>
              <a:buChar char="§"/>
            </a:pPr>
            <a:r>
              <a:rPr lang="en-US" sz="1600" dirty="0">
                <a:solidFill>
                  <a:srgbClr val="969696">
                    <a:lumMod val="50000"/>
                  </a:srgbClr>
                </a:solidFill>
                <a:latin typeface="Segoe UI Light"/>
              </a:rPr>
              <a:t>Optimized for SSD (works well for HDD)</a:t>
            </a:r>
          </a:p>
          <a:p>
            <a:pPr marL="285750" indent="-285750">
              <a:buFont typeface="Wingdings" panose="05000000000000000000" pitchFamily="2" charset="2"/>
              <a:buChar char="§"/>
            </a:pPr>
            <a:r>
              <a:rPr lang="en-US" sz="1600" dirty="0">
                <a:solidFill>
                  <a:srgbClr val="969696">
                    <a:lumMod val="50000"/>
                  </a:srgbClr>
                </a:solidFill>
                <a:latin typeface="Segoe UI Light"/>
              </a:rPr>
              <a:t>Resource governed for tenant isolation</a:t>
            </a:r>
          </a:p>
          <a:p>
            <a:pPr defTabSz="932419" fontAlgn="base">
              <a:spcBef>
                <a:spcPct val="0"/>
              </a:spcBef>
              <a:spcAft>
                <a:spcPct val="0"/>
              </a:spcAft>
            </a:pPr>
            <a:endParaRPr lang="en-US" sz="1600" dirty="0" smtClean="0">
              <a:solidFill>
                <a:srgbClr val="969696">
                  <a:lumMod val="50000"/>
                </a:srgbClr>
              </a:solidFill>
              <a:latin typeface="Segoe UI Light"/>
            </a:endParaRPr>
          </a:p>
        </p:txBody>
      </p:sp>
      <p:sp>
        <p:nvSpPr>
          <p:cNvPr id="1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Query</a:t>
            </a:r>
          </a:p>
        </p:txBody>
      </p:sp>
      <p:grpSp>
        <p:nvGrpSpPr>
          <p:cNvPr id="20" name="Group 2"/>
          <p:cNvGrpSpPr/>
          <p:nvPr/>
        </p:nvGrpSpPr>
        <p:grpSpPr>
          <a:xfrm>
            <a:off x="-2044" y="6513076"/>
            <a:ext cx="12194043" cy="354000"/>
            <a:chOff x="2577137" y="4571778"/>
            <a:chExt cx="9101124" cy="1390560"/>
          </a:xfrm>
        </p:grpSpPr>
        <p:sp>
          <p:nvSpPr>
            <p:cNvPr id="21"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22"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5055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4911587" y="1241422"/>
            <a:ext cx="6148471" cy="517065"/>
          </a:xfrm>
          <a:prstGeom prst="rect">
            <a:avLst/>
          </a:prstGeom>
          <a:noFill/>
        </p:spPr>
        <p:txBody>
          <a:bodyPr wrap="square" lIns="182880" tIns="146304" rIns="182880" bIns="146304" rtlCol="0">
            <a:spAutoFit/>
          </a:bodyPr>
          <a:lstStyle/>
          <a:p>
            <a:pPr>
              <a:lnSpc>
                <a:spcPct val="90000"/>
              </a:lnSpc>
            </a:pPr>
            <a:r>
              <a:rPr lang="en-US" sz="1600" dirty="0" smtClean="0">
                <a:gradFill>
                  <a:gsLst>
                    <a:gs pos="2917">
                      <a:prstClr val="black"/>
                    </a:gs>
                    <a:gs pos="30000">
                      <a:prstClr val="black"/>
                    </a:gs>
                  </a:gsLst>
                  <a:lin ang="5400000" scaled="0"/>
                </a:gradFill>
                <a:latin typeface="Segoe UI Light"/>
              </a:rPr>
              <a:t>Stored Procedures</a:t>
            </a:r>
          </a:p>
        </p:txBody>
      </p:sp>
      <p:sp>
        <p:nvSpPr>
          <p:cNvPr id="11" name="Content Placeholder 2"/>
          <p:cNvSpPr txBox="1">
            <a:spLocks/>
          </p:cNvSpPr>
          <p:nvPr/>
        </p:nvSpPr>
        <p:spPr>
          <a:xfrm>
            <a:off x="313097" y="1212431"/>
            <a:ext cx="5470960" cy="45639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rgbClr val="969696">
                    <a:lumMod val="50000"/>
                  </a:srgbClr>
                </a:solidFill>
                <a:latin typeface="Segoe UI Light"/>
                <a:cs typeface="Segoe UI" panose="020B0502040204020203" pitchFamily="34" charset="0"/>
              </a:rPr>
              <a:t>Familiar Programming Model</a:t>
            </a:r>
          </a:p>
          <a:p>
            <a:pPr lvl="1"/>
            <a:r>
              <a:rPr lang="en-US" sz="1600" dirty="0" smtClean="0">
                <a:solidFill>
                  <a:srgbClr val="969696">
                    <a:lumMod val="50000"/>
                  </a:srgbClr>
                </a:solidFill>
                <a:latin typeface="Segoe UI Light"/>
                <a:cs typeface="Segoe UI" panose="020B0502040204020203" pitchFamily="34" charset="0"/>
              </a:rPr>
              <a:t>Stored Procedures</a:t>
            </a:r>
          </a:p>
          <a:p>
            <a:pPr lvl="1"/>
            <a:r>
              <a:rPr lang="en-US" sz="1600" dirty="0" smtClean="0">
                <a:solidFill>
                  <a:srgbClr val="969696">
                    <a:lumMod val="50000"/>
                  </a:srgbClr>
                </a:solidFill>
                <a:latin typeface="Segoe UI Light"/>
                <a:cs typeface="Segoe UI" panose="020B0502040204020203" pitchFamily="34" charset="0"/>
              </a:rPr>
              <a:t>Triggers</a:t>
            </a:r>
          </a:p>
          <a:p>
            <a:pPr lvl="1"/>
            <a:r>
              <a:rPr lang="en-US" sz="1600" dirty="0" smtClean="0">
                <a:solidFill>
                  <a:srgbClr val="969696">
                    <a:lumMod val="50000"/>
                  </a:srgbClr>
                </a:solidFill>
                <a:latin typeface="Segoe UI Light"/>
                <a:cs typeface="Segoe UI" panose="020B0502040204020203" pitchFamily="34" charset="0"/>
              </a:rPr>
              <a:t>UDFs</a:t>
            </a:r>
          </a:p>
          <a:p>
            <a:r>
              <a:rPr lang="en-US" sz="1800" dirty="0" smtClean="0">
                <a:solidFill>
                  <a:srgbClr val="969696">
                    <a:lumMod val="50000"/>
                  </a:srgbClr>
                </a:solidFill>
                <a:latin typeface="Segoe UI Light"/>
                <a:cs typeface="Segoe UI" panose="020B0502040204020203" pitchFamily="34" charset="0"/>
              </a:rPr>
              <a:t>Language Integrated transactions</a:t>
            </a:r>
          </a:p>
          <a:p>
            <a:pPr lvl="1"/>
            <a:r>
              <a:rPr lang="en-US" sz="1600" dirty="0" smtClean="0">
                <a:solidFill>
                  <a:srgbClr val="969696">
                    <a:lumMod val="50000"/>
                  </a:srgbClr>
                </a:solidFill>
                <a:latin typeface="Segoe UI Light"/>
                <a:cs typeface="Segoe UI" panose="020B0502040204020203" pitchFamily="34" charset="0"/>
              </a:rPr>
              <a:t>JavaScript as a modern day T-SQL</a:t>
            </a:r>
          </a:p>
          <a:p>
            <a:pPr lvl="1"/>
            <a:r>
              <a:rPr lang="en-US" sz="1600" dirty="0" smtClean="0">
                <a:solidFill>
                  <a:srgbClr val="969696">
                    <a:lumMod val="50000"/>
                  </a:srgbClr>
                </a:solidFill>
                <a:latin typeface="Segoe UI Light"/>
                <a:cs typeface="Segoe UI" panose="020B0502040204020203" pitchFamily="34" charset="0"/>
              </a:rPr>
              <a:t>The entire procedure is wrapped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 an implicit ACID transaction</a:t>
            </a:r>
          </a:p>
          <a:p>
            <a:pPr lvl="1"/>
            <a:r>
              <a:rPr lang="en-US" sz="1600" dirty="0" smtClean="0">
                <a:solidFill>
                  <a:srgbClr val="969696">
                    <a:lumMod val="50000"/>
                  </a:srgbClr>
                </a:solidFill>
                <a:latin typeface="Segoe UI Light"/>
                <a:cs typeface="Segoe UI" panose="020B0502040204020203" pitchFamily="34" charset="0"/>
              </a:rPr>
              <a:t>JavaScript </a:t>
            </a:r>
            <a:r>
              <a:rPr lang="en-US" sz="1600" i="1" dirty="0" smtClean="0">
                <a:solidFill>
                  <a:srgbClr val="969696">
                    <a:lumMod val="50000"/>
                  </a:srgbClr>
                </a:solidFill>
                <a:latin typeface="Segoe UI Light"/>
                <a:cs typeface="Segoe UI" panose="020B0502040204020203" pitchFamily="34" charset="0"/>
              </a:rPr>
              <a:t>throw </a:t>
            </a:r>
            <a:r>
              <a:rPr lang="en-US" sz="1600" dirty="0" smtClean="0">
                <a:solidFill>
                  <a:srgbClr val="969696">
                    <a:lumMod val="50000"/>
                  </a:srgbClr>
                </a:solidFill>
                <a:latin typeface="Segoe UI Light"/>
                <a:cs typeface="Segoe UI" panose="020B0502040204020203" pitchFamily="34" charset="0"/>
              </a:rPr>
              <a:t>statement results </a:t>
            </a:r>
            <a:br>
              <a:rPr lang="en-US" sz="1600" dirty="0" smtClean="0">
                <a:solidFill>
                  <a:srgbClr val="969696">
                    <a:lumMod val="50000"/>
                  </a:srgbClr>
                </a:solidFill>
                <a:latin typeface="Segoe UI Light"/>
                <a:cs typeface="Segoe UI" panose="020B0502040204020203" pitchFamily="34" charset="0"/>
              </a:rPr>
            </a:br>
            <a:r>
              <a:rPr lang="en-US" sz="1600" dirty="0" smtClean="0">
                <a:solidFill>
                  <a:srgbClr val="969696">
                    <a:lumMod val="50000"/>
                  </a:srgbClr>
                </a:solidFill>
                <a:latin typeface="Segoe UI Light"/>
                <a:cs typeface="Segoe UI" panose="020B0502040204020203" pitchFamily="34" charset="0"/>
              </a:rPr>
              <a:t>into aborting the transaction</a:t>
            </a:r>
          </a:p>
          <a:p>
            <a:pPr lvl="1"/>
            <a:r>
              <a:rPr lang="en-US" sz="1600" dirty="0" smtClean="0">
                <a:solidFill>
                  <a:srgbClr val="969696">
                    <a:lumMod val="50000"/>
                  </a:srgbClr>
                </a:solidFill>
                <a:latin typeface="Segoe UI Light"/>
                <a:cs typeface="Segoe UI" panose="020B0502040204020203" pitchFamily="34" charset="0"/>
              </a:rPr>
              <a:t>Pre-compiled on registration</a:t>
            </a:r>
          </a:p>
          <a:p>
            <a:r>
              <a:rPr lang="en-US" sz="1800" dirty="0" smtClean="0">
                <a:solidFill>
                  <a:srgbClr val="969696">
                    <a:lumMod val="50000"/>
                  </a:srgbClr>
                </a:solidFill>
                <a:latin typeface="Segoe UI Light"/>
                <a:cs typeface="Segoe UI" panose="020B0502040204020203" pitchFamily="34" charset="0"/>
              </a:rPr>
              <a:t>Resource Governed &amp; Sandboxed</a:t>
            </a:r>
          </a:p>
          <a:p>
            <a:pPr lvl="1"/>
            <a:r>
              <a:rPr lang="en-US" sz="1600" dirty="0" smtClean="0">
                <a:solidFill>
                  <a:srgbClr val="969696">
                    <a:lumMod val="50000"/>
                  </a:srgbClr>
                </a:solidFill>
                <a:latin typeface="Segoe UI Light"/>
                <a:cs typeface="Segoe UI" panose="020B0502040204020203" pitchFamily="34" charset="0"/>
              </a:rPr>
              <a:t>No imports are allowed</a:t>
            </a:r>
          </a:p>
          <a:p>
            <a:pPr lvl="1"/>
            <a:r>
              <a:rPr lang="en-US" sz="1600" dirty="0" err="1" smtClean="0">
                <a:solidFill>
                  <a:srgbClr val="969696">
                    <a:lumMod val="50000"/>
                  </a:srgbClr>
                </a:solidFill>
                <a:latin typeface="Segoe UI Light"/>
                <a:cs typeface="Segoe UI" panose="020B0502040204020203" pitchFamily="34" charset="0"/>
              </a:rPr>
              <a:t>Eval</a:t>
            </a:r>
            <a:r>
              <a:rPr lang="en-US" sz="1600" dirty="0" smtClean="0">
                <a:solidFill>
                  <a:srgbClr val="969696">
                    <a:lumMod val="50000"/>
                  </a:srgbClr>
                </a:solidFill>
                <a:latin typeface="Segoe UI Light"/>
                <a:cs typeface="Segoe UI" panose="020B0502040204020203" pitchFamily="34" charset="0"/>
              </a:rPr>
              <a:t>() is disallowed</a:t>
            </a:r>
          </a:p>
          <a:p>
            <a:pPr lvl="1"/>
            <a:r>
              <a:rPr lang="en-US" sz="1600" dirty="0" smtClean="0">
                <a:solidFill>
                  <a:srgbClr val="969696">
                    <a:lumMod val="50000"/>
                  </a:srgbClr>
                </a:solidFill>
                <a:latin typeface="Segoe UI Light"/>
                <a:cs typeface="Segoe UI" panose="020B0502040204020203" pitchFamily="34" charset="0"/>
              </a:rPr>
              <a:t>Execution is time boxed</a:t>
            </a:r>
          </a:p>
          <a:p>
            <a:pPr lvl="1"/>
            <a:r>
              <a:rPr lang="en-US" sz="1600" dirty="0" smtClean="0">
                <a:solidFill>
                  <a:srgbClr val="969696">
                    <a:lumMod val="50000"/>
                  </a:srgbClr>
                </a:solidFill>
                <a:latin typeface="Segoe UI Light"/>
                <a:cs typeface="Segoe UI" panose="020B0502040204020203" pitchFamily="34" charset="0"/>
              </a:rPr>
              <a:t>Governed for CPU, IO and memory</a:t>
            </a:r>
          </a:p>
          <a:p>
            <a:endParaRPr lang="en-US" sz="1800" dirty="0">
              <a:solidFill>
                <a:srgbClr val="969696">
                  <a:lumMod val="50000"/>
                </a:srgbClr>
              </a:solidFill>
              <a:latin typeface="Segoe UI" panose="020B0502040204020203" pitchFamily="34" charset="0"/>
              <a:cs typeface="Segoe UI"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Transactions and JavaScript App Logic</a:t>
            </a:r>
          </a:p>
        </p:txBody>
      </p:sp>
      <p:grpSp>
        <p:nvGrpSpPr>
          <p:cNvPr id="17" name="Group 2"/>
          <p:cNvGrpSpPr/>
          <p:nvPr/>
        </p:nvGrpSpPr>
        <p:grpSpPr>
          <a:xfrm>
            <a:off x="-2044" y="6513076"/>
            <a:ext cx="12194043" cy="354000"/>
            <a:chOff x="2577137" y="4571778"/>
            <a:chExt cx="9101124" cy="1390560"/>
          </a:xfrm>
        </p:grpSpPr>
        <p:sp>
          <p:nvSpPr>
            <p:cNvPr id="18" name="TextBox 4"/>
            <p:cNvSpPr txBox="1"/>
            <p:nvPr/>
          </p:nvSpPr>
          <p:spPr>
            <a:xfrm>
              <a:off x="2577137" y="4571778"/>
              <a:ext cx="3034890" cy="1390458"/>
            </a:xfrm>
            <a:prstGeom prst="rect">
              <a:avLst/>
            </a:prstGeom>
            <a:solidFill>
              <a:srgbClr val="910091"/>
            </a:solidFill>
          </p:spPr>
          <p:txBody>
            <a:bodyPr wrap="square" lIns="457200" tIns="137160" rIns="365760" rtlCol="0">
              <a:noAutofit/>
            </a:bodyPr>
            <a:lstStyle/>
            <a:p>
              <a:pPr>
                <a:lnSpc>
                  <a:spcPts val="3000"/>
                </a:lnSpc>
                <a:defRPr/>
              </a:pPr>
              <a:r>
                <a:rPr lang="en-US" sz="2800" kern="0" dirty="0" smtClean="0">
                  <a:solidFill>
                    <a:srgbClr val="FFFFFF"/>
                  </a:solidFill>
                  <a:latin typeface="Segoe UI Light"/>
                </a:rPr>
                <a:t> </a:t>
              </a:r>
            </a:p>
          </p:txBody>
        </p:sp>
        <p:sp>
          <p:nvSpPr>
            <p:cNvPr id="19" name="TextBox 6"/>
            <p:cNvSpPr txBox="1"/>
            <p:nvPr/>
          </p:nvSpPr>
          <p:spPr>
            <a:xfrm>
              <a:off x="5612027" y="4572324"/>
              <a:ext cx="6066234" cy="1390014"/>
            </a:xfrm>
            <a:prstGeom prst="rect">
              <a:avLst/>
            </a:prstGeom>
            <a:solidFill>
              <a:srgbClr val="6D006D"/>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12" name="Folded Corner 11"/>
          <p:cNvSpPr/>
          <p:nvPr/>
        </p:nvSpPr>
        <p:spPr bwMode="auto">
          <a:xfrm>
            <a:off x="5121689" y="3040380"/>
            <a:ext cx="6339965" cy="2735953"/>
          </a:xfrm>
          <a:prstGeom prst="foldedCorner">
            <a:avLst>
              <a:gd name="adj" fmla="val 5261"/>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r>
              <a:rPr lang="en-US" sz="1100" dirty="0">
                <a:solidFill>
                  <a:srgbClr val="FFFFFF"/>
                </a:solidFill>
                <a:latin typeface="Consolas" panose="020B0609020204030204" pitchFamily="49" charset="0"/>
                <a:cs typeface="Consolas" panose="020B0609020204030204" pitchFamily="49" charset="0"/>
              </a:rPr>
              <a:t>function(playerId1, playerId2)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collection = </a:t>
            </a:r>
            <a:r>
              <a:rPr lang="en-US" sz="1100" dirty="0" err="1">
                <a:solidFill>
                  <a:srgbClr val="FFFFFF"/>
                </a:solidFill>
                <a:latin typeface="Consolas" panose="020B0609020204030204" pitchFamily="49" charset="0"/>
                <a:cs typeface="Consolas" panose="020B0609020204030204" pitchFamily="49" charset="0"/>
              </a:rPr>
              <a:t>getContext</a:t>
            </a:r>
            <a:r>
              <a:rPr lang="en-US" sz="1100" dirty="0">
                <a:solidFill>
                  <a:srgbClr val="FFFFFF"/>
                </a:solidFill>
                <a:latin typeface="Consolas" panose="020B0609020204030204" pitchFamily="49" charset="0"/>
                <a:cs typeface="Consolas" panose="020B0609020204030204" pitchFamily="49" charset="0"/>
              </a:rPr>
              <a:t>().</a:t>
            </a:r>
            <a:r>
              <a:rPr lang="en-US" sz="1100" dirty="0" err="1">
                <a:solidFill>
                  <a:srgbClr val="FFFFFF"/>
                </a:solidFill>
                <a:latin typeface="Consolas" panose="020B0609020204030204" pitchFamily="49" charset="0"/>
                <a:cs typeface="Consolas" panose="020B0609020204030204" pitchFamily="49" charset="0"/>
              </a:rPr>
              <a:t>getCollection</a:t>
            </a:r>
            <a:r>
              <a:rPr lang="en-US" sz="1100" dirty="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var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 = </a:t>
            </a:r>
            <a:r>
              <a:rPr lang="en-US" sz="1100" dirty="0" err="1" smtClean="0">
                <a:solidFill>
                  <a:srgbClr val="FFFFFF"/>
                </a:solidFill>
                <a:latin typeface="Consolas" panose="020B0609020204030204" pitchFamily="49" charset="0"/>
                <a:cs typeface="Consolas" panose="020B0609020204030204" pitchFamily="49" charset="0"/>
              </a:rPr>
              <a:t>collection.</a:t>
            </a:r>
            <a:r>
              <a:rPr lang="en-US" sz="1200" dirty="0" err="1" smtClean="0">
                <a:solidFill>
                  <a:srgbClr val="FFFFFF"/>
                </a:solidFill>
                <a:latin typeface="Consolas" panose="020B0609020204030204" pitchFamily="49" charset="0"/>
                <a:cs typeface="Consolas" panose="020B0609020204030204" pitchFamily="49" charset="0"/>
              </a:rPr>
              <a:t>filterDocuments</a:t>
            </a:r>
            <a:r>
              <a:rPr lang="en-US" sz="1100" dirty="0" smtClean="0">
                <a:solidFill>
                  <a:srgbClr val="FFFFFF"/>
                </a:solidFill>
                <a:latin typeface="Consolas" panose="020B0609020204030204" pitchFamily="49" charset="0"/>
                <a:cs typeface="Consolas" panose="020B0609020204030204" pitchFamily="49" charset="0"/>
              </a:rPr>
              <a:t>(function </a:t>
            </a:r>
            <a:r>
              <a:rPr lang="en-US" sz="1100" dirty="0">
                <a:solidFill>
                  <a:srgbClr val="FFFFFF"/>
                </a:solidFill>
                <a:latin typeface="Consolas" panose="020B0609020204030204" pitchFamily="49" charset="0"/>
                <a:cs typeface="Consolas" panose="020B0609020204030204" pitchFamily="49" charset="0"/>
              </a:rPr>
              <a:t>(document)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return (document.id == playerId1 || document.id == playerId2);</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r>
              <a:rPr lang="en-US" sz="1100" dirty="0" smtClean="0">
                <a:solidFill>
                  <a:srgbClr val="FFFFFF"/>
                </a:solidFill>
                <a:latin typeface="Consolas" panose="020B0609020204030204" pitchFamily="49" charset="0"/>
                <a:cs typeface="Consolas" panose="020B0609020204030204" pitchFamily="49" charset="0"/>
              </a:rPr>
              <a:t>});</a:t>
            </a:r>
          </a:p>
          <a:p>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[0], player2 = </a:t>
            </a:r>
            <a:r>
              <a:rPr lang="en-US" sz="1100" dirty="0" err="1">
                <a:solidFill>
                  <a:srgbClr val="FFFFFF"/>
                </a:solidFill>
                <a:latin typeface="Consolas" panose="020B0609020204030204" pitchFamily="49" charset="0"/>
                <a:cs typeface="Consolas" panose="020B0609020204030204" pitchFamily="49" charset="0"/>
              </a:rPr>
              <a:t>playersToSwap</a:t>
            </a:r>
            <a:r>
              <a:rPr lang="en-US" sz="1100" dirty="0">
                <a:solidFill>
                  <a:srgbClr val="FFFFFF"/>
                </a:solidFill>
                <a:latin typeface="Consolas" panose="020B0609020204030204" pitchFamily="49" charset="0"/>
                <a:cs typeface="Consolas" panose="020B0609020204030204" pitchFamily="49" charset="0"/>
              </a:rPr>
              <a:t>[1];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var player1ItemTemp = player1.item;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player1.item = player2.item;</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player2.item = player1ItemTemp;</a:t>
            </a:r>
          </a:p>
          <a:p>
            <a:r>
              <a:rPr lang="en-US" sz="1100" dirty="0">
                <a:solidFill>
                  <a:srgbClr val="FFFFFF"/>
                </a:solidFill>
                <a:latin typeface="Consolas" panose="020B0609020204030204" pitchFamily="49" charset="0"/>
                <a:cs typeface="Consolas" panose="020B0609020204030204" pitchFamily="49" charset="0"/>
              </a:rPr>
              <a:t>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(player1)</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.then(function() </a:t>
            </a:r>
            <a:r>
              <a:rPr lang="en-US" sz="1100" dirty="0" smtClean="0">
                <a:solidFill>
                  <a:srgbClr val="FFFFFF"/>
                </a:solidFill>
                <a:latin typeface="Consolas" panose="020B0609020204030204" pitchFamily="49" charset="0"/>
                <a:cs typeface="Consolas" panose="020B0609020204030204" pitchFamily="49" charset="0"/>
              </a:rPr>
              <a:t>{ return </a:t>
            </a:r>
            <a:r>
              <a:rPr lang="en-US" sz="1100" dirty="0" err="1">
                <a:solidFill>
                  <a:srgbClr val="FFFFFF"/>
                </a:solidFill>
                <a:latin typeface="Consolas" panose="020B0609020204030204" pitchFamily="49" charset="0"/>
                <a:cs typeface="Consolas" panose="020B0609020204030204" pitchFamily="49" charset="0"/>
              </a:rPr>
              <a:t>collection.</a:t>
            </a:r>
            <a:r>
              <a:rPr lang="en-US" sz="1200" dirty="0" err="1">
                <a:solidFill>
                  <a:srgbClr val="FFFFFF"/>
                </a:solidFill>
                <a:latin typeface="Consolas" panose="020B0609020204030204" pitchFamily="49" charset="0"/>
                <a:cs typeface="Consolas" panose="020B0609020204030204" pitchFamily="49" charset="0"/>
              </a:rPr>
              <a:t>replaceDocument</a:t>
            </a:r>
            <a:r>
              <a:rPr lang="en-US" sz="1100" dirty="0">
                <a:solidFill>
                  <a:srgbClr val="FFFFFF"/>
                </a:solidFill>
                <a:latin typeface="Consolas" panose="020B0609020204030204" pitchFamily="49" charset="0"/>
                <a:cs typeface="Consolas" panose="020B0609020204030204" pitchFamily="49" charset="0"/>
              </a:rPr>
              <a:t>(player2</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a:solidFill>
                  <a:srgbClr val="FFFFFF"/>
                </a:solidFill>
                <a:latin typeface="Consolas" panose="020B0609020204030204" pitchFamily="49" charset="0"/>
                <a:cs typeface="Consolas" panose="020B0609020204030204" pitchFamily="49" charset="0"/>
              </a:rPr>
              <a:t>        .fail(function(error</a:t>
            </a:r>
            <a:r>
              <a:rPr lang="en-US" sz="1100" dirty="0" smtClean="0">
                <a:solidFill>
                  <a:srgbClr val="FFFFFF"/>
                </a:solidFill>
                <a:latin typeface="Consolas" panose="020B0609020204030204" pitchFamily="49" charset="0"/>
                <a:cs typeface="Consolas" panose="020B0609020204030204" pitchFamily="49" charset="0"/>
              </a:rPr>
              <a:t>){ </a:t>
            </a:r>
            <a:r>
              <a:rPr lang="en-US" sz="1200" dirty="0" smtClean="0">
                <a:solidFill>
                  <a:srgbClr val="FFFFFF"/>
                </a:solidFill>
                <a:latin typeface="Consolas" panose="020B0609020204030204" pitchFamily="49" charset="0"/>
                <a:cs typeface="Consolas" panose="020B0609020204030204" pitchFamily="49" charset="0"/>
              </a:rPr>
              <a:t>throw </a:t>
            </a:r>
            <a:r>
              <a:rPr lang="en-US" sz="1100" dirty="0">
                <a:solidFill>
                  <a:srgbClr val="FFFFFF"/>
                </a:solidFill>
                <a:latin typeface="Consolas" panose="020B0609020204030204" pitchFamily="49" charset="0"/>
                <a:cs typeface="Consolas" panose="020B0609020204030204" pitchFamily="49" charset="0"/>
              </a:rPr>
              <a:t>'Unable to update players, abort</a:t>
            </a:r>
            <a:r>
              <a:rPr lang="en-US" sz="1100" dirty="0" smtClean="0">
                <a:solidFill>
                  <a:srgbClr val="FFFFFF"/>
                </a:solidFill>
                <a:latin typeface="Consolas" panose="020B0609020204030204" pitchFamily="49" charset="0"/>
                <a:cs typeface="Consolas" panose="020B0609020204030204" pitchFamily="49" charset="0"/>
              </a:rPr>
              <a:t>'; });</a:t>
            </a:r>
            <a:r>
              <a:rPr lang="en-US" sz="1100" dirty="0">
                <a:solidFill>
                  <a:srgbClr val="FFFFFF"/>
                </a:solidFill>
                <a:latin typeface="Consolas" panose="020B0609020204030204" pitchFamily="49" charset="0"/>
                <a:cs typeface="Consolas" panose="020B0609020204030204" pitchFamily="49" charset="0"/>
              </a:rPr>
              <a:t/>
            </a:r>
            <a:br>
              <a:rPr lang="en-US" sz="1100" dirty="0">
                <a:solidFill>
                  <a:srgbClr val="FFFFFF"/>
                </a:solidFill>
                <a:latin typeface="Consolas" panose="020B0609020204030204" pitchFamily="49" charset="0"/>
                <a:cs typeface="Consolas" panose="020B0609020204030204" pitchFamily="49" charset="0"/>
              </a:rPr>
            </a:br>
            <a:r>
              <a:rPr lang="en-US" sz="1100" dirty="0" smtClean="0">
                <a:solidFill>
                  <a:srgbClr val="FFFFFF"/>
                </a:solidFill>
                <a:latin typeface="Consolas" panose="020B0609020204030204" pitchFamily="49" charset="0"/>
                <a:cs typeface="Consolas" panose="020B0609020204030204" pitchFamily="49" charset="0"/>
              </a:rPr>
              <a:t>}</a:t>
            </a:r>
            <a:endParaRPr lang="en-US" sz="1100" dirty="0" smtClean="0">
              <a:solidFill>
                <a:srgbClr val="FFFFFF"/>
              </a:solidFill>
              <a:latin typeface="Consolas" panose="020B0609020204030204" pitchFamily="49" charset="0"/>
              <a:ea typeface="Segoe UI" pitchFamily="34" charset="0"/>
              <a:cs typeface="Consolas" panose="020B0609020204030204" pitchFamily="49" charset="0"/>
            </a:endParaRPr>
          </a:p>
        </p:txBody>
      </p:sp>
      <p:sp>
        <p:nvSpPr>
          <p:cNvPr id="13" name="Rectangle 12"/>
          <p:cNvSpPr/>
          <p:nvPr/>
        </p:nvSpPr>
        <p:spPr bwMode="auto">
          <a:xfrm>
            <a:off x="5121688" y="1659864"/>
            <a:ext cx="6339965" cy="128907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100" dirty="0" err="1" smtClean="0">
                <a:solidFill>
                  <a:srgbClr val="969696">
                    <a:lumMod val="50000"/>
                  </a:srgbClr>
                </a:solidFill>
                <a:latin typeface="Consolas" panose="020B0609020204030204" pitchFamily="49" charset="0"/>
                <a:cs typeface="Consolas" panose="020B0609020204030204" pitchFamily="49" charset="0"/>
              </a:rPr>
              <a:t>client.executeStoredProcedureAsync</a:t>
            </a:r>
            <a:r>
              <a:rPr lang="en-US" sz="1100" dirty="0" smtClean="0">
                <a:solidFill>
                  <a:srgbClr val="969696">
                    <a:lumMod val="50000"/>
                  </a:srgbClr>
                </a:solidFill>
                <a:latin typeface="Consolas" panose="020B0609020204030204" pitchFamily="49" charset="0"/>
                <a:cs typeface="Consolas" panose="020B0609020204030204" pitchFamily="49" charset="0"/>
              </a:rPr>
              <a:t> ("procs/1234", "</a:t>
            </a:r>
            <a:r>
              <a:rPr lang="en-US" sz="1100" dirty="0" err="1" smtClean="0">
                <a:solidFill>
                  <a:srgbClr val="969696">
                    <a:lumMod val="50000"/>
                  </a:srgbClr>
                </a:solidFill>
                <a:latin typeface="Consolas" panose="020B0609020204030204" pitchFamily="49" charset="0"/>
                <a:cs typeface="Consolas" panose="020B0609020204030204" pitchFamily="49" charset="0"/>
              </a:rPr>
              <a:t>MasterChief</a:t>
            </a:r>
            <a:r>
              <a:rPr lang="en-US" sz="1100" dirty="0" smtClean="0">
                <a:solidFill>
                  <a:srgbClr val="969696">
                    <a:lumMod val="50000"/>
                  </a:srgbClr>
                </a:solidFill>
                <a:latin typeface="Consolas" panose="020B0609020204030204" pitchFamily="49" charset="0"/>
                <a:cs typeface="Consolas" panose="020B0609020204030204" pitchFamily="49" charset="0"/>
              </a:rPr>
              <a:t>", "</a:t>
            </a:r>
            <a:r>
              <a:rPr lang="en-US" sz="1100" dirty="0" err="1" smtClean="0">
                <a:solidFill>
                  <a:srgbClr val="969696">
                    <a:lumMod val="50000"/>
                  </a:srgbClr>
                </a:solidFill>
                <a:latin typeface="Consolas" panose="020B0609020204030204" pitchFamily="49" charset="0"/>
                <a:cs typeface="Consolas" panose="020B0609020204030204" pitchFamily="49" charset="0"/>
              </a:rPr>
              <a:t>SolidSnake</a:t>
            </a:r>
            <a:r>
              <a:rPr lang="en-US" sz="1100" dirty="0" smtClean="0">
                <a:solidFill>
                  <a:srgbClr val="969696">
                    <a:lumMod val="50000"/>
                  </a:srgbClr>
                </a:solidFill>
                <a:latin typeface="Consolas" panose="020B0609020204030204" pitchFamily="49" charset="0"/>
                <a:cs typeface="Consolas" panose="020B0609020204030204" pitchFamily="49" charset="0"/>
              </a:rPr>
              <a:t>")</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.then(function (response)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console.log(“success!");</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 function (err) {</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console.log("Failed to swap!", error);</a:t>
            </a:r>
            <a:br>
              <a:rPr lang="en-US" sz="1100" dirty="0" smtClean="0">
                <a:solidFill>
                  <a:srgbClr val="969696">
                    <a:lumMod val="50000"/>
                  </a:srgbClr>
                </a:solidFill>
                <a:latin typeface="Consolas" panose="020B0609020204030204" pitchFamily="49" charset="0"/>
                <a:cs typeface="Consolas" panose="020B0609020204030204" pitchFamily="49" charset="0"/>
              </a:rPr>
            </a:br>
            <a:r>
              <a:rPr lang="en-US" sz="1100" dirty="0" smtClean="0">
                <a:solidFill>
                  <a:srgbClr val="969696">
                    <a:lumMod val="50000"/>
                  </a:srgbClr>
                </a:solidFill>
                <a:latin typeface="Consolas" panose="020B0609020204030204" pitchFamily="49" charset="0"/>
                <a:cs typeface="Consolas" panose="020B0609020204030204" pitchFamily="49" charset="0"/>
              </a:rPr>
              <a:t>   });</a:t>
            </a:r>
            <a:endParaRPr lang="en-US" sz="1100" dirty="0" smtClean="0">
              <a:solidFill>
                <a:srgbClr val="969696">
                  <a:lumMod val="50000"/>
                </a:srgbClr>
              </a:solidFill>
              <a:latin typeface="Consolas" panose="020B0609020204030204" pitchFamily="49" charset="0"/>
              <a:ea typeface="Segoe UI" pitchFamily="34" charset="0"/>
              <a:cs typeface="Consolas" panose="020B0609020204030204" pitchFamily="49" charset="0"/>
            </a:endParaRPr>
          </a:p>
        </p:txBody>
      </p:sp>
    </p:spTree>
    <p:extLst>
      <p:ext uri="{BB962C8B-B14F-4D97-AF65-F5344CB8AC3E}">
        <p14:creationId xmlns:p14="http://schemas.microsoft.com/office/powerpoint/2010/main" val="45812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9693" y="216534"/>
            <a:ext cx="11151917" cy="507831"/>
          </a:xfrm>
        </p:spPr>
        <p:txBody>
          <a:bodyPr/>
          <a:lstStyle/>
          <a:p>
            <a:r>
              <a:rPr lang="en-US" sz="5400" dirty="0" smtClean="0"/>
              <a:t>Programmability</a:t>
            </a:r>
            <a:endParaRPr lang="en-US" sz="5400" dirty="0"/>
          </a:p>
        </p:txBody>
      </p:sp>
      <p:sp>
        <p:nvSpPr>
          <p:cNvPr id="8" name="Rectangle 7"/>
          <p:cNvSpPr/>
          <p:nvPr/>
        </p:nvSpPr>
        <p:spPr>
          <a:xfrm>
            <a:off x="369693" y="1232196"/>
            <a:ext cx="5714236" cy="3787492"/>
          </a:xfrm>
          <a:prstGeom prst="rect">
            <a:avLst/>
          </a:prstGeom>
        </p:spPr>
        <p:txBody>
          <a:bodyPr wrap="square" lIns="93263" tIns="46631" rIns="93263" bIns="46631">
            <a:spAutoFit/>
          </a:bodyPr>
          <a:lstStyle/>
          <a:p>
            <a:pPr defTabSz="932240" fontAlgn="base">
              <a:spcBef>
                <a:spcPct val="0"/>
              </a:spcBef>
              <a:spcAft>
                <a:spcPct val="0"/>
              </a:spcAft>
            </a:pPr>
            <a:r>
              <a:rPr lang="en-US" sz="2000" dirty="0">
                <a:solidFill>
                  <a:srgbClr val="7F7F7F">
                    <a:lumMod val="75000"/>
                  </a:srgbClr>
                </a:solidFill>
                <a:latin typeface="Segoe UI Light"/>
              </a:rPr>
              <a:t>Broad language and platform support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REST/HTTP APIs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C</a:t>
            </a:r>
            <a:r>
              <a:rPr lang="en-US" sz="2000" dirty="0" smtClean="0">
                <a:solidFill>
                  <a:srgbClr val="7F7F7F">
                    <a:lumMod val="75000"/>
                  </a:srgbClr>
                </a:solidFill>
                <a:latin typeface="Segoe UI Light"/>
              </a:rPr>
              <a:t>#, Node.js</a:t>
            </a:r>
            <a:r>
              <a:rPr lang="en-US" sz="2000" dirty="0">
                <a:solidFill>
                  <a:srgbClr val="7F7F7F">
                    <a:lumMod val="75000"/>
                  </a:srgbClr>
                </a:solidFill>
                <a:latin typeface="Segoe UI Light"/>
              </a:rPr>
              <a:t>, JavaScript and Python SDKs </a:t>
            </a:r>
            <a:r>
              <a:rPr lang="en-US" sz="2000" dirty="0" smtClean="0">
                <a:solidFill>
                  <a:srgbClr val="7F7F7F">
                    <a:lumMod val="75000"/>
                  </a:srgbClr>
                </a:solidFill>
                <a:latin typeface="Segoe UI Light"/>
              </a:rPr>
              <a:t/>
            </a:r>
            <a:br>
              <a:rPr lang="en-US" sz="2000" dirty="0" smtClean="0">
                <a:solidFill>
                  <a:srgbClr val="7F7F7F">
                    <a:lumMod val="75000"/>
                  </a:srgbClr>
                </a:solidFill>
                <a:latin typeface="Segoe UI Light"/>
              </a:rPr>
            </a:br>
            <a:r>
              <a:rPr lang="en-US" sz="2000" dirty="0" smtClean="0">
                <a:solidFill>
                  <a:srgbClr val="7F7F7F">
                    <a:lumMod val="75000"/>
                  </a:srgbClr>
                </a:solidFill>
                <a:latin typeface="Segoe UI Light"/>
              </a:rPr>
              <a:t>for </a:t>
            </a:r>
            <a:r>
              <a:rPr lang="en-US" sz="2000" dirty="0">
                <a:solidFill>
                  <a:srgbClr val="7F7F7F">
                    <a:lumMod val="75000"/>
                  </a:srgbClr>
                </a:solidFill>
                <a:latin typeface="Segoe UI Light"/>
              </a:rPr>
              <a:t>Public </a:t>
            </a:r>
            <a:r>
              <a:rPr lang="en-US" sz="2000" dirty="0" smtClean="0">
                <a:solidFill>
                  <a:srgbClr val="7F7F7F">
                    <a:lumMod val="75000"/>
                  </a:srgbClr>
                </a:solidFill>
                <a:latin typeface="Segoe UI Light"/>
              </a:rPr>
              <a:t>Preview</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SDKs open sourced through </a:t>
            </a:r>
            <a:r>
              <a:rPr lang="en-US" sz="2000" dirty="0" err="1" smtClean="0">
                <a:solidFill>
                  <a:srgbClr val="7F7F7F">
                    <a:lumMod val="75000"/>
                  </a:srgbClr>
                </a:solidFill>
                <a:latin typeface="Segoe UI Light"/>
              </a:rPr>
              <a:t>GitHub</a:t>
            </a:r>
            <a:endParaRPr lang="en-US" sz="2000" dirty="0">
              <a:solidFill>
                <a:srgbClr val="7F7F7F">
                  <a:lumMod val="75000"/>
                </a:srgbClr>
              </a:solidFill>
              <a:latin typeface="Segoe UI Light"/>
            </a:endParaRPr>
          </a:p>
          <a:p>
            <a:pPr defTabSz="932240" fontAlgn="base">
              <a:spcBef>
                <a:spcPct val="0"/>
              </a:spcBef>
              <a:spcAft>
                <a:spcPct val="0"/>
              </a:spcAft>
            </a:pPr>
            <a:endParaRPr lang="en-US" sz="2000" dirty="0">
              <a:solidFill>
                <a:srgbClr val="7F7F7F">
                  <a:lumMod val="75000"/>
                </a:srgbClr>
              </a:solidFill>
              <a:latin typeface="Segoe UI Light"/>
            </a:endParaRPr>
          </a:p>
          <a:p>
            <a:pPr defTabSz="932240" fontAlgn="base">
              <a:spcBef>
                <a:spcPct val="0"/>
              </a:spcBef>
              <a:spcAft>
                <a:spcPct val="0"/>
              </a:spcAft>
            </a:pPr>
            <a:r>
              <a:rPr lang="en-US" sz="2000" dirty="0">
                <a:solidFill>
                  <a:srgbClr val="7F7F7F">
                    <a:lumMod val="75000"/>
                  </a:srgbClr>
                </a:solidFill>
                <a:latin typeface="Segoe UI Light"/>
              </a:rPr>
              <a:t>C# Client SDK </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Supports gateway and direct connectivity</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Async APIs for all operations</a:t>
            </a: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HTTP and TCP transports available</a:t>
            </a:r>
          </a:p>
          <a:p>
            <a:pPr marL="285695" indent="-285695" defTabSz="932240" fontAlgn="base">
              <a:spcBef>
                <a:spcPct val="0"/>
              </a:spcBef>
              <a:spcAft>
                <a:spcPct val="0"/>
              </a:spcAft>
              <a:buFont typeface="Wingdings" panose="05000000000000000000" pitchFamily="2" charset="2"/>
              <a:buChar char="§"/>
            </a:pPr>
            <a:r>
              <a:rPr lang="en-US" sz="2000" dirty="0" smtClean="0">
                <a:solidFill>
                  <a:srgbClr val="7F7F7F">
                    <a:lumMod val="75000"/>
                  </a:srgbClr>
                </a:solidFill>
                <a:latin typeface="Segoe UI Light"/>
              </a:rPr>
              <a:t>POCOs, inherited </a:t>
            </a:r>
            <a:r>
              <a:rPr lang="en-US" sz="2000" dirty="0">
                <a:solidFill>
                  <a:srgbClr val="7F7F7F">
                    <a:lumMod val="75000"/>
                  </a:srgbClr>
                </a:solidFill>
                <a:latin typeface="Segoe UI Light"/>
              </a:rPr>
              <a:t>document </a:t>
            </a:r>
            <a:r>
              <a:rPr lang="en-US" sz="2000" dirty="0" smtClean="0">
                <a:solidFill>
                  <a:srgbClr val="7F7F7F">
                    <a:lumMod val="75000"/>
                  </a:srgbClr>
                </a:solidFill>
                <a:latin typeface="Segoe UI Light"/>
              </a:rPr>
              <a:t>types and dynamics</a:t>
            </a:r>
            <a:endParaRPr lang="en-US" sz="2000" dirty="0">
              <a:solidFill>
                <a:srgbClr val="7F7F7F">
                  <a:lumMod val="75000"/>
                </a:srgbClr>
              </a:solidFill>
              <a:latin typeface="Segoe UI Light"/>
            </a:endParaRPr>
          </a:p>
          <a:p>
            <a:pPr marL="285695" indent="-285695" defTabSz="932240" fontAlgn="base">
              <a:spcBef>
                <a:spcPct val="0"/>
              </a:spcBef>
              <a:spcAft>
                <a:spcPct val="0"/>
              </a:spcAft>
              <a:buFont typeface="Wingdings" panose="05000000000000000000" pitchFamily="2" charset="2"/>
              <a:buChar char="§"/>
            </a:pPr>
            <a:r>
              <a:rPr lang="en-US" sz="2000" dirty="0">
                <a:solidFill>
                  <a:srgbClr val="7F7F7F">
                    <a:lumMod val="75000"/>
                  </a:srgbClr>
                </a:solidFill>
                <a:latin typeface="Segoe UI Light"/>
              </a:rPr>
              <a:t>LINQ provider for query execution</a:t>
            </a:r>
          </a:p>
        </p:txBody>
      </p:sp>
      <p:sp>
        <p:nvSpPr>
          <p:cNvPr id="9" name="Content Placeholder 2"/>
          <p:cNvSpPr txBox="1">
            <a:spLocks/>
          </p:cNvSpPr>
          <p:nvPr/>
        </p:nvSpPr>
        <p:spPr>
          <a:xfrm>
            <a:off x="6264999" y="645725"/>
            <a:ext cx="5694629" cy="5631570"/>
          </a:xfrm>
          <a:prstGeom prst="rect">
            <a:avLst/>
          </a:prstGeom>
          <a:solidFill>
            <a:schemeClr val="tx1"/>
          </a:solidFill>
          <a:ln>
            <a:solidFill>
              <a:schemeClr val="tx2">
                <a:lumMod val="10000"/>
              </a:schemeClr>
            </a:solidFill>
          </a:ln>
        </p:spPr>
        <p:txBody>
          <a:bodyPr vert="horz" lIns="91427" tIns="45713" rIns="91427" bIns="4571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buFont typeface="Arial" pitchFamily="34" charset="0"/>
              <a:buNone/>
              <a:defRPr/>
            </a:pPr>
            <a:endParaRPr lang="en-US" sz="900" dirty="0">
              <a:solidFill>
                <a:srgbClr val="969696"/>
              </a:solidFill>
              <a:latin typeface="Consolas" panose="020B0609020204030204" pitchFamily="49" charset="0"/>
              <a:cs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client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DocumentClient</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Uri</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endpointUrl</a:t>
            </a:r>
            <a:r>
              <a:rPr lang="en-US" sz="1200" dirty="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authKey</a:t>
            </a:r>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Databas</a:t>
            </a:r>
            <a:r>
              <a:rPr lang="en-US" sz="1200" dirty="0" smtClean="0">
                <a:solidFill>
                  <a:srgbClr val="2B91AF"/>
                </a:solidFill>
                <a:highlight>
                  <a:srgbClr val="FFFFFF"/>
                </a:highlight>
                <a:latin typeface="Consolas" panose="020B0609020204030204" pitchFamily="49" charset="0"/>
              </a:rPr>
              <a:t>e</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database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client.CreateDatabaseAsync</a:t>
            </a:r>
            <a:r>
              <a:rPr lang="en-US" sz="1200" dirty="0">
                <a:solidFill>
                  <a:srgbClr val="000000"/>
                </a:solidFill>
                <a:highlight>
                  <a:srgbClr val="FFFFFF"/>
                </a:highlight>
                <a:latin typeface="Consolas" panose="020B0609020204030204" pitchFamily="49" charset="0"/>
              </a:rPr>
              <a:t>(</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Database</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myNewDatabase</a:t>
            </a:r>
            <a:r>
              <a:rPr lang="en-US" sz="1200" dirty="0">
                <a:solidFill>
                  <a:srgbClr val="000000"/>
                </a:solidFill>
                <a:highlight>
                  <a:srgbClr val="FFFFFF"/>
                </a:highlight>
                <a:latin typeface="Consolas" panose="020B0609020204030204" pitchFamily="49" charset="0"/>
              </a:rPr>
              <a:t>”});</a:t>
            </a:r>
          </a:p>
          <a:p>
            <a:pPr marL="0" indent="0">
              <a:buFont typeface="Arial" pitchFamily="34" charset="0"/>
              <a:buNone/>
            </a:pPr>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err="1" smtClean="0">
                <a:solidFill>
                  <a:srgbClr val="2B91AF"/>
                </a:solidFill>
                <a:highlight>
                  <a:srgbClr val="FFFFFF"/>
                </a:highlight>
                <a:latin typeface="Consolas" panose="020B0609020204030204" pitchFamily="49" charset="0"/>
              </a:rPr>
              <a:t>DocumentCollection</a:t>
            </a:r>
            <a:r>
              <a:rPr lang="en-US" sz="1200" dirty="0" smtClean="0">
                <a:solidFill>
                  <a:srgbClr val="2B91AF"/>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collection </a:t>
            </a:r>
            <a:r>
              <a:rPr lang="en-US" sz="1200" dirty="0">
                <a:solidFill>
                  <a:srgbClr val="000000"/>
                </a:solidFill>
                <a:highlight>
                  <a:srgbClr val="FFFFFF"/>
                </a:highlight>
                <a:latin typeface="Consolas" panose="020B0609020204030204" pitchFamily="49" charset="0"/>
              </a:rPr>
              <a:t>= </a:t>
            </a:r>
            <a:r>
              <a:rPr lang="en-US" sz="1200" dirty="0" smtClean="0">
                <a:solidFill>
                  <a:srgbClr val="0000FF"/>
                </a:solidFill>
                <a:highlight>
                  <a:srgbClr val="FFFFFF"/>
                </a:highlight>
                <a:latin typeface="Consolas" panose="020B0609020204030204" pitchFamily="49" charset="0"/>
              </a:rPr>
              <a:t>await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client.CreateDocumentCollectionAsync(</a:t>
            </a:r>
            <a:r>
              <a:rPr lang="en-US" sz="1200" dirty="0" err="1">
                <a:solidFill>
                  <a:srgbClr val="000000"/>
                </a:solidFill>
                <a:highlight>
                  <a:srgbClr val="FFFFFF"/>
                </a:highlight>
                <a:latin typeface="Consolas" panose="020B0609020204030204" pitchFamily="49" charset="0"/>
              </a:rPr>
              <a:t>database.SelfLink</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DocumentCollection</a:t>
            </a:r>
            <a:r>
              <a:rPr lang="en-US" sz="1200" dirty="0" smtClean="0">
                <a:solidFill>
                  <a:srgbClr val="000000"/>
                </a:solidFill>
                <a:highlight>
                  <a:srgbClr val="FFFFFF"/>
                </a:highlight>
                <a:latin typeface="Consolas" panose="020B0609020204030204" pitchFamily="49" charset="0"/>
              </a:rPr>
              <a:t>{Id </a:t>
            </a:r>
            <a:r>
              <a:rPr lang="en-US" sz="1200" dirty="0">
                <a:solidFill>
                  <a:srgbClr val="000000"/>
                </a:solidFill>
                <a:highlight>
                  <a:srgbClr val="FFFFFF"/>
                </a:highlight>
                <a:latin typeface="Consolas" panose="020B0609020204030204" pitchFamily="49" charset="0"/>
              </a:rPr>
              <a:t>= “Pages</a:t>
            </a:r>
            <a:r>
              <a:rPr lang="en-US" sz="1200" dirty="0">
                <a:solidFill>
                  <a:srgbClr val="A31515"/>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2B91AF"/>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page</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Page</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Id </a:t>
            </a:r>
            <a:r>
              <a:rPr lang="en-US" sz="1100" dirty="0">
                <a:solidFill>
                  <a:srgbClr val="000000"/>
                </a:solidFill>
                <a:highlight>
                  <a:srgbClr val="FFFFFF"/>
                </a:highlight>
                <a:latin typeface="Consolas" panose="020B0609020204030204" pitchFamily="49" charset="0"/>
              </a:rPr>
              <a:t>= </a:t>
            </a:r>
            <a:r>
              <a:rPr lang="en-US" sz="1100" dirty="0">
                <a:solidFill>
                  <a:srgbClr val="A31515"/>
                </a:solidFill>
                <a:highlight>
                  <a:srgbClr val="FFFFFF"/>
                </a:highlight>
                <a:latin typeface="Consolas" panose="020B0609020204030204" pitchFamily="49" charset="0"/>
              </a:rPr>
              <a:t>"Sample"</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"About Paris"</a:t>
            </a:r>
            <a:r>
              <a:rPr lang="en-US" sz="1100" dirty="0">
                <a:solidFill>
                  <a:srgbClr val="000000"/>
                </a:solidFill>
                <a:highlight>
                  <a:srgbClr val="FFFFFF"/>
                </a:highlight>
                <a:latin typeface="Consolas" panose="020B0609020204030204" pitchFamily="49" charset="0"/>
              </a:rPr>
              <a:t>,</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Language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Language </a:t>
            </a:r>
            <a:r>
              <a:rPr lang="en-US" sz="1100" dirty="0">
                <a:solidFill>
                  <a:srgbClr val="000000"/>
                </a:solidFill>
                <a:highlight>
                  <a:srgbClr val="FFFFFF"/>
                </a:highlight>
                <a:latin typeface="Consolas" panose="020B0609020204030204" pitchFamily="49" charset="0"/>
              </a:rPr>
              <a:t>{ Name = </a:t>
            </a:r>
            <a:r>
              <a:rPr lang="en-US" sz="1100" dirty="0">
                <a:solidFill>
                  <a:srgbClr val="A31515"/>
                </a:solidFill>
                <a:highlight>
                  <a:srgbClr val="FFFFFF"/>
                </a:highlight>
                <a:latin typeface="Consolas" panose="020B0609020204030204" pitchFamily="49" charset="0"/>
              </a:rPr>
              <a:t>"English"</a:t>
            </a:r>
            <a:r>
              <a:rPr lang="en-US" sz="1100" dirty="0">
                <a:solidFill>
                  <a:srgbClr val="000000"/>
                </a:solidFill>
                <a:highlight>
                  <a:srgbClr val="FFFFFF"/>
                </a:highlight>
                <a:latin typeface="Consolas" panose="020B0609020204030204" pitchFamily="49" charset="0"/>
              </a:rPr>
              <a:t> },</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Author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Author</a:t>
            </a:r>
            <a:r>
              <a:rPr lang="en-US" sz="1100" dirty="0">
                <a:solidFill>
                  <a:srgbClr val="000000"/>
                </a:solidFill>
                <a:highlight>
                  <a:srgbClr val="FFFFFF"/>
                </a:highlight>
                <a:latin typeface="Consolas" panose="020B0609020204030204" pitchFamily="49" charset="0"/>
              </a:rPr>
              <a:t> { Name = </a:t>
            </a:r>
            <a:r>
              <a:rPr lang="en-US" sz="1100" dirty="0">
                <a:solidFill>
                  <a:srgbClr val="A31515"/>
                </a:solidFill>
                <a:highlight>
                  <a:srgbClr val="FFFFFF"/>
                </a:highlight>
                <a:latin typeface="Consolas" panose="020B0609020204030204" pitchFamily="49" charset="0"/>
              </a:rPr>
              <a:t>"</a:t>
            </a:r>
            <a:r>
              <a:rPr lang="en-US" sz="1100" dirty="0" smtClean="0">
                <a:solidFill>
                  <a:srgbClr val="A31515"/>
                </a:solidFill>
                <a:highlight>
                  <a:srgbClr val="FFFFFF"/>
                </a:highlight>
                <a:latin typeface="Consolas" panose="020B0609020204030204" pitchFamily="49" charset="0"/>
              </a:rPr>
              <a:t>Don”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Content = </a:t>
            </a:r>
            <a:r>
              <a:rPr lang="en-US" sz="1100" dirty="0">
                <a:solidFill>
                  <a:srgbClr val="A31515"/>
                </a:solidFill>
                <a:highlight>
                  <a:srgbClr val="FFFFFF"/>
                </a:highlight>
                <a:latin typeface="Consolas" panose="020B0609020204030204" pitchFamily="49" charset="0"/>
              </a:rPr>
              <a:t>"Don's document in DocDB is a valid JSON </a:t>
            </a:r>
            <a:r>
              <a:rPr lang="en-US" sz="1100" dirty="0" smtClean="0">
                <a:solidFill>
                  <a:srgbClr val="A31515"/>
                </a:solidFill>
                <a:highlight>
                  <a:srgbClr val="FFFFFF"/>
                </a:highlight>
                <a:latin typeface="Consolas" panose="020B0609020204030204" pitchFamily="49" charset="0"/>
              </a:rPr>
              <a:t>document"</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PageViews = 10000,</a:t>
            </a: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Topics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"History"</a:t>
            </a:r>
            <a:r>
              <a:rPr lang="en-US" sz="1100" dirty="0">
                <a:solidFill>
                  <a:srgbClr val="000000"/>
                </a:solidFill>
                <a:highlight>
                  <a:srgbClr val="FFFFFF"/>
                </a:highlight>
                <a:latin typeface="Consolas" panose="020B0609020204030204" pitchFamily="49" charset="0"/>
              </a:rPr>
              <a:t> }, </a:t>
            </a:r>
            <a:endParaRPr lang="en-US" sz="11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new</a:t>
            </a:r>
            <a:r>
              <a:rPr lang="en-US" sz="11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Topic </a:t>
            </a:r>
            <a:r>
              <a:rPr lang="en-US" sz="1100" dirty="0">
                <a:solidFill>
                  <a:srgbClr val="000000"/>
                </a:solidFill>
                <a:highlight>
                  <a:srgbClr val="FFFFFF"/>
                </a:highlight>
                <a:latin typeface="Consolas" panose="020B0609020204030204" pitchFamily="49" charset="0"/>
              </a:rPr>
              <a:t>{ Title = </a:t>
            </a:r>
            <a:r>
              <a:rPr lang="en-US" sz="1100" dirty="0">
                <a:solidFill>
                  <a:srgbClr val="A31515"/>
                </a:solidFill>
                <a:highlight>
                  <a:srgbClr val="FFFFFF"/>
                </a:highlight>
                <a:latin typeface="Consolas" panose="020B0609020204030204" pitchFamily="49" charset="0"/>
              </a:rPr>
              <a:t>"Places to see"</a:t>
            </a:r>
            <a:r>
              <a:rPr lang="en-US" sz="1100" dirty="0">
                <a:solidFill>
                  <a:srgbClr val="000000"/>
                </a:solidFill>
                <a:highlight>
                  <a:srgbClr val="FFFFFF"/>
                </a:highlight>
                <a:latin typeface="Consolas" panose="020B0609020204030204" pitchFamily="49" charset="0"/>
              </a:rPr>
              <a:t> </a:t>
            </a: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1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pPr marL="0" indent="0">
              <a:buFont typeface="Arial" pitchFamily="34" charset="0"/>
              <a:buNone/>
            </a:pPr>
            <a:r>
              <a:rPr lang="en-US" sz="1200" dirty="0">
                <a:solidFill>
                  <a:srgbClr val="000000"/>
                </a:solidFill>
                <a:highlight>
                  <a:srgbClr val="FFFFFF"/>
                </a:highlight>
                <a:latin typeface="Consolas" panose="020B0609020204030204" pitchFamily="49" charset="0"/>
              </a:rPr>
              <a:t>ResourceResponse&lt;</a:t>
            </a:r>
            <a:r>
              <a:rPr lang="en-US" sz="1200" dirty="0">
                <a:solidFill>
                  <a:srgbClr val="2B91AF"/>
                </a:solidFill>
                <a:highlight>
                  <a:srgbClr val="FFFFFF"/>
                </a:highlight>
                <a:latin typeface="Consolas" panose="020B0609020204030204" pitchFamily="49" charset="0"/>
              </a:rPr>
              <a:t>Document&gt; </a:t>
            </a:r>
            <a:r>
              <a:rPr lang="en-US" sz="1200" dirty="0">
                <a:solidFill>
                  <a:srgbClr val="000000"/>
                </a:solidFill>
                <a:highlight>
                  <a:srgbClr val="FFFFFF"/>
                </a:highlight>
                <a:latin typeface="Consolas" panose="020B0609020204030204" pitchFamily="49" charset="0"/>
              </a:rPr>
              <a:t>resp = </a:t>
            </a:r>
            <a:r>
              <a:rPr lang="en-US" sz="1200" dirty="0">
                <a:solidFill>
                  <a:srgbClr val="0000FF"/>
                </a:solidFill>
                <a:highlight>
                  <a:srgbClr val="FFFFFF"/>
                </a:highlight>
                <a:latin typeface="Consolas" panose="020B0609020204030204" pitchFamily="49" charset="0"/>
              </a:rPr>
              <a:t>await</a:t>
            </a:r>
            <a:r>
              <a:rPr lang="en-US" sz="1200" dirty="0">
                <a:solidFill>
                  <a:srgbClr val="000000"/>
                </a:solidFill>
                <a:highlight>
                  <a:srgbClr val="FFFFFF"/>
                </a:highlight>
                <a:latin typeface="Consolas" panose="020B0609020204030204" pitchFamily="49" charset="0"/>
              </a:rPr>
              <a:t> client.CreateDocumentAsync(</a:t>
            </a:r>
            <a:r>
              <a:rPr lang="en-US" sz="1200" dirty="0" err="1">
                <a:solidFill>
                  <a:srgbClr val="000000"/>
                </a:solidFill>
                <a:highlight>
                  <a:srgbClr val="FFFFFF"/>
                </a:highlight>
                <a:latin typeface="Consolas" panose="020B0609020204030204" pitchFamily="49" charset="0"/>
              </a:rPr>
              <a:t>collection.DocumentsLink</a:t>
            </a:r>
            <a:r>
              <a:rPr lang="en-US" sz="1200" dirty="0">
                <a:solidFill>
                  <a:srgbClr val="000000"/>
                </a:solidFill>
                <a:highlight>
                  <a:srgbClr val="FFFFFF"/>
                </a:highlight>
                <a:latin typeface="Consolas" panose="020B0609020204030204" pitchFamily="49" charset="0"/>
              </a:rPr>
              <a:t>, page</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p:txBody>
      </p:sp>
      <p:grpSp>
        <p:nvGrpSpPr>
          <p:cNvPr id="6" name="Group 2"/>
          <p:cNvGrpSpPr/>
          <p:nvPr/>
        </p:nvGrpSpPr>
        <p:grpSpPr>
          <a:xfrm>
            <a:off x="-2044" y="6513076"/>
            <a:ext cx="12194043" cy="354000"/>
            <a:chOff x="2577137" y="4571778"/>
            <a:chExt cx="9101124" cy="1390560"/>
          </a:xfrm>
        </p:grpSpPr>
        <p:sp>
          <p:nvSpPr>
            <p:cNvPr id="1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1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7134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28859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20" name="TextBox 19"/>
          <p:cNvSpPr txBox="1"/>
          <p:nvPr/>
        </p:nvSpPr>
        <p:spPr>
          <a:xfrm>
            <a:off x="0" y="872295"/>
            <a:ext cx="12201417" cy="1277273"/>
          </a:xfrm>
          <a:prstGeom prst="rect">
            <a:avLst/>
          </a:prstGeom>
          <a:noFill/>
        </p:spPr>
        <p:txBody>
          <a:bodyPr wrap="square" rtlCol="0">
            <a:spAutoFit/>
          </a:bodyPr>
          <a:lstStyle/>
          <a:p>
            <a:pPr marL="252000">
              <a:spcAft>
                <a:spcPts val="600"/>
              </a:spcAft>
            </a:pPr>
            <a:r>
              <a:rPr lang="en-US" sz="3600" dirty="0" smtClean="0">
                <a:solidFill>
                  <a:srgbClr val="FFFFFF"/>
                </a:solidFill>
                <a:latin typeface="Segoe UI Light"/>
                <a:cs typeface="Segoe UI" panose="020B0502040204020203" pitchFamily="34" charset="0"/>
              </a:rPr>
              <a:t>Capacity Units </a:t>
            </a:r>
            <a:r>
              <a:rPr lang="en-US" sz="3600" dirty="0">
                <a:solidFill>
                  <a:srgbClr val="FFFFFF"/>
                </a:solidFill>
                <a:latin typeface="Segoe UI Light"/>
                <a:cs typeface="Segoe UI" panose="020B0502040204020203" pitchFamily="34" charset="0"/>
              </a:rPr>
              <a:t>are </a:t>
            </a:r>
            <a:r>
              <a:rPr lang="en-US" sz="3600" dirty="0" smtClean="0">
                <a:solidFill>
                  <a:srgbClr val="FFFFFF"/>
                </a:solidFill>
                <a:latin typeface="Segoe UI Light"/>
                <a:cs typeface="Segoe UI" panose="020B0502040204020203" pitchFamily="34" charset="0"/>
              </a:rPr>
              <a:t>combinable</a:t>
            </a:r>
            <a:endParaRPr lang="en-US" sz="3600" dirty="0">
              <a:solidFill>
                <a:srgbClr val="FFFFFF"/>
              </a:solidFill>
              <a:latin typeface="Segoe UI Light"/>
              <a:cs typeface="Segoe UI" panose="020B0502040204020203" pitchFamily="34" charset="0"/>
            </a:endParaRPr>
          </a:p>
          <a:p>
            <a:pPr marL="252000">
              <a:spcAft>
                <a:spcPts val="600"/>
              </a:spcAft>
            </a:pPr>
            <a:r>
              <a:rPr lang="en-US" sz="3600" dirty="0" smtClean="0">
                <a:solidFill>
                  <a:srgbClr val="FFFFFF"/>
                </a:solidFill>
                <a:latin typeface="Segoe UI Light"/>
                <a:cs typeface="Segoe UI" panose="020B0502040204020203" pitchFamily="34" charset="0"/>
              </a:rPr>
              <a:t>Storage</a:t>
            </a:r>
            <a:r>
              <a:rPr lang="en-US" sz="3600" dirty="0">
                <a:solidFill>
                  <a:srgbClr val="FFFFFF"/>
                </a:solidFill>
                <a:latin typeface="Segoe UI Light"/>
                <a:cs typeface="Segoe UI" panose="020B0502040204020203" pitchFamily="34" charset="0"/>
              </a:rPr>
              <a:t>, </a:t>
            </a:r>
            <a:r>
              <a:rPr lang="en-US" sz="3600" dirty="0" smtClean="0">
                <a:solidFill>
                  <a:srgbClr val="FFFFFF"/>
                </a:solidFill>
                <a:latin typeface="Segoe UI Light"/>
                <a:cs typeface="Segoe UI" panose="020B0502040204020203" pitchFamily="34" charset="0"/>
              </a:rPr>
              <a:t>request units/second, </a:t>
            </a:r>
            <a:r>
              <a:rPr lang="en-US" sz="3600" dirty="0">
                <a:solidFill>
                  <a:srgbClr val="FFFFFF"/>
                </a:solidFill>
                <a:latin typeface="Segoe UI Light"/>
                <a:cs typeface="Segoe UI" panose="020B0502040204020203" pitchFamily="34" charset="0"/>
              </a:rPr>
              <a:t>and </a:t>
            </a:r>
            <a:r>
              <a:rPr lang="en-US" sz="3600" dirty="0" smtClean="0">
                <a:solidFill>
                  <a:srgbClr val="FFFFFF"/>
                </a:solidFill>
                <a:latin typeface="Segoe UI Light"/>
                <a:cs typeface="Segoe UI" panose="020B0502040204020203" pitchFamily="34" charset="0"/>
              </a:rPr>
              <a:t>price </a:t>
            </a:r>
            <a:r>
              <a:rPr lang="en-US" sz="3600" dirty="0">
                <a:solidFill>
                  <a:srgbClr val="FFFFFF"/>
                </a:solidFill>
                <a:latin typeface="Segoe UI Light"/>
                <a:cs typeface="Segoe UI" panose="020B0502040204020203" pitchFamily="34" charset="0"/>
              </a:rPr>
              <a:t>scale linearly</a:t>
            </a:r>
            <a:endParaRPr lang="en-US" sz="3600" baseline="30000" dirty="0">
              <a:solidFill>
                <a:srgbClr val="FFFFFF"/>
              </a:solidFill>
              <a:latin typeface="Segoe UI Light"/>
              <a:cs typeface="Segoe UI" panose="020B0502040204020203" pitchFamily="34" charset="0"/>
            </a:endParaRPr>
          </a:p>
        </p:txBody>
      </p:sp>
      <p:grpSp>
        <p:nvGrpSpPr>
          <p:cNvPr id="6" name="Group 5"/>
          <p:cNvGrpSpPr/>
          <p:nvPr/>
        </p:nvGrpSpPr>
        <p:grpSpPr>
          <a:xfrm>
            <a:off x="2348927" y="2323933"/>
            <a:ext cx="7949062" cy="4557795"/>
            <a:chOff x="4904951" y="1747867"/>
            <a:chExt cx="7949062" cy="4557795"/>
          </a:xfrm>
        </p:grpSpPr>
        <p:sp>
          <p:nvSpPr>
            <p:cNvPr id="12" name="Rectangle 11"/>
            <p:cNvSpPr/>
            <p:nvPr/>
          </p:nvSpPr>
          <p:spPr bwMode="auto">
            <a:xfrm>
              <a:off x="7472039" y="3196380"/>
              <a:ext cx="2601432" cy="21902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3" name="Rectangle 12"/>
            <p:cNvSpPr/>
            <p:nvPr/>
          </p:nvSpPr>
          <p:spPr bwMode="auto">
            <a:xfrm>
              <a:off x="7483893" y="3846729"/>
              <a:ext cx="1816580" cy="15398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15" name="Rectangle 14"/>
            <p:cNvSpPr/>
            <p:nvPr/>
          </p:nvSpPr>
          <p:spPr bwMode="auto">
            <a:xfrm>
              <a:off x="7462246" y="4425079"/>
              <a:ext cx="1140644" cy="96153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cxnSp>
          <p:nvCxnSpPr>
            <p:cNvPr id="16" name="Straight Arrow Connector 15"/>
            <p:cNvCxnSpPr/>
            <p:nvPr/>
          </p:nvCxnSpPr>
          <p:spPr>
            <a:xfrm flipV="1">
              <a:off x="7462246" y="1747867"/>
              <a:ext cx="0" cy="3638746"/>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43392" y="5407038"/>
              <a:ext cx="4185502" cy="0"/>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04951" y="3279554"/>
              <a:ext cx="2534989" cy="849463"/>
            </a:xfrm>
            <a:prstGeom prst="rect">
              <a:avLst/>
            </a:prstGeom>
            <a:noFill/>
          </p:spPr>
          <p:txBody>
            <a:bodyPr wrap="none" lIns="182880" tIns="146304" rIns="182880" bIns="146304" rtlCol="0">
              <a:spAutoFit/>
            </a:bodyPr>
            <a:lstStyle/>
            <a:p>
              <a:pPr algn="ctr">
                <a:lnSpc>
                  <a:spcPct val="90000"/>
                </a:lnSpc>
              </a:pPr>
              <a:r>
                <a:rPr lang="en-US" sz="2400" dirty="0">
                  <a:solidFill>
                    <a:srgbClr val="FFFFFF"/>
                  </a:solidFill>
                  <a:latin typeface="Segoe UI Light"/>
                </a:rPr>
                <a:t>throughput</a:t>
              </a:r>
              <a:endParaRPr lang="en-US" sz="2800" dirty="0">
                <a:solidFill>
                  <a:srgbClr val="FFFFFF"/>
                </a:solidFill>
                <a:latin typeface="Segoe UI Light"/>
              </a:endParaRPr>
            </a:p>
            <a:p>
              <a:pPr algn="ctr">
                <a:lnSpc>
                  <a:spcPct val="90000"/>
                </a:lnSpc>
              </a:pPr>
              <a:r>
                <a:rPr lang="en-US" sz="1600" dirty="0" smtClean="0">
                  <a:solidFill>
                    <a:srgbClr val="FFFFFF"/>
                  </a:solidFill>
                  <a:latin typeface="Segoe UI Light"/>
                </a:rPr>
                <a:t>Request units per second</a:t>
              </a:r>
              <a:endParaRPr lang="en-US" sz="1600" dirty="0">
                <a:solidFill>
                  <a:srgbClr val="FFFFFF"/>
                </a:solidFill>
                <a:latin typeface="Segoe UI Light"/>
              </a:endParaRPr>
            </a:p>
          </p:txBody>
        </p:sp>
        <p:sp>
          <p:nvSpPr>
            <p:cNvPr id="19" name="TextBox 18"/>
            <p:cNvSpPr txBox="1"/>
            <p:nvPr/>
          </p:nvSpPr>
          <p:spPr>
            <a:xfrm>
              <a:off x="8652570" y="5456199"/>
              <a:ext cx="1767150" cy="849463"/>
            </a:xfrm>
            <a:prstGeom prst="rect">
              <a:avLst/>
            </a:prstGeom>
            <a:noFill/>
          </p:spPr>
          <p:txBody>
            <a:bodyPr wrap="none" lIns="182880" tIns="146304" rIns="182880" bIns="146304" rtlCol="0">
              <a:spAutoFit/>
            </a:bodyPr>
            <a:lstStyle/>
            <a:p>
              <a:pPr algn="ctr">
                <a:lnSpc>
                  <a:spcPct val="90000"/>
                </a:lnSpc>
              </a:pPr>
              <a:r>
                <a:rPr lang="en-US" sz="2400" dirty="0" err="1">
                  <a:solidFill>
                    <a:srgbClr val="FFFFFF"/>
                  </a:solidFill>
                  <a:latin typeface="Segoe UI Light"/>
                </a:rPr>
                <a:t>db</a:t>
              </a:r>
              <a:r>
                <a:rPr lang="en-US" sz="2400" dirty="0">
                  <a:solidFill>
                    <a:srgbClr val="FFFFFF"/>
                  </a:solidFill>
                  <a:latin typeface="Segoe UI Light"/>
                </a:rPr>
                <a:t> storage</a:t>
              </a:r>
              <a:endParaRPr lang="en-US" sz="2800" dirty="0">
                <a:solidFill>
                  <a:srgbClr val="FFFFFF"/>
                </a:solidFill>
                <a:latin typeface="Segoe UI Light"/>
              </a:endParaRPr>
            </a:p>
            <a:p>
              <a:pPr algn="ctr">
                <a:lnSpc>
                  <a:spcPct val="90000"/>
                </a:lnSpc>
              </a:pPr>
              <a:r>
                <a:rPr lang="en-US" sz="1600" dirty="0">
                  <a:solidFill>
                    <a:srgbClr val="FFFFFF"/>
                  </a:solidFill>
                  <a:latin typeface="Segoe UI Light"/>
                </a:rPr>
                <a:t>GB</a:t>
              </a:r>
            </a:p>
          </p:txBody>
        </p:sp>
        <p:cxnSp>
          <p:nvCxnSpPr>
            <p:cNvPr id="21" name="Straight Connector 20"/>
            <p:cNvCxnSpPr/>
            <p:nvPr/>
          </p:nvCxnSpPr>
          <p:spPr>
            <a:xfrm flipV="1">
              <a:off x="7462246" y="2945071"/>
              <a:ext cx="2884603" cy="2441542"/>
            </a:xfrm>
            <a:prstGeom prst="line">
              <a:avLst/>
            </a:prstGeom>
            <a:ln w="28575">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a:off x="9979203" y="3112174"/>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4" name="Oval 23"/>
            <p:cNvSpPr/>
            <p:nvPr/>
          </p:nvSpPr>
          <p:spPr bwMode="auto">
            <a:xfrm>
              <a:off x="9225253" y="3765539"/>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5" name="Oval 24"/>
            <p:cNvSpPr/>
            <p:nvPr/>
          </p:nvSpPr>
          <p:spPr bwMode="auto">
            <a:xfrm>
              <a:off x="8506502" y="4360846"/>
              <a:ext cx="155068" cy="174542"/>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FF"/>
                </a:solidFill>
                <a:ea typeface="Segoe UI" pitchFamily="34" charset="0"/>
                <a:cs typeface="Segoe UI" pitchFamily="34" charset="0"/>
              </a:endParaRPr>
            </a:p>
          </p:txBody>
        </p:sp>
        <p:sp>
          <p:nvSpPr>
            <p:cNvPr id="26" name="TextBox 25"/>
            <p:cNvSpPr txBox="1"/>
            <p:nvPr/>
          </p:nvSpPr>
          <p:spPr>
            <a:xfrm>
              <a:off x="10346849" y="1878239"/>
              <a:ext cx="2507164" cy="960263"/>
            </a:xfrm>
            <a:prstGeom prst="rect">
              <a:avLst/>
            </a:prstGeom>
            <a:noFill/>
          </p:spPr>
          <p:txBody>
            <a:bodyPr wrap="square" lIns="182880" tIns="146304" rIns="182880" bIns="146304" rtlCol="0">
              <a:spAutoFit/>
            </a:bodyPr>
            <a:lstStyle/>
            <a:p>
              <a:pPr algn="ctr">
                <a:lnSpc>
                  <a:spcPct val="90000"/>
                </a:lnSpc>
              </a:pPr>
              <a:r>
                <a:rPr lang="en-US" sz="2400" dirty="0">
                  <a:solidFill>
                    <a:srgbClr val="FFFFFF"/>
                  </a:solidFill>
                  <a:latin typeface="Segoe UI Light"/>
                </a:rPr>
                <a:t>provisioned capacity units</a:t>
              </a:r>
            </a:p>
          </p:txBody>
        </p:sp>
      </p:grpSp>
      <p:sp>
        <p:nvSpPr>
          <p:cNvPr id="2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Pricing principles</a:t>
            </a:r>
            <a:endParaRPr lang="en-US" dirty="0">
              <a:solidFill>
                <a:srgbClr val="FFFFFF"/>
              </a:solidFill>
            </a:endParaRPr>
          </a:p>
        </p:txBody>
      </p:sp>
      <p:pic>
        <p:nvPicPr>
          <p:cNvPr id="29" name="Picture 28"/>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3833465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p:cNvSpPr/>
          <p:nvPr/>
        </p:nvSpPr>
        <p:spPr bwMode="auto">
          <a:xfrm>
            <a:off x="0" y="0"/>
            <a:ext cx="12192000" cy="6858000"/>
          </a:xfrm>
          <a:prstGeom prst="rect">
            <a:avLst/>
          </a:prstGeom>
          <a:solidFill>
            <a:srgbClr val="65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solidFill>
                <a:srgbClr val="FFFFFF"/>
              </a:solidFill>
              <a:ea typeface="Segoe UI" pitchFamily="34" charset="0"/>
              <a:cs typeface="Segoe UI" pitchFamily="34" charset="0"/>
            </a:endParaRPr>
          </a:p>
        </p:txBody>
      </p:sp>
      <p:sp>
        <p:nvSpPr>
          <p:cNvPr id="5" name="TextBox 4"/>
          <p:cNvSpPr txBox="1"/>
          <p:nvPr/>
        </p:nvSpPr>
        <p:spPr>
          <a:xfrm>
            <a:off x="-18835" y="6134725"/>
            <a:ext cx="12210836" cy="723275"/>
          </a:xfrm>
          <a:prstGeom prst="rect">
            <a:avLst/>
          </a:prstGeom>
          <a:noFill/>
        </p:spPr>
        <p:txBody>
          <a:bodyPr wrap="square" rtlCol="0" anchor="b">
            <a:noAutofit/>
          </a:bodyPr>
          <a:lstStyle/>
          <a:p>
            <a:pPr marL="252000" indent="-342900">
              <a:spcAft>
                <a:spcPts val="600"/>
              </a:spcAft>
              <a:buFont typeface="+mj-lt"/>
              <a:buAutoNum type="arabicPeriod"/>
            </a:pPr>
            <a:r>
              <a:rPr lang="en-US" sz="2000" dirty="0" smtClean="0">
                <a:solidFill>
                  <a:srgbClr val="FFFFFF"/>
                </a:solidFill>
                <a:latin typeface="Segoe UI Light"/>
                <a:cs typeface="Segoe UI" panose="020B0502040204020203" pitchFamily="34" charset="0"/>
              </a:rPr>
              <a:t>Attached </a:t>
            </a:r>
            <a:r>
              <a:rPr lang="en-US" sz="2000" dirty="0">
                <a:solidFill>
                  <a:srgbClr val="FFFFFF"/>
                </a:solidFill>
                <a:latin typeface="Segoe UI Light"/>
                <a:cs typeface="Segoe UI" panose="020B0502040204020203" pitchFamily="34" charset="0"/>
              </a:rPr>
              <a:t>BLOB storage </a:t>
            </a:r>
            <a:r>
              <a:rPr lang="en-US" sz="2000" dirty="0" smtClean="0">
                <a:solidFill>
                  <a:srgbClr val="FFFFFF"/>
                </a:solidFill>
                <a:latin typeface="Segoe UI Light"/>
                <a:cs typeface="Segoe UI" panose="020B0502040204020203" pitchFamily="34" charset="0"/>
              </a:rPr>
              <a:t>not included in </a:t>
            </a:r>
            <a:r>
              <a:rPr lang="en-US" sz="2000" dirty="0" err="1" smtClean="0">
                <a:solidFill>
                  <a:srgbClr val="FFFFFF"/>
                </a:solidFill>
                <a:latin typeface="Segoe UI Light"/>
                <a:cs typeface="Segoe UI" panose="020B0502040204020203" pitchFamily="34" charset="0"/>
              </a:rPr>
              <a:t>db</a:t>
            </a:r>
            <a:r>
              <a:rPr lang="en-US" sz="2000" dirty="0" smtClean="0">
                <a:solidFill>
                  <a:srgbClr val="FFFFFF"/>
                </a:solidFill>
                <a:latin typeface="Segoe UI Light"/>
                <a:cs typeface="Segoe UI" panose="020B0502040204020203" pitchFamily="34" charset="0"/>
              </a:rPr>
              <a:t> storage.</a:t>
            </a:r>
            <a:endParaRPr lang="en-US" sz="2000" dirty="0">
              <a:solidFill>
                <a:srgbClr val="FFFFFF"/>
              </a:solidFill>
              <a:latin typeface="Segoe UI Light"/>
              <a:cs typeface="Segoe UI" panose="020B0502040204020203" pitchFamily="34" charset="0"/>
            </a:endParaRPr>
          </a:p>
          <a:p>
            <a:pPr marL="252000" indent="-342900">
              <a:spcAft>
                <a:spcPts val="600"/>
              </a:spcAft>
              <a:buFont typeface="+mj-lt"/>
              <a:buAutoNum type="arabicPeriod"/>
            </a:pPr>
            <a:r>
              <a:rPr lang="en-US" sz="2000" dirty="0">
                <a:solidFill>
                  <a:srgbClr val="FFFFFF"/>
                </a:solidFill>
                <a:latin typeface="Segoe UI Light"/>
                <a:cs typeface="Segoe UI" panose="020B0502040204020203" pitchFamily="34" charset="0"/>
              </a:rPr>
              <a:t>Storage is inclusive of document data and indexes; we will provide guidance on limits for other DB entities. </a:t>
            </a:r>
          </a:p>
        </p:txBody>
      </p:sp>
      <p:sp>
        <p:nvSpPr>
          <p:cNvPr id="8" name="Rectangle 7"/>
          <p:cNvSpPr/>
          <p:nvPr/>
        </p:nvSpPr>
        <p:spPr>
          <a:xfrm>
            <a:off x="-9418" y="0"/>
            <a:ext cx="12201418" cy="6858000"/>
          </a:xfrm>
          <a:prstGeom prst="rect">
            <a:avLst/>
          </a:prstGeom>
          <a:noFill/>
          <a:ln>
            <a:noFill/>
          </a:ln>
        </p:spPr>
        <p:txBody>
          <a:bodyPr wrap="square" anchor="ctr">
            <a:noAutofit/>
          </a:bodyPr>
          <a:lstStyle/>
          <a:p>
            <a:pPr marL="252000" defTabSz="914050" fontAlgn="base">
              <a:spcBef>
                <a:spcPts val="1200"/>
              </a:spcBef>
              <a:spcAft>
                <a:spcPct val="0"/>
              </a:spcAft>
            </a:pPr>
            <a:r>
              <a:rPr lang="en-US" sz="4400" dirty="0" smtClean="0">
                <a:solidFill>
                  <a:srgbClr val="FFFFFF"/>
                </a:solidFill>
                <a:latin typeface="Segoe UI Light"/>
              </a:rPr>
              <a:t>10GB </a:t>
            </a:r>
            <a:r>
              <a:rPr lang="en-US" sz="4400" dirty="0">
                <a:solidFill>
                  <a:srgbClr val="FFFFFF"/>
                </a:solidFill>
                <a:latin typeface="Segoe UI Light"/>
              </a:rPr>
              <a:t>database storage</a:t>
            </a:r>
            <a:r>
              <a:rPr lang="en-US" sz="4400" baseline="30000" dirty="0">
                <a:solidFill>
                  <a:srgbClr val="FFFFFF"/>
                </a:solidFill>
                <a:latin typeface="Segoe UI Light"/>
              </a:rPr>
              <a:t>1,2</a:t>
            </a:r>
          </a:p>
          <a:p>
            <a:pPr marL="252000" defTabSz="914050" fontAlgn="base">
              <a:spcBef>
                <a:spcPts val="1200"/>
              </a:spcBef>
              <a:spcAft>
                <a:spcPct val="0"/>
              </a:spcAft>
            </a:pPr>
            <a:r>
              <a:rPr lang="en-US" sz="4400" dirty="0">
                <a:solidFill>
                  <a:srgbClr val="FFFFFF"/>
                </a:solidFill>
                <a:latin typeface="Segoe UI Light"/>
              </a:rPr>
              <a:t>2000Request units per second</a:t>
            </a:r>
          </a:p>
          <a:p>
            <a:pPr marL="252000" defTabSz="914050" fontAlgn="base">
              <a:spcBef>
                <a:spcPts val="1200"/>
              </a:spcBef>
              <a:spcAft>
                <a:spcPct val="0"/>
              </a:spcAft>
            </a:pPr>
            <a:r>
              <a:rPr lang="en-US" sz="4400" dirty="0">
                <a:solidFill>
                  <a:srgbClr val="FFFFFF"/>
                </a:solidFill>
                <a:latin typeface="Segoe UI Light"/>
              </a:rPr>
              <a:t>$22.50/month</a:t>
            </a:r>
          </a:p>
          <a:p>
            <a:pPr marL="252000" defTabSz="914050" fontAlgn="base">
              <a:spcBef>
                <a:spcPts val="1200"/>
              </a:spcBef>
              <a:spcAft>
                <a:spcPct val="0"/>
              </a:spcAft>
            </a:pPr>
            <a:r>
              <a:rPr lang="en-US" sz="4400" dirty="0">
                <a:solidFill>
                  <a:srgbClr val="FFFFFF"/>
                </a:solidFill>
                <a:latin typeface="Segoe UI Light"/>
              </a:rPr>
              <a:t>D</a:t>
            </a:r>
            <a:r>
              <a:rPr lang="en-US" sz="4400" dirty="0" smtClean="0">
                <a:solidFill>
                  <a:srgbClr val="FFFFFF"/>
                </a:solidFill>
                <a:latin typeface="Segoe UI Light"/>
              </a:rPr>
              <a:t>iscounted </a:t>
            </a:r>
            <a:r>
              <a:rPr lang="en-US" sz="4400" dirty="0">
                <a:solidFill>
                  <a:srgbClr val="FFFFFF"/>
                </a:solidFill>
                <a:latin typeface="Segoe UI Light"/>
              </a:rPr>
              <a:t>50% for </a:t>
            </a:r>
            <a:r>
              <a:rPr lang="en-US" sz="4400" dirty="0" smtClean="0">
                <a:solidFill>
                  <a:srgbClr val="FFFFFF"/>
                </a:solidFill>
                <a:latin typeface="Segoe UI Light"/>
              </a:rPr>
              <a:t>Preview</a:t>
            </a:r>
            <a:endParaRPr lang="en-US" sz="4400" dirty="0">
              <a:solidFill>
                <a:srgbClr val="FFFFFF"/>
              </a:solidFill>
              <a:latin typeface="Segoe UI Light"/>
            </a:endParaRPr>
          </a:p>
        </p:txBody>
      </p:sp>
      <p:sp>
        <p:nvSpPr>
          <p:cNvPr id="2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Standard Offer for Preview</a:t>
            </a:r>
          </a:p>
        </p:txBody>
      </p:sp>
      <p:pic>
        <p:nvPicPr>
          <p:cNvPr id="28" name="Picture 27"/>
          <p:cNvPicPr>
            <a:picLocks noChangeAspect="1"/>
          </p:cNvPicPr>
          <p:nvPr/>
        </p:nvPicPr>
        <p:blipFill>
          <a:blip r:embed="rId3"/>
          <a:stretch>
            <a:fillRect/>
          </a:stretch>
        </p:blipFill>
        <p:spPr>
          <a:xfrm>
            <a:off x="11518900" y="76201"/>
            <a:ext cx="571500" cy="739946"/>
          </a:xfrm>
          <a:prstGeom prst="rect">
            <a:avLst/>
          </a:prstGeom>
        </p:spPr>
      </p:pic>
    </p:spTree>
    <p:extLst>
      <p:ext uri="{BB962C8B-B14F-4D97-AF65-F5344CB8AC3E}">
        <p14:creationId xmlns:p14="http://schemas.microsoft.com/office/powerpoint/2010/main" val="696941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14"/>
          <p:cNvSpPr>
            <a:spLocks noGrp="1"/>
          </p:cNvSpPr>
          <p:nvPr>
            <p:ph idx="4294967295"/>
          </p:nvPr>
        </p:nvSpPr>
        <p:spPr>
          <a:xfrm>
            <a:off x="0" y="1111442"/>
            <a:ext cx="12192000" cy="4635115"/>
          </a:xfrm>
        </p:spPr>
        <p:txBody>
          <a:bodyPr anchor="ctr"/>
          <a:lstStyle/>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units are provisioned for each database account based on the number of capacity units purchased.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Request unit consumption is evaluated as a rate per second.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Applications that exceed the provisioned request unit rate for their account will be throttled until the rate drops below the reserved level for the Account. </a:t>
            </a:r>
          </a:p>
          <a:p>
            <a:pPr marL="252000" lvl="1" indent="0" defTabSz="914050" fontAlgn="base">
              <a:spcBef>
                <a:spcPts val="1200"/>
              </a:spcBef>
              <a:spcAft>
                <a:spcPct val="0"/>
              </a:spcAft>
              <a:buNone/>
            </a:pPr>
            <a:r>
              <a:rPr lang="en-US" sz="3600" dirty="0">
                <a:solidFill>
                  <a:schemeClr val="tx1">
                    <a:lumMod val="65000"/>
                    <a:lumOff val="35000"/>
                  </a:schemeClr>
                </a:solidFill>
                <a:latin typeface="Segoe UI Light"/>
              </a:rPr>
              <a:t>If your application requires a higher level of throughput, you can purchase additional capacity units</a:t>
            </a:r>
            <a:r>
              <a:rPr lang="en-US" sz="3600" dirty="0" smtClean="0">
                <a:solidFill>
                  <a:schemeClr val="tx1">
                    <a:lumMod val="65000"/>
                    <a:lumOff val="35000"/>
                  </a:schemeClr>
                </a:solidFill>
                <a:latin typeface="Segoe UI Light"/>
              </a:rPr>
              <a:t>.</a:t>
            </a:r>
            <a:endParaRPr lang="en-US" sz="3600" dirty="0">
              <a:solidFill>
                <a:schemeClr val="tx1">
                  <a:lumMod val="65000"/>
                  <a:lumOff val="35000"/>
                </a:schemeClr>
              </a:solidFill>
              <a:latin typeface="Segoe UI Light"/>
            </a:endParaRPr>
          </a:p>
        </p:txBody>
      </p:sp>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13013676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457200" y="1458435"/>
          <a:ext cx="11277600" cy="4109085"/>
        </p:xfrm>
        <a:graphic>
          <a:graphicData uri="http://schemas.openxmlformats.org/drawingml/2006/table">
            <a:tbl>
              <a:tblPr firstRow="1" bandRow="1">
                <a:tableStyleId>{5A111915-BE36-4E01-A7E5-04B1672EAD32}</a:tableStyleId>
              </a:tblPr>
              <a:tblGrid>
                <a:gridCol w="6096000"/>
                <a:gridCol w="5181600"/>
              </a:tblGrid>
              <a:tr h="370840">
                <a:tc>
                  <a:txBody>
                    <a:bodyPr/>
                    <a:lstStyle/>
                    <a:p>
                      <a:pPr marL="0" marR="0">
                        <a:lnSpc>
                          <a:spcPct val="107000"/>
                        </a:lnSpc>
                        <a:spcBef>
                          <a:spcPts val="0"/>
                        </a:spcBef>
                        <a:spcAft>
                          <a:spcPts val="800"/>
                        </a:spcAft>
                      </a:pPr>
                      <a:r>
                        <a:rPr lang="en-US" sz="2800" b="0" dirty="0" smtClean="0">
                          <a:solidFill>
                            <a:schemeClr val="tx1"/>
                          </a:solidFill>
                          <a:effectLst/>
                          <a:latin typeface="+mj-lt"/>
                        </a:rPr>
                        <a:t>Database Operations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smtClean="0">
                          <a:solidFill>
                            <a:schemeClr val="tx1"/>
                          </a:solidFill>
                          <a:effectLst/>
                          <a:latin typeface="+mj-lt"/>
                        </a:rPr>
                        <a:t>Operations/sec/capacity</a:t>
                      </a:r>
                      <a:r>
                        <a:rPr lang="en-US" sz="2800" b="0" baseline="0" dirty="0" smtClean="0">
                          <a:solidFill>
                            <a:schemeClr val="tx1"/>
                          </a:solidFill>
                          <a:effectLst/>
                          <a:latin typeface="+mj-lt"/>
                        </a:rPr>
                        <a:t> unit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Reading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2000 reads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Inserting/Replacing/Deleting a single 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500 inserts/replace/deletes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Query a collection with a simple predicate and returning a </a:t>
                      </a:r>
                      <a:r>
                        <a:rPr lang="en-US" sz="2800" b="0">
                          <a:solidFill>
                            <a:schemeClr val="tx1"/>
                          </a:solidFill>
                          <a:effectLst/>
                          <a:latin typeface="+mj-lt"/>
                        </a:rPr>
                        <a:t>single </a:t>
                      </a:r>
                      <a:r>
                        <a:rPr lang="en-US" sz="2800" b="0" smtClean="0">
                          <a:solidFill>
                            <a:schemeClr val="tx1"/>
                          </a:solidFill>
                          <a:effectLst/>
                          <a:latin typeface="+mj-lt"/>
                        </a:rPr>
                        <a:t>§document</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a:solidFill>
                            <a:schemeClr val="tx1"/>
                          </a:solidFill>
                          <a:effectLst/>
                          <a:latin typeface="+mj-lt"/>
                        </a:rPr>
                        <a:t>1000 queries</a:t>
                      </a:r>
                      <a:endParaRPr lang="en-US" sz="3600" b="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r h="370840">
                <a:tc>
                  <a:txBody>
                    <a:bodyPr/>
                    <a:lstStyle/>
                    <a:p>
                      <a:pPr marL="0" marR="0">
                        <a:lnSpc>
                          <a:spcPct val="107000"/>
                        </a:lnSpc>
                        <a:spcBef>
                          <a:spcPts val="0"/>
                        </a:spcBef>
                        <a:spcAft>
                          <a:spcPts val="800"/>
                        </a:spcAft>
                      </a:pPr>
                      <a:r>
                        <a:rPr lang="en-US" sz="2800" b="0" dirty="0">
                          <a:solidFill>
                            <a:schemeClr val="tx1"/>
                          </a:solidFill>
                          <a:effectLst/>
                          <a:latin typeface="+mj-lt"/>
                        </a:rPr>
                        <a:t>Stored Procedure a 50 document inserts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800" b="0" dirty="0">
                          <a:solidFill>
                            <a:schemeClr val="tx1"/>
                          </a:solidFill>
                          <a:effectLst/>
                          <a:latin typeface="+mj-lt"/>
                        </a:rPr>
                        <a:t>20 stored procedures</a:t>
                      </a:r>
                      <a:endParaRPr lang="en-US" sz="3600" b="0" dirty="0">
                        <a:solidFill>
                          <a:schemeClr val="tx1"/>
                        </a:solidFill>
                        <a:effectLst/>
                        <a:latin typeface="+mj-lt"/>
                        <a:ea typeface="Calibri" panose="020F0502020204030204" pitchFamily="34" charset="0"/>
                        <a:cs typeface="Times New Roman" panose="02020603050405020304" pitchFamily="18" charset="0"/>
                      </a:endParaRPr>
                    </a:p>
                  </a:txBody>
                  <a:tcPr marL="0" marR="0" marT="0" marB="0"/>
                </a:tc>
              </a:tr>
            </a:tbl>
          </a:graphicData>
        </a:graphic>
      </p:graphicFrame>
      <p:pic>
        <p:nvPicPr>
          <p:cNvPr id="6" name="Picture 5"/>
          <p:cNvPicPr>
            <a:picLocks noChangeAspect="1"/>
          </p:cNvPicPr>
          <p:nvPr/>
        </p:nvPicPr>
        <p:blipFill>
          <a:blip r:embed="rId2"/>
          <a:stretch>
            <a:fillRect/>
          </a:stretch>
        </p:blipFill>
        <p:spPr>
          <a:xfrm>
            <a:off x="11518900" y="76201"/>
            <a:ext cx="571500" cy="739946"/>
          </a:xfrm>
          <a:prstGeom prst="rect">
            <a:avLst/>
          </a:prstGeom>
        </p:spPr>
      </p:pic>
      <p:sp>
        <p:nvSpPr>
          <p:cNvPr id="8"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a:defRPr/>
            </a:pPr>
            <a:r>
              <a:rPr lang="en-US" dirty="0" smtClean="0">
                <a:solidFill>
                  <a:srgbClr val="FFFFFF"/>
                </a:solidFill>
              </a:rPr>
              <a:t>Request Units</a:t>
            </a:r>
            <a:endParaRPr lang="en-US" dirty="0">
              <a:solidFill>
                <a:srgbClr val="FFFFFF"/>
              </a:solidFill>
            </a:endParaRPr>
          </a:p>
        </p:txBody>
      </p:sp>
    </p:spTree>
    <p:extLst>
      <p:ext uri="{BB962C8B-B14F-4D97-AF65-F5344CB8AC3E}">
        <p14:creationId xmlns:p14="http://schemas.microsoft.com/office/powerpoint/2010/main" val="4224224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138"/>
          </a:xfrm>
        </p:spPr>
        <p:txBody>
          <a:bodyPr>
            <a:normAutofit/>
          </a:bodyPr>
          <a:lstStyle/>
          <a:p>
            <a:pPr marL="0" algn="ctr"/>
            <a:r>
              <a:rPr lang="en-US" sz="6000" dirty="0" smtClean="0"/>
              <a:t>Azure Search</a:t>
            </a:r>
            <a:endParaRPr lang="en-US" sz="6000" dirty="0"/>
          </a:p>
        </p:txBody>
      </p:sp>
      <p:pic>
        <p:nvPicPr>
          <p:cNvPr id="4" name="Picture 3"/>
          <p:cNvPicPr>
            <a:picLocks noChangeAspect="1"/>
          </p:cNvPicPr>
          <p:nvPr/>
        </p:nvPicPr>
        <p:blipFill>
          <a:blip r:embed="rId3"/>
          <a:stretch>
            <a:fillRect/>
          </a:stretch>
        </p:blipFill>
        <p:spPr>
          <a:xfrm>
            <a:off x="4818953" y="2551133"/>
            <a:ext cx="2554094" cy="1755735"/>
          </a:xfrm>
          <a:prstGeom prst="rect">
            <a:avLst/>
          </a:prstGeom>
        </p:spPr>
      </p:pic>
    </p:spTree>
    <p:extLst>
      <p:ext uri="{BB962C8B-B14F-4D97-AF65-F5344CB8AC3E}">
        <p14:creationId xmlns:p14="http://schemas.microsoft.com/office/powerpoint/2010/main" val="38891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Reduce Complexity</a:t>
            </a:r>
            <a:endParaRPr lang="en-US" sz="1800" dirty="0">
              <a:gradFill>
                <a:gsLst>
                  <a:gs pos="0">
                    <a:srgbClr val="FFFFFF"/>
                  </a:gs>
                  <a:gs pos="100000">
                    <a:srgbClr val="FFFFFF"/>
                  </a:gs>
                </a:gsLst>
                <a:lin ang="5400000" scaled="1"/>
              </a:gradFill>
            </a:endParaRP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Simplify search index management</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Scale-out easily</a:t>
            </a:r>
            <a:endParaRPr lang="en-US" dirty="0">
              <a:gradFill>
                <a:gsLst>
                  <a:gs pos="0">
                    <a:srgbClr val="FFFFFF"/>
                  </a:gs>
                  <a:gs pos="100000">
                    <a:srgbClr val="FFFFFF"/>
                  </a:gs>
                </a:gsLst>
                <a:lin ang="5400000" scaled="1"/>
              </a:gradFill>
            </a:endParaRPr>
          </a:p>
        </p:txBody>
      </p:sp>
      <p:sp>
        <p:nvSpPr>
          <p:cNvPr id="2" name="Title 1"/>
          <p:cNvSpPr>
            <a:spLocks noGrp="1"/>
          </p:cNvSpPr>
          <p:nvPr>
            <p:ph type="title"/>
          </p:nvPr>
        </p:nvSpPr>
        <p:spPr/>
        <p:txBody>
          <a:bodyPr/>
          <a:lstStyle/>
          <a:p>
            <a:r>
              <a:rPr lang="en-US" dirty="0" smtClean="0"/>
              <a:t>Search Overview</a:t>
            </a:r>
            <a:endParaRPr lang="en-US" dirty="0"/>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smtClean="0">
                <a:solidFill>
                  <a:srgbClr val="0070C0"/>
                </a:solidFill>
                <a:ea typeface="Calibri" panose="020F0502020204030204" pitchFamily="34" charset="0"/>
                <a:cs typeface="Calibri" panose="020F0502020204030204" pitchFamily="34" charset="0"/>
              </a:rPr>
              <a:t>fully-managed search solution </a:t>
            </a:r>
            <a:r>
              <a:rPr lang="en-US" sz="1799" dirty="0" smtClean="0">
                <a:solidFill>
                  <a:srgbClr val="3F3F3F"/>
                </a:solidFill>
                <a:ea typeface="Calibri" panose="020F0502020204030204" pitchFamily="34" charset="0"/>
                <a:cs typeface="Calibri" panose="020F0502020204030204" pitchFamily="34" charset="0"/>
              </a:rPr>
              <a:t>that allows developers to enable search experiences in applications. </a:t>
            </a:r>
            <a:endParaRPr lang="en-US" sz="1799" dirty="0">
              <a:solidFill>
                <a:srgbClr val="3F3F3F"/>
              </a:solidFill>
              <a:ea typeface="Calibri" panose="020F0502020204030204" pitchFamily="34" charset="0"/>
              <a:cs typeface="Calibri" panose="020F0502020204030204" pitchFamily="34" charset="0"/>
            </a:endParaRPr>
          </a:p>
          <a:p>
            <a:pPr>
              <a:spcAft>
                <a:spcPts val="600"/>
              </a:spcAft>
            </a:pPr>
            <a:r>
              <a:rPr lang="en-US" sz="1799" dirty="0" smtClean="0">
                <a:solidFill>
                  <a:srgbClr val="3F3F3F"/>
                </a:solidFill>
                <a:ea typeface="Calibri" panose="020F0502020204030204" pitchFamily="34" charset="0"/>
                <a:cs typeface="Calibri" panose="020F0502020204030204" pitchFamily="34" charset="0"/>
              </a:rPr>
              <a:t>Embed </a:t>
            </a:r>
            <a:r>
              <a:rPr lang="en-US" sz="1799" dirty="0">
                <a:solidFill>
                  <a:srgbClr val="3F3F3F"/>
                </a:solidFill>
                <a:ea typeface="Calibri" panose="020F0502020204030204" pitchFamily="34" charset="0"/>
                <a:cs typeface="Calibri" panose="020F0502020204030204" pitchFamily="34" charset="0"/>
              </a:rPr>
              <a:t>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smtClean="0">
                <a:solidFill>
                  <a:srgbClr val="3F3F3F"/>
                </a:solidFill>
              </a:rPr>
              <a:t>who </a:t>
            </a:r>
            <a:r>
              <a:rPr lang="en-US" sz="1799" dirty="0">
                <a:solidFill>
                  <a:srgbClr val="3F3F3F"/>
                </a:solidFill>
              </a:rPr>
              <a:t>need </a:t>
            </a:r>
            <a:r>
              <a:rPr lang="en-US" dirty="0" smtClean="0">
                <a:solidFill>
                  <a:srgbClr val="000000"/>
                </a:solidFill>
              </a:rPr>
              <a:t>a </a:t>
            </a:r>
            <a:r>
              <a:rPr lang="en-US" dirty="0">
                <a:solidFill>
                  <a:srgbClr val="000000"/>
                </a:solidFill>
              </a:rPr>
              <a:t>fully-managed search solution</a:t>
            </a:r>
            <a:r>
              <a:rPr lang="en-US" dirty="0" smtClean="0">
                <a:solidFill>
                  <a:srgbClr val="000000"/>
                </a:solidFill>
              </a:rPr>
              <a:t>.</a:t>
            </a:r>
            <a:endParaRPr lang="en-US" dirty="0">
              <a:solidFill>
                <a:srgbClr val="000000"/>
              </a:solidFill>
            </a:endParaRP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smtClean="0">
                <a:gradFill>
                  <a:gsLst>
                    <a:gs pos="0">
                      <a:srgbClr val="FFFFFF"/>
                    </a:gs>
                    <a:gs pos="100000">
                      <a:srgbClr val="FFFFFF"/>
                    </a:gs>
                  </a:gsLst>
                  <a:lin ang="5400000" scaled="1"/>
                </a:gradFill>
              </a:rPr>
              <a:t>Powerful, guaranteed performance</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Sophisticated search</a:t>
            </a:r>
            <a:endParaRPr lang="en-US" dirty="0">
              <a:gradFill>
                <a:gsLst>
                  <a:gs pos="0">
                    <a:srgbClr val="FFFFFF"/>
                  </a:gs>
                  <a:gs pos="100000">
                    <a:srgbClr val="FFFFFF"/>
                  </a:gs>
                </a:gsLst>
                <a:lin ang="5400000" scaled="1"/>
              </a:gradFill>
            </a:endParaRPr>
          </a:p>
          <a:p>
            <a:r>
              <a:rPr lang="en-US" dirty="0" smtClean="0">
                <a:gradFill>
                  <a:gsLst>
                    <a:gs pos="0">
                      <a:srgbClr val="FFFFFF"/>
                    </a:gs>
                    <a:gs pos="100000">
                      <a:srgbClr val="FFFFFF"/>
                    </a:gs>
                  </a:gsLst>
                  <a:lin ang="5400000" scaled="1"/>
                </a:gradFill>
              </a:rPr>
              <a:t>Connects business goals to the application</a:t>
            </a:r>
            <a:endParaRPr lang="en-US" dirty="0">
              <a:gradFill>
                <a:gsLst>
                  <a:gs pos="0">
                    <a:srgbClr val="FFFFFF"/>
                  </a:gs>
                  <a:gs pos="100000">
                    <a:srgbClr val="FFFFFF"/>
                  </a:gs>
                </a:gsLst>
                <a:lin ang="5400000" scaled="1"/>
              </a:gradFill>
            </a:endParaRP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smtClean="0">
                <a:gradFill>
                  <a:gsLst>
                    <a:gs pos="0">
                      <a:srgbClr val="FFFFFF"/>
                    </a:gs>
                    <a:gs pos="100000">
                      <a:srgbClr val="FFFFFF"/>
                    </a:gs>
                  </a:gsLst>
                  <a:lin ang="5400000" scaled="1"/>
                </a:gradFill>
              </a:rPr>
              <a:t>Fast time to market</a:t>
            </a:r>
          </a:p>
          <a:p>
            <a:pPr>
              <a:lnSpc>
                <a:spcPct val="125000"/>
              </a:lnSpc>
            </a:pPr>
            <a:r>
              <a:rPr lang="en-US" sz="1200" dirty="0" smtClean="0">
                <a:gradFill>
                  <a:gsLst>
                    <a:gs pos="0">
                      <a:srgbClr val="FFFFFF"/>
                    </a:gs>
                    <a:gs pos="100000">
                      <a:srgbClr val="FFFFFF"/>
                    </a:gs>
                  </a:gsLst>
                  <a:lin ang="5400000" scaled="1"/>
                </a:gradFill>
              </a:rPr>
              <a:t>Backed by Microsoft Azure</a:t>
            </a:r>
            <a:endParaRPr lang="en-US" sz="1200" dirty="0">
              <a:gradFill>
                <a:gsLst>
                  <a:gs pos="0">
                    <a:srgbClr val="FFFFFF"/>
                  </a:gs>
                  <a:gs pos="100000">
                    <a:srgbClr val="FFFFFF"/>
                  </a:gs>
                </a:gsLst>
                <a:lin ang="5400000" scaled="1"/>
              </a:gradFill>
            </a:endParaRP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smtClean="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smtClean="0">
                <a:gradFill>
                  <a:gsLst>
                    <a:gs pos="0">
                      <a:srgbClr val="FFFFFF"/>
                    </a:gs>
                    <a:gs pos="100000">
                      <a:srgbClr val="FFFFFF"/>
                    </a:gs>
                  </a:gsLst>
                  <a:lin ang="5400000" scaled="1"/>
                </a:gradFill>
              </a:rPr>
              <a:t>Move Quickly with Confidence</a:t>
            </a:r>
            <a:endParaRPr lang="en-US" sz="1800" dirty="0">
              <a:gradFill>
                <a:gsLst>
                  <a:gs pos="0">
                    <a:srgbClr val="FFFFFF"/>
                  </a:gs>
                  <a:gs pos="100000">
                    <a:srgbClr val="FFFFFF"/>
                  </a:gs>
                </a:gsLst>
                <a:lin ang="5400000" scaled="1"/>
              </a:gradFill>
            </a:endParaRPr>
          </a:p>
        </p:txBody>
      </p:sp>
      <p:pic>
        <p:nvPicPr>
          <p:cNvPr id="25" name="Picture 75"/>
          <p:cNvPicPr>
            <a:picLocks noChangeAspect="1"/>
          </p:cNvPicPr>
          <p:nvPr/>
        </p:nvPicPr>
        <p:blipFill rotWithShape="1">
          <a:blip r:embed="rId3">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bwMode="auto">
          <a:xfrm>
            <a:off x="2935231" y="5296145"/>
            <a:ext cx="3728190" cy="109892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2000" u="sng" kern="0" dirty="0" smtClean="0">
                <a:solidFill>
                  <a:srgbClr val="000000">
                    <a:lumMod val="65000"/>
                    <a:lumOff val="35000"/>
                  </a:srgbClr>
                </a:solidFill>
                <a:cs typeface="Segoe UI" panose="020B0502040204020203" pitchFamily="34" charset="0"/>
              </a:rPr>
              <a:t>Release Timing</a:t>
            </a:r>
            <a:endParaRPr lang="en-US" sz="2000" u="sng" kern="0" dirty="0">
              <a:solidFill>
                <a:srgbClr val="000000">
                  <a:lumMod val="65000"/>
                  <a:lumOff val="35000"/>
                </a:srgbClr>
              </a:solidFill>
              <a:cs typeface="Segoe UI"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Public Preview: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August 21, 2014</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a:p>
            <a:pPr defTabSz="932472" fontAlgn="base">
              <a:lnSpc>
                <a:spcPct val="90000"/>
              </a:lnSpc>
              <a:spcBef>
                <a:spcPct val="0"/>
              </a:spcBef>
              <a:spcAft>
                <a:spcPct val="0"/>
              </a:spcAft>
            </a:pPr>
            <a:r>
              <a:rPr lang="en-US" sz="2000" kern="0" dirty="0">
                <a:solidFill>
                  <a:srgbClr val="000000">
                    <a:lumMod val="65000"/>
                    <a:lumOff val="35000"/>
                  </a:srgbClr>
                </a:solidFill>
                <a:latin typeface="Segoe UI Light" panose="020B0502040204020203" pitchFamily="34" charset="0"/>
                <a:cs typeface="Segoe UI Light" panose="020B0502040204020203" pitchFamily="34" charset="0"/>
              </a:rPr>
              <a:t>GA: </a:t>
            </a:r>
            <a:r>
              <a:rPr lang="en-US" sz="2000" kern="0" dirty="0" smtClean="0">
                <a:solidFill>
                  <a:srgbClr val="000000">
                    <a:lumMod val="65000"/>
                    <a:lumOff val="35000"/>
                  </a:srgbClr>
                </a:solidFill>
                <a:latin typeface="Segoe UI Light" panose="020B0502040204020203" pitchFamily="34" charset="0"/>
                <a:cs typeface="Segoe UI Light" panose="020B0502040204020203" pitchFamily="34" charset="0"/>
              </a:rPr>
              <a:t>4-6 Months after Preview</a:t>
            </a:r>
            <a:endParaRPr lang="en-US" sz="2000" kern="0" dirty="0">
              <a:solidFill>
                <a:srgbClr val="000000">
                  <a:lumMod val="65000"/>
                  <a:lumOff val="35000"/>
                </a:srgbClr>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smtClean="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235942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248" y="1020933"/>
            <a:ext cx="10515600" cy="4654313"/>
          </a:xfrm>
        </p:spPr>
        <p:txBody>
          <a:bodyPr>
            <a:normAutofit/>
          </a:bodyPr>
          <a:lstStyle/>
          <a:p>
            <a:pPr marL="0" indent="0">
              <a:buNone/>
            </a:pPr>
            <a:endParaRPr lang="en-US" sz="400" dirty="0" smtClean="0">
              <a:latin typeface="Segoe UI Light" panose="020B0502040204020203" pitchFamily="34" charset="0"/>
              <a:cs typeface="Segoe UI Light" panose="020B0502040204020203" pitchFamily="34" charset="0"/>
            </a:endParaRPr>
          </a:p>
          <a:p>
            <a:pPr marL="0" indent="0">
              <a:buNone/>
            </a:pPr>
            <a:r>
              <a:rPr lang="en-US" sz="2600" u="sng" dirty="0" smtClean="0">
                <a:latin typeface="Segoe UI Light" panose="020B0502040204020203" pitchFamily="34" charset="0"/>
                <a:cs typeface="Segoe UI Light" panose="020B0502040204020203" pitchFamily="34" charset="0"/>
              </a:rPr>
              <a:t>Why?</a:t>
            </a:r>
          </a:p>
          <a:p>
            <a:pPr marL="0" indent="0">
              <a:buNone/>
            </a:pPr>
            <a:r>
              <a:rPr lang="en-US" sz="26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3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Instant results, auto-complete, hit highlighting,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infrastructure standpoint: availability,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sz="1700" dirty="0" smtClean="0">
                <a:latin typeface="Segoe UI Light" panose="020B0502040204020203" pitchFamily="34" charset="0"/>
                <a:cs typeface="Segoe UI Light" panose="020B0502040204020203" pitchFamily="34" charset="0"/>
              </a:rPr>
              <a:t>From the functionality standpoint: </a:t>
            </a:r>
            <a:br>
              <a:rPr lang="en-US" sz="1700" dirty="0" smtClean="0">
                <a:latin typeface="Segoe UI Light" panose="020B0502040204020203" pitchFamily="34" charset="0"/>
                <a:cs typeface="Segoe UI Light" panose="020B0502040204020203" pitchFamily="34" charset="0"/>
              </a:rPr>
            </a:br>
            <a:r>
              <a:rPr lang="en-US" sz="1700"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Why?</a:t>
            </a:r>
          </a:p>
        </p:txBody>
      </p:sp>
      <p:sp>
        <p:nvSpPr>
          <p:cNvPr id="2" name="Rectangle 1"/>
          <p:cNvSpPr/>
          <p:nvPr/>
        </p:nvSpPr>
        <p:spPr>
          <a:xfrm>
            <a:off x="519248" y="5437904"/>
            <a:ext cx="6096000" cy="1292662"/>
          </a:xfrm>
          <a:prstGeom prst="rect">
            <a:avLst/>
          </a:prstGeom>
        </p:spPr>
        <p:txBody>
          <a:bodyPr>
            <a:spAutoFit/>
          </a:bodyPr>
          <a:lstStyle/>
          <a:p>
            <a:r>
              <a:rPr lang="en-US" sz="2400" u="sng" dirty="0" smtClean="0">
                <a:solidFill>
                  <a:prstClr val="black"/>
                </a:solidFill>
                <a:latin typeface="Segoe UI Light" panose="020B0502040204020203" pitchFamily="34" charset="0"/>
                <a:cs typeface="Segoe UI Light" panose="020B0502040204020203" pitchFamily="34" charset="0"/>
              </a:rPr>
              <a:t>Target Scenarios</a:t>
            </a:r>
            <a:endParaRPr lang="en-US" sz="2400" dirty="0" smtClean="0">
              <a:solidFill>
                <a:prstClr val="black"/>
              </a:solidFill>
              <a:latin typeface="Segoe UI Light" panose="020B0502040204020203" pitchFamily="34" charset="0"/>
              <a:cs typeface="Segoe UI Light" panose="020B0502040204020203" pitchFamily="34" charset="0"/>
            </a:endParaRPr>
          </a:p>
          <a:p>
            <a:pPr marL="742950" lvl="1" indent="-285750">
              <a:buFont typeface="Wingdings" panose="05000000000000000000" pitchFamily="2" charset="2"/>
              <a:buChar char="§"/>
            </a:pPr>
            <a:r>
              <a:rPr lang="en-US" dirty="0" smtClean="0">
                <a:solidFill>
                  <a:prstClr val="black"/>
                </a:solidFill>
                <a:latin typeface="Segoe UI Light" panose="020B0502040204020203" pitchFamily="34" charset="0"/>
                <a:cs typeface="Segoe UI Light" panose="020B0502040204020203" pitchFamily="34" charset="0"/>
              </a:rPr>
              <a:t>Ecommerce</a:t>
            </a:r>
            <a:r>
              <a:rPr lang="en-US" dirty="0">
                <a:solidFill>
                  <a:prstClr val="black"/>
                </a:solidFill>
                <a:latin typeface="Segoe UI Light" panose="020B0502040204020203" pitchFamily="34" charset="0"/>
                <a:cs typeface="Segoe UI Light" panose="020B0502040204020203" pitchFamily="34" charset="0"/>
              </a:rPr>
              <a:t>, Online retail</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User generated content, social applications</a:t>
            </a:r>
          </a:p>
          <a:p>
            <a:pPr marL="742950" lvl="1" indent="-285750">
              <a:buFont typeface="Wingdings" panose="05000000000000000000" pitchFamily="2" charset="2"/>
              <a:buChar char="§"/>
            </a:pPr>
            <a:r>
              <a:rPr lang="en-US" dirty="0">
                <a:solidFill>
                  <a:prstClr val="black"/>
                </a:solidFill>
                <a:latin typeface="Segoe UI Light" panose="020B0502040204020203" pitchFamily="34" charset="0"/>
                <a:cs typeface="Segoe UI Light" panose="020B0502040204020203" pitchFamily="34" charset="0"/>
              </a:rPr>
              <a:t>Line-of-business applications</a:t>
            </a:r>
          </a:p>
        </p:txBody>
      </p:sp>
      <p:grpSp>
        <p:nvGrpSpPr>
          <p:cNvPr id="4" name="Group 3"/>
          <p:cNvGrpSpPr/>
          <p:nvPr/>
        </p:nvGrpSpPr>
        <p:grpSpPr>
          <a:xfrm>
            <a:off x="5758061" y="3063333"/>
            <a:ext cx="6430764" cy="3794667"/>
            <a:chOff x="5758061" y="3063333"/>
            <a:chExt cx="6430764" cy="3794667"/>
          </a:xfrm>
        </p:grpSpPr>
        <p:sp>
          <p:nvSpPr>
            <p:cNvPr id="37" name="Freeform 38"/>
            <p:cNvSpPr>
              <a:spLocks/>
            </p:cNvSpPr>
            <p:nvPr/>
          </p:nvSpPr>
          <p:spPr bwMode="auto">
            <a:xfrm>
              <a:off x="10248146" y="4008267"/>
              <a:ext cx="502247" cy="863864"/>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10296361" y="4062510"/>
              <a:ext cx="405815" cy="67301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548068" y="6101629"/>
              <a:ext cx="2364576" cy="75337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970430" y="5370359"/>
              <a:ext cx="703145" cy="14846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1680552" y="5727958"/>
              <a:ext cx="508273" cy="11270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9213517" y="4920346"/>
              <a:ext cx="2467035" cy="19346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9458613" y="6471283"/>
              <a:ext cx="1990905" cy="31942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9458613" y="5358305"/>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9458613" y="5916803"/>
              <a:ext cx="1990905" cy="32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10852850" y="3803350"/>
              <a:ext cx="699127" cy="106878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923165" y="3917863"/>
              <a:ext cx="552471" cy="9643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923165" y="40906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923165" y="4263408"/>
              <a:ext cx="552471" cy="92413"/>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923165" y="4432163"/>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923165" y="4604936"/>
              <a:ext cx="552471" cy="9844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1373178" y="3937953"/>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1373178" y="41127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1373178" y="4279480"/>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1373178" y="4454261"/>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1373178" y="4627034"/>
              <a:ext cx="54242" cy="542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974455" y="3241409"/>
              <a:ext cx="1114987" cy="73127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739872" y="4345776"/>
              <a:ext cx="697118" cy="4379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9577144" y="4323678"/>
              <a:ext cx="1022573" cy="548454"/>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9088960" y="4872130"/>
              <a:ext cx="2712131" cy="904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758061" y="6465256"/>
              <a:ext cx="1372138" cy="38974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587977" y="5739534"/>
              <a:ext cx="1036091" cy="111846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793072" y="5168724"/>
              <a:ext cx="687254" cy="1686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pic>
          <p:nvPicPr>
            <p:cNvPr id="34" name="Picture 33"/>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9641662" y="3063333"/>
              <a:ext cx="1336348" cy="726388"/>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42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3" name="Content Placeholder 2"/>
          <p:cNvSpPr>
            <a:spLocks noGrp="1"/>
          </p:cNvSpPr>
          <p:nvPr>
            <p:ph idx="1"/>
          </p:nvPr>
        </p:nvSpPr>
        <p:spPr>
          <a:xfrm>
            <a:off x="519248" y="1223173"/>
            <a:ext cx="10515600" cy="4654313"/>
          </a:xfrm>
        </p:spPr>
        <p:txBody>
          <a:bodyPr>
            <a:normAutofit lnSpcReduction="10000"/>
          </a:bodyPr>
          <a:lstStyle/>
          <a:p>
            <a:pPr marL="0" indent="0">
              <a:buNone/>
            </a:pPr>
            <a:endParaRPr lang="en-US" sz="6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Web search engines have set the bar high for search</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Instant results, auto-complete, hit highlighting,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great ranking, linguistics</a:t>
            </a:r>
          </a:p>
          <a:p>
            <a:pPr lvl="1">
              <a:buFont typeface="Wingdings" panose="05000000000000000000" pitchFamily="2" charset="2"/>
              <a:buChar char="§"/>
            </a:pPr>
            <a:endParaRPr lang="en-US" sz="700" dirty="0" smtClean="0">
              <a:latin typeface="Segoe UI Light" panose="020B0502040204020203" pitchFamily="34" charset="0"/>
              <a:cs typeface="Segoe UI Light" panose="020B0502040204020203" pitchFamily="34" charset="0"/>
            </a:endParaRPr>
          </a:p>
          <a:p>
            <a:pPr marL="457200" lvl="1" indent="0">
              <a:buNone/>
            </a:pPr>
            <a:r>
              <a:rPr lang="en-US" sz="3200" dirty="0" smtClean="0">
                <a:latin typeface="Segoe UI Light" panose="020B0502040204020203" pitchFamily="34" charset="0"/>
                <a:cs typeface="Segoe UI Light" panose="020B0502040204020203" pitchFamily="34" charset="0"/>
              </a:rPr>
              <a:t>Search is hard and rarely a core expertise area</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infrastructure standpoint: availability,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durability, scale, operations</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From the functionality standpoint: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ranking, geo-spatial, input handling</a:t>
            </a:r>
          </a:p>
        </p:txBody>
      </p:sp>
      <p:sp>
        <p:nvSpPr>
          <p:cNvPr id="6" name="Title 1"/>
          <p:cNvSpPr txBox="1">
            <a:spLocks/>
          </p:cNvSpPr>
          <p:nvPr/>
        </p:nvSpPr>
        <p:spPr>
          <a:xfrm>
            <a:off x="519248" y="228601"/>
            <a:ext cx="1115191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sz="4400" dirty="0">
                <a:solidFill>
                  <a:srgbClr val="505050"/>
                </a:solidFill>
              </a:rPr>
              <a:t>Why are we talking about Search?</a:t>
            </a:r>
          </a:p>
        </p:txBody>
      </p:sp>
    </p:spTree>
    <p:extLst>
      <p:ext uri="{BB962C8B-B14F-4D97-AF65-F5344CB8AC3E}">
        <p14:creationId xmlns:p14="http://schemas.microsoft.com/office/powerpoint/2010/main" val="19774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Freeform 124"/>
          <p:cNvSpPr>
            <a:spLocks/>
          </p:cNvSpPr>
          <p:nvPr/>
        </p:nvSpPr>
        <p:spPr bwMode="auto">
          <a:xfrm>
            <a:off x="519248" y="976498"/>
            <a:ext cx="3440716"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24"/>
          <p:cNvSpPr>
            <a:spLocks/>
          </p:cNvSpPr>
          <p:nvPr/>
        </p:nvSpPr>
        <p:spPr bwMode="auto">
          <a:xfrm>
            <a:off x="4682888" y="976498"/>
            <a:ext cx="4107472" cy="572910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aphicFrame>
        <p:nvGraphicFramePr>
          <p:cNvPr id="4" name="Diagram 3"/>
          <p:cNvGraphicFramePr/>
          <p:nvPr>
            <p:extLst/>
          </p:nvPr>
        </p:nvGraphicFramePr>
        <p:xfrm>
          <a:off x="-1873942" y="12225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a:xfrm>
            <a:off x="519248" y="228601"/>
            <a:ext cx="11505485" cy="609398"/>
          </a:xfrm>
        </p:spPr>
        <p:txBody>
          <a:bodyPr>
            <a:normAutofit fontScale="90000"/>
          </a:bodyPr>
          <a:lstStyle/>
          <a:p>
            <a:r>
              <a:rPr lang="en-US" sz="4400" dirty="0" smtClean="0">
                <a:solidFill>
                  <a:srgbClr val="505050"/>
                </a:solidFill>
              </a:rPr>
              <a:t>What are the search technology options?</a:t>
            </a:r>
            <a:endParaRPr lang="en-US" sz="4400" dirty="0">
              <a:solidFill>
                <a:srgbClr val="505050"/>
              </a:solidFill>
            </a:endParaRPr>
          </a:p>
        </p:txBody>
      </p:sp>
      <p:graphicFrame>
        <p:nvGraphicFramePr>
          <p:cNvPr id="7" name="Diagram 6"/>
          <p:cNvGraphicFramePr/>
          <p:nvPr>
            <p:extLst/>
          </p:nvPr>
        </p:nvGraphicFramePr>
        <p:xfrm>
          <a:off x="2673216" y="113114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Group 123"/>
          <p:cNvGrpSpPr>
            <a:grpSpLocks noChangeAspect="1"/>
          </p:cNvGrpSpPr>
          <p:nvPr/>
        </p:nvGrpSpPr>
        <p:grpSpPr bwMode="auto">
          <a:xfrm>
            <a:off x="9476874" y="1367343"/>
            <a:ext cx="2547859" cy="3636885"/>
            <a:chOff x="3418" y="1489"/>
            <a:chExt cx="999" cy="1426"/>
          </a:xfrm>
        </p:grpSpPr>
        <p:sp>
          <p:nvSpPr>
            <p:cNvPr id="11" name="AutoShape 122"/>
            <p:cNvSpPr>
              <a:spLocks noChangeAspect="1" noChangeArrowheads="1" noTextEdit="1"/>
            </p:cNvSpPr>
            <p:nvPr/>
          </p:nvSpPr>
          <p:spPr bwMode="auto">
            <a:xfrm>
              <a:off x="3418" y="1491"/>
              <a:ext cx="999"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24"/>
            <p:cNvSpPr>
              <a:spLocks/>
            </p:cNvSpPr>
            <p:nvPr/>
          </p:nvSpPr>
          <p:spPr bwMode="auto">
            <a:xfrm>
              <a:off x="3418" y="1489"/>
              <a:ext cx="999" cy="1426"/>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Rectangle 125"/>
            <p:cNvSpPr>
              <a:spLocks noChangeArrowheads="1"/>
            </p:cNvSpPr>
            <p:nvPr/>
          </p:nvSpPr>
          <p:spPr bwMode="auto">
            <a:xfrm>
              <a:off x="3472" y="1545"/>
              <a:ext cx="888" cy="131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26"/>
            <p:cNvSpPr>
              <a:spLocks/>
            </p:cNvSpPr>
            <p:nvPr/>
          </p:nvSpPr>
          <p:spPr bwMode="auto">
            <a:xfrm>
              <a:off x="3472" y="2754"/>
              <a:ext cx="447" cy="104"/>
            </a:xfrm>
            <a:custGeom>
              <a:avLst/>
              <a:gdLst>
                <a:gd name="T0" fmla="*/ 117 w 189"/>
                <a:gd name="T1" fmla="*/ 7 h 44"/>
                <a:gd name="T2" fmla="*/ 0 w 189"/>
                <a:gd name="T3" fmla="*/ 44 h 44"/>
                <a:gd name="T4" fmla="*/ 67 w 189"/>
                <a:gd name="T5" fmla="*/ 44 h 44"/>
                <a:gd name="T6" fmla="*/ 189 w 189"/>
                <a:gd name="T7" fmla="*/ 44 h 44"/>
                <a:gd name="T8" fmla="*/ 117 w 189"/>
                <a:gd name="T9" fmla="*/ 7 h 44"/>
              </a:gdLst>
              <a:ahLst/>
              <a:cxnLst>
                <a:cxn ang="0">
                  <a:pos x="T0" y="T1"/>
                </a:cxn>
                <a:cxn ang="0">
                  <a:pos x="T2" y="T3"/>
                </a:cxn>
                <a:cxn ang="0">
                  <a:pos x="T4" y="T5"/>
                </a:cxn>
                <a:cxn ang="0">
                  <a:pos x="T6" y="T7"/>
                </a:cxn>
                <a:cxn ang="0">
                  <a:pos x="T8" y="T9"/>
                </a:cxn>
              </a:cxnLst>
              <a:rect l="0" t="0" r="r" b="b"/>
              <a:pathLst>
                <a:path w="189" h="44">
                  <a:moveTo>
                    <a:pt x="117" y="7"/>
                  </a:moveTo>
                  <a:cubicBezTo>
                    <a:pt x="76" y="0"/>
                    <a:pt x="32" y="13"/>
                    <a:pt x="0" y="44"/>
                  </a:cubicBezTo>
                  <a:cubicBezTo>
                    <a:pt x="67" y="44"/>
                    <a:pt x="67" y="44"/>
                    <a:pt x="67" y="44"/>
                  </a:cubicBezTo>
                  <a:cubicBezTo>
                    <a:pt x="189" y="44"/>
                    <a:pt x="189" y="44"/>
                    <a:pt x="189" y="44"/>
                  </a:cubicBezTo>
                  <a:cubicBezTo>
                    <a:pt x="168" y="24"/>
                    <a:pt x="143" y="12"/>
                    <a:pt x="117" y="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127"/>
            <p:cNvSpPr>
              <a:spLocks/>
            </p:cNvSpPr>
            <p:nvPr/>
          </p:nvSpPr>
          <p:spPr bwMode="auto">
            <a:xfrm>
              <a:off x="3678" y="2660"/>
              <a:ext cx="682" cy="198"/>
            </a:xfrm>
            <a:custGeom>
              <a:avLst/>
              <a:gdLst>
                <a:gd name="T0" fmla="*/ 0 w 289"/>
                <a:gd name="T1" fmla="*/ 84 h 84"/>
                <a:gd name="T2" fmla="*/ 289 w 289"/>
                <a:gd name="T3" fmla="*/ 84 h 84"/>
                <a:gd name="T4" fmla="*/ 289 w 289"/>
                <a:gd name="T5" fmla="*/ 68 h 84"/>
                <a:gd name="T6" fmla="*/ 0 w 289"/>
                <a:gd name="T7" fmla="*/ 84 h 84"/>
              </a:gdLst>
              <a:ahLst/>
              <a:cxnLst>
                <a:cxn ang="0">
                  <a:pos x="T0" y="T1"/>
                </a:cxn>
                <a:cxn ang="0">
                  <a:pos x="T2" y="T3"/>
                </a:cxn>
                <a:cxn ang="0">
                  <a:pos x="T4" y="T5"/>
                </a:cxn>
                <a:cxn ang="0">
                  <a:pos x="T6" y="T7"/>
                </a:cxn>
              </a:cxnLst>
              <a:rect l="0" t="0" r="r" b="b"/>
              <a:pathLst>
                <a:path w="289" h="84">
                  <a:moveTo>
                    <a:pt x="0" y="84"/>
                  </a:moveTo>
                  <a:cubicBezTo>
                    <a:pt x="289" y="84"/>
                    <a:pt x="289" y="84"/>
                    <a:pt x="289" y="84"/>
                  </a:cubicBezTo>
                  <a:cubicBezTo>
                    <a:pt x="289" y="68"/>
                    <a:pt x="289" y="68"/>
                    <a:pt x="289" y="68"/>
                  </a:cubicBezTo>
                  <a:cubicBezTo>
                    <a:pt x="204" y="0"/>
                    <a:pt x="79" y="5"/>
                    <a:pt x="0" y="84"/>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128"/>
            <p:cNvSpPr>
              <a:spLocks/>
            </p:cNvSpPr>
            <p:nvPr/>
          </p:nvSpPr>
          <p:spPr bwMode="auto">
            <a:xfrm>
              <a:off x="3938" y="2771"/>
              <a:ext cx="375" cy="87"/>
            </a:xfrm>
            <a:custGeom>
              <a:avLst/>
              <a:gdLst>
                <a:gd name="T0" fmla="*/ 98 w 159"/>
                <a:gd name="T1" fmla="*/ 6 h 37"/>
                <a:gd name="T2" fmla="*/ 0 w 159"/>
                <a:gd name="T3" fmla="*/ 37 h 37"/>
                <a:gd name="T4" fmla="*/ 57 w 159"/>
                <a:gd name="T5" fmla="*/ 37 h 37"/>
                <a:gd name="T6" fmla="*/ 159 w 159"/>
                <a:gd name="T7" fmla="*/ 37 h 37"/>
                <a:gd name="T8" fmla="*/ 98 w 159"/>
                <a:gd name="T9" fmla="*/ 6 h 37"/>
              </a:gdLst>
              <a:ahLst/>
              <a:cxnLst>
                <a:cxn ang="0">
                  <a:pos x="T0" y="T1"/>
                </a:cxn>
                <a:cxn ang="0">
                  <a:pos x="T2" y="T3"/>
                </a:cxn>
                <a:cxn ang="0">
                  <a:pos x="T4" y="T5"/>
                </a:cxn>
                <a:cxn ang="0">
                  <a:pos x="T6" y="T7"/>
                </a:cxn>
                <a:cxn ang="0">
                  <a:pos x="T8" y="T9"/>
                </a:cxn>
              </a:cxnLst>
              <a:rect l="0" t="0" r="r" b="b"/>
              <a:pathLst>
                <a:path w="159" h="37">
                  <a:moveTo>
                    <a:pt x="98" y="6"/>
                  </a:moveTo>
                  <a:cubicBezTo>
                    <a:pt x="64" y="0"/>
                    <a:pt x="27" y="11"/>
                    <a:pt x="0" y="37"/>
                  </a:cubicBezTo>
                  <a:cubicBezTo>
                    <a:pt x="57" y="37"/>
                    <a:pt x="57" y="37"/>
                    <a:pt x="57" y="37"/>
                  </a:cubicBezTo>
                  <a:cubicBezTo>
                    <a:pt x="159" y="37"/>
                    <a:pt x="159" y="37"/>
                    <a:pt x="159" y="37"/>
                  </a:cubicBezTo>
                  <a:cubicBezTo>
                    <a:pt x="142" y="20"/>
                    <a:pt x="121" y="10"/>
                    <a:pt x="98"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Rectangle 129"/>
            <p:cNvSpPr>
              <a:spLocks noChangeArrowheads="1"/>
            </p:cNvSpPr>
            <p:nvPr/>
          </p:nvSpPr>
          <p:spPr bwMode="auto">
            <a:xfrm>
              <a:off x="3543" y="2162"/>
              <a:ext cx="182" cy="18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Rectangle 130"/>
            <p:cNvSpPr>
              <a:spLocks noChangeArrowheads="1"/>
            </p:cNvSpPr>
            <p:nvPr/>
          </p:nvSpPr>
          <p:spPr bwMode="auto">
            <a:xfrm>
              <a:off x="3725" y="2162"/>
              <a:ext cx="553" cy="1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131"/>
            <p:cNvSpPr>
              <a:spLocks noEditPoints="1"/>
            </p:cNvSpPr>
            <p:nvPr/>
          </p:nvSpPr>
          <p:spPr bwMode="auto">
            <a:xfrm>
              <a:off x="3581" y="2199"/>
              <a:ext cx="106" cy="109"/>
            </a:xfrm>
            <a:custGeom>
              <a:avLst/>
              <a:gdLst>
                <a:gd name="T0" fmla="*/ 22 w 45"/>
                <a:gd name="T1" fmla="*/ 4 h 46"/>
                <a:gd name="T2" fmla="*/ 3 w 45"/>
                <a:gd name="T3" fmla="*/ 23 h 46"/>
                <a:gd name="T4" fmla="*/ 22 w 45"/>
                <a:gd name="T5" fmla="*/ 43 h 46"/>
                <a:gd name="T6" fmla="*/ 42 w 45"/>
                <a:gd name="T7" fmla="*/ 23 h 46"/>
                <a:gd name="T8" fmla="*/ 22 w 45"/>
                <a:gd name="T9" fmla="*/ 4 h 46"/>
                <a:gd name="T10" fmla="*/ 22 w 45"/>
                <a:gd name="T11" fmla="*/ 0 h 46"/>
                <a:gd name="T12" fmla="*/ 45 w 45"/>
                <a:gd name="T13" fmla="*/ 23 h 46"/>
                <a:gd name="T14" fmla="*/ 22 w 45"/>
                <a:gd name="T15" fmla="*/ 46 h 46"/>
                <a:gd name="T16" fmla="*/ 0 w 45"/>
                <a:gd name="T17" fmla="*/ 23 h 46"/>
                <a:gd name="T18" fmla="*/ 22 w 45"/>
                <a:gd name="T19" fmla="*/ 0 h 46"/>
                <a:gd name="T20" fmla="*/ 32 w 45"/>
                <a:gd name="T21" fmla="*/ 17 h 46"/>
                <a:gd name="T22" fmla="*/ 27 w 45"/>
                <a:gd name="T23" fmla="*/ 14 h 46"/>
                <a:gd name="T24" fmla="*/ 25 w 45"/>
                <a:gd name="T25" fmla="*/ 13 h 46"/>
                <a:gd name="T26" fmla="*/ 18 w 45"/>
                <a:gd name="T27" fmla="*/ 19 h 46"/>
                <a:gd name="T28" fmla="*/ 19 w 45"/>
                <a:gd name="T29" fmla="*/ 25 h 46"/>
                <a:gd name="T30" fmla="*/ 13 w 45"/>
                <a:gd name="T31" fmla="*/ 30 h 46"/>
                <a:gd name="T32" fmla="*/ 13 w 45"/>
                <a:gd name="T33" fmla="*/ 33 h 46"/>
                <a:gd name="T34" fmla="*/ 14 w 45"/>
                <a:gd name="T35" fmla="*/ 34 h 46"/>
                <a:gd name="T36" fmla="*/ 16 w 45"/>
                <a:gd name="T37" fmla="*/ 33 h 46"/>
                <a:gd name="T38" fmla="*/ 21 w 45"/>
                <a:gd name="T39" fmla="*/ 27 h 46"/>
                <a:gd name="T40" fmla="*/ 24 w 45"/>
                <a:gd name="T41" fmla="*/ 28 h 46"/>
                <a:gd name="T42" fmla="*/ 25 w 45"/>
                <a:gd name="T43" fmla="*/ 29 h 46"/>
                <a:gd name="T44" fmla="*/ 33 w 45"/>
                <a:gd name="T45" fmla="*/ 23 h 46"/>
                <a:gd name="T46" fmla="*/ 32 w 45"/>
                <a:gd name="T47" fmla="*/ 17 h 46"/>
                <a:gd name="T48" fmla="*/ 31 w 45"/>
                <a:gd name="T49" fmla="*/ 22 h 46"/>
                <a:gd name="T50" fmla="*/ 25 w 45"/>
                <a:gd name="T51" fmla="*/ 26 h 46"/>
                <a:gd name="T52" fmla="*/ 24 w 45"/>
                <a:gd name="T53" fmla="*/ 26 h 46"/>
                <a:gd name="T54" fmla="*/ 20 w 45"/>
                <a:gd name="T55" fmla="*/ 20 h 46"/>
                <a:gd name="T56" fmla="*/ 25 w 45"/>
                <a:gd name="T57" fmla="*/ 16 h 46"/>
                <a:gd name="T58" fmla="*/ 27 w 45"/>
                <a:gd name="T59" fmla="*/ 16 h 46"/>
                <a:gd name="T60" fmla="*/ 30 w 45"/>
                <a:gd name="T61" fmla="*/ 18 h 46"/>
                <a:gd name="T62" fmla="*/ 31 w 45"/>
                <a:gd name="T6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6">
                  <a:moveTo>
                    <a:pt x="22" y="4"/>
                  </a:moveTo>
                  <a:cubicBezTo>
                    <a:pt x="12" y="4"/>
                    <a:pt x="3" y="12"/>
                    <a:pt x="3" y="23"/>
                  </a:cubicBezTo>
                  <a:cubicBezTo>
                    <a:pt x="3" y="34"/>
                    <a:pt x="12" y="43"/>
                    <a:pt x="22" y="43"/>
                  </a:cubicBezTo>
                  <a:cubicBezTo>
                    <a:pt x="33" y="43"/>
                    <a:pt x="42" y="34"/>
                    <a:pt x="42" y="23"/>
                  </a:cubicBezTo>
                  <a:cubicBezTo>
                    <a:pt x="42" y="12"/>
                    <a:pt x="33" y="4"/>
                    <a:pt x="22" y="4"/>
                  </a:cubicBezTo>
                  <a:moveTo>
                    <a:pt x="22" y="0"/>
                  </a:moveTo>
                  <a:cubicBezTo>
                    <a:pt x="35" y="0"/>
                    <a:pt x="45" y="11"/>
                    <a:pt x="45" y="23"/>
                  </a:cubicBezTo>
                  <a:cubicBezTo>
                    <a:pt x="45" y="36"/>
                    <a:pt x="35" y="46"/>
                    <a:pt x="22" y="46"/>
                  </a:cubicBezTo>
                  <a:cubicBezTo>
                    <a:pt x="10" y="46"/>
                    <a:pt x="0" y="36"/>
                    <a:pt x="0" y="23"/>
                  </a:cubicBezTo>
                  <a:cubicBezTo>
                    <a:pt x="0" y="11"/>
                    <a:pt x="10" y="0"/>
                    <a:pt x="22" y="0"/>
                  </a:cubicBezTo>
                  <a:moveTo>
                    <a:pt x="32" y="17"/>
                  </a:moveTo>
                  <a:cubicBezTo>
                    <a:pt x="31" y="15"/>
                    <a:pt x="29" y="14"/>
                    <a:pt x="27" y="14"/>
                  </a:cubicBezTo>
                  <a:cubicBezTo>
                    <a:pt x="27" y="13"/>
                    <a:pt x="26" y="13"/>
                    <a:pt x="25" y="13"/>
                  </a:cubicBezTo>
                  <a:cubicBezTo>
                    <a:pt x="22" y="13"/>
                    <a:pt x="19" y="16"/>
                    <a:pt x="18" y="19"/>
                  </a:cubicBezTo>
                  <a:cubicBezTo>
                    <a:pt x="18" y="21"/>
                    <a:pt x="18" y="23"/>
                    <a:pt x="19" y="25"/>
                  </a:cubicBezTo>
                  <a:cubicBezTo>
                    <a:pt x="13" y="30"/>
                    <a:pt x="13" y="30"/>
                    <a:pt x="13" y="30"/>
                  </a:cubicBezTo>
                  <a:cubicBezTo>
                    <a:pt x="13" y="31"/>
                    <a:pt x="13" y="32"/>
                    <a:pt x="13" y="33"/>
                  </a:cubicBezTo>
                  <a:cubicBezTo>
                    <a:pt x="14" y="34"/>
                    <a:pt x="14" y="34"/>
                    <a:pt x="14" y="34"/>
                  </a:cubicBezTo>
                  <a:cubicBezTo>
                    <a:pt x="15" y="34"/>
                    <a:pt x="16" y="34"/>
                    <a:pt x="16" y="33"/>
                  </a:cubicBezTo>
                  <a:cubicBezTo>
                    <a:pt x="21" y="27"/>
                    <a:pt x="21" y="27"/>
                    <a:pt x="21" y="27"/>
                  </a:cubicBezTo>
                  <a:cubicBezTo>
                    <a:pt x="22" y="28"/>
                    <a:pt x="23" y="28"/>
                    <a:pt x="24" y="28"/>
                  </a:cubicBezTo>
                  <a:cubicBezTo>
                    <a:pt x="24" y="28"/>
                    <a:pt x="25" y="29"/>
                    <a:pt x="25" y="29"/>
                  </a:cubicBezTo>
                  <a:cubicBezTo>
                    <a:pt x="29" y="29"/>
                    <a:pt x="32" y="26"/>
                    <a:pt x="33" y="23"/>
                  </a:cubicBezTo>
                  <a:cubicBezTo>
                    <a:pt x="33" y="21"/>
                    <a:pt x="33" y="19"/>
                    <a:pt x="32" y="17"/>
                  </a:cubicBezTo>
                  <a:close/>
                  <a:moveTo>
                    <a:pt x="31" y="22"/>
                  </a:moveTo>
                  <a:cubicBezTo>
                    <a:pt x="30" y="25"/>
                    <a:pt x="28" y="26"/>
                    <a:pt x="25" y="26"/>
                  </a:cubicBezTo>
                  <a:cubicBezTo>
                    <a:pt x="25" y="26"/>
                    <a:pt x="25" y="26"/>
                    <a:pt x="24" y="26"/>
                  </a:cubicBezTo>
                  <a:cubicBezTo>
                    <a:pt x="21" y="25"/>
                    <a:pt x="20" y="23"/>
                    <a:pt x="20" y="20"/>
                  </a:cubicBezTo>
                  <a:cubicBezTo>
                    <a:pt x="21" y="17"/>
                    <a:pt x="23" y="16"/>
                    <a:pt x="25" y="16"/>
                  </a:cubicBezTo>
                  <a:cubicBezTo>
                    <a:pt x="26" y="16"/>
                    <a:pt x="26" y="16"/>
                    <a:pt x="27" y="16"/>
                  </a:cubicBezTo>
                  <a:cubicBezTo>
                    <a:pt x="28" y="16"/>
                    <a:pt x="29" y="17"/>
                    <a:pt x="30" y="18"/>
                  </a:cubicBezTo>
                  <a:cubicBezTo>
                    <a:pt x="31" y="19"/>
                    <a:pt x="31" y="21"/>
                    <a:pt x="31" y="2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5"/>
            <p:cNvSpPr>
              <a:spLocks/>
            </p:cNvSpPr>
            <p:nvPr/>
          </p:nvSpPr>
          <p:spPr bwMode="auto">
            <a:xfrm>
              <a:off x="3574" y="1831"/>
              <a:ext cx="333" cy="220"/>
            </a:xfrm>
            <a:custGeom>
              <a:avLst/>
              <a:gdLst>
                <a:gd name="T0" fmla="*/ 119 w 141"/>
                <a:gd name="T1" fmla="*/ 41 h 93"/>
                <a:gd name="T2" fmla="*/ 119 w 141"/>
                <a:gd name="T3" fmla="*/ 39 h 93"/>
                <a:gd name="T4" fmla="*/ 80 w 141"/>
                <a:gd name="T5" fmla="*/ 0 h 93"/>
                <a:gd name="T6" fmla="*/ 47 w 141"/>
                <a:gd name="T7" fmla="*/ 17 h 93"/>
                <a:gd name="T8" fmla="*/ 36 w 141"/>
                <a:gd name="T9" fmla="*/ 14 h 93"/>
                <a:gd name="T10" fmla="*/ 24 w 141"/>
                <a:gd name="T11" fmla="*/ 18 h 93"/>
                <a:gd name="T12" fmla="*/ 14 w 141"/>
                <a:gd name="T13" fmla="*/ 36 h 93"/>
                <a:gd name="T14" fmla="*/ 0 w 141"/>
                <a:gd name="T15" fmla="*/ 62 h 93"/>
                <a:gd name="T16" fmla="*/ 27 w 141"/>
                <a:gd name="T17" fmla="*/ 93 h 93"/>
                <a:gd name="T18" fmla="*/ 30 w 141"/>
                <a:gd name="T19" fmla="*/ 93 h 93"/>
                <a:gd name="T20" fmla="*/ 33 w 141"/>
                <a:gd name="T21" fmla="*/ 93 h 93"/>
                <a:gd name="T22" fmla="*/ 97 w 141"/>
                <a:gd name="T23" fmla="*/ 93 h 93"/>
                <a:gd name="T24" fmla="*/ 98 w 141"/>
                <a:gd name="T25" fmla="*/ 93 h 93"/>
                <a:gd name="T26" fmla="*/ 100 w 141"/>
                <a:gd name="T27" fmla="*/ 93 h 93"/>
                <a:gd name="T28" fmla="*/ 105 w 141"/>
                <a:gd name="T29" fmla="*/ 93 h 93"/>
                <a:gd name="T30" fmla="*/ 115 w 141"/>
                <a:gd name="T31" fmla="*/ 93 h 93"/>
                <a:gd name="T32" fmla="*/ 141 w 141"/>
                <a:gd name="T33" fmla="*/ 67 h 93"/>
                <a:gd name="T34" fmla="*/ 119 w 141"/>
                <a:gd name="T35"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93">
                  <a:moveTo>
                    <a:pt x="119" y="41"/>
                  </a:moveTo>
                  <a:cubicBezTo>
                    <a:pt x="119" y="40"/>
                    <a:pt x="119" y="39"/>
                    <a:pt x="119" y="39"/>
                  </a:cubicBezTo>
                  <a:cubicBezTo>
                    <a:pt x="119" y="17"/>
                    <a:pt x="101" y="0"/>
                    <a:pt x="80" y="0"/>
                  </a:cubicBezTo>
                  <a:cubicBezTo>
                    <a:pt x="66" y="0"/>
                    <a:pt x="54" y="7"/>
                    <a:pt x="47" y="17"/>
                  </a:cubicBezTo>
                  <a:cubicBezTo>
                    <a:pt x="44" y="15"/>
                    <a:pt x="40" y="14"/>
                    <a:pt x="36" y="14"/>
                  </a:cubicBezTo>
                  <a:cubicBezTo>
                    <a:pt x="32" y="14"/>
                    <a:pt x="27" y="16"/>
                    <a:pt x="24" y="18"/>
                  </a:cubicBezTo>
                  <a:cubicBezTo>
                    <a:pt x="18" y="22"/>
                    <a:pt x="14" y="29"/>
                    <a:pt x="14" y="36"/>
                  </a:cubicBezTo>
                  <a:cubicBezTo>
                    <a:pt x="5" y="42"/>
                    <a:pt x="0" y="52"/>
                    <a:pt x="0" y="62"/>
                  </a:cubicBezTo>
                  <a:cubicBezTo>
                    <a:pt x="0" y="78"/>
                    <a:pt x="12" y="91"/>
                    <a:pt x="27" y="93"/>
                  </a:cubicBezTo>
                  <a:cubicBezTo>
                    <a:pt x="28" y="93"/>
                    <a:pt x="29" y="93"/>
                    <a:pt x="30" y="93"/>
                  </a:cubicBezTo>
                  <a:cubicBezTo>
                    <a:pt x="31" y="93"/>
                    <a:pt x="32" y="93"/>
                    <a:pt x="33" y="93"/>
                  </a:cubicBezTo>
                  <a:cubicBezTo>
                    <a:pt x="48" y="93"/>
                    <a:pt x="81" y="93"/>
                    <a:pt x="97" y="93"/>
                  </a:cubicBezTo>
                  <a:cubicBezTo>
                    <a:pt x="98" y="93"/>
                    <a:pt x="98" y="93"/>
                    <a:pt x="98" y="93"/>
                  </a:cubicBezTo>
                  <a:cubicBezTo>
                    <a:pt x="100" y="93"/>
                    <a:pt x="100" y="93"/>
                    <a:pt x="100" y="93"/>
                  </a:cubicBezTo>
                  <a:cubicBezTo>
                    <a:pt x="101" y="93"/>
                    <a:pt x="103" y="93"/>
                    <a:pt x="105" y="93"/>
                  </a:cubicBezTo>
                  <a:cubicBezTo>
                    <a:pt x="115" y="93"/>
                    <a:pt x="115" y="93"/>
                    <a:pt x="115" y="93"/>
                  </a:cubicBezTo>
                  <a:cubicBezTo>
                    <a:pt x="129" y="93"/>
                    <a:pt x="141" y="81"/>
                    <a:pt x="141" y="67"/>
                  </a:cubicBezTo>
                  <a:cubicBezTo>
                    <a:pt x="141" y="53"/>
                    <a:pt x="131" y="42"/>
                    <a:pt x="11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36"/>
            <p:cNvSpPr>
              <a:spLocks/>
            </p:cNvSpPr>
            <p:nvPr/>
          </p:nvSpPr>
          <p:spPr bwMode="auto">
            <a:xfrm>
              <a:off x="3961" y="1786"/>
              <a:ext cx="234" cy="154"/>
            </a:xfrm>
            <a:custGeom>
              <a:avLst/>
              <a:gdLst>
                <a:gd name="T0" fmla="*/ 83 w 99"/>
                <a:gd name="T1" fmla="*/ 29 h 65"/>
                <a:gd name="T2" fmla="*/ 83 w 99"/>
                <a:gd name="T3" fmla="*/ 28 h 65"/>
                <a:gd name="T4" fmla="*/ 56 w 99"/>
                <a:gd name="T5" fmla="*/ 0 h 65"/>
                <a:gd name="T6" fmla="*/ 33 w 99"/>
                <a:gd name="T7" fmla="*/ 13 h 65"/>
                <a:gd name="T8" fmla="*/ 26 w 99"/>
                <a:gd name="T9" fmla="*/ 11 h 65"/>
                <a:gd name="T10" fmla="*/ 17 w 99"/>
                <a:gd name="T11" fmla="*/ 13 h 65"/>
                <a:gd name="T12" fmla="*/ 10 w 99"/>
                <a:gd name="T13" fmla="*/ 26 h 65"/>
                <a:gd name="T14" fmla="*/ 0 w 99"/>
                <a:gd name="T15" fmla="*/ 44 h 65"/>
                <a:gd name="T16" fmla="*/ 19 w 99"/>
                <a:gd name="T17" fmla="*/ 65 h 65"/>
                <a:gd name="T18" fmla="*/ 22 w 99"/>
                <a:gd name="T19" fmla="*/ 65 h 65"/>
                <a:gd name="T20" fmla="*/ 24 w 99"/>
                <a:gd name="T21" fmla="*/ 65 h 65"/>
                <a:gd name="T22" fmla="*/ 68 w 99"/>
                <a:gd name="T23" fmla="*/ 65 h 65"/>
                <a:gd name="T24" fmla="*/ 69 w 99"/>
                <a:gd name="T25" fmla="*/ 65 h 65"/>
                <a:gd name="T26" fmla="*/ 70 w 99"/>
                <a:gd name="T27" fmla="*/ 65 h 65"/>
                <a:gd name="T28" fmla="*/ 74 w 99"/>
                <a:gd name="T29" fmla="*/ 65 h 65"/>
                <a:gd name="T30" fmla="*/ 81 w 99"/>
                <a:gd name="T31" fmla="*/ 65 h 65"/>
                <a:gd name="T32" fmla="*/ 99 w 99"/>
                <a:gd name="T33" fmla="*/ 47 h 65"/>
                <a:gd name="T34" fmla="*/ 83 w 99"/>
                <a:gd name="T35"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65">
                  <a:moveTo>
                    <a:pt x="83" y="29"/>
                  </a:moveTo>
                  <a:cubicBezTo>
                    <a:pt x="83" y="29"/>
                    <a:pt x="83" y="28"/>
                    <a:pt x="83" y="28"/>
                  </a:cubicBezTo>
                  <a:cubicBezTo>
                    <a:pt x="83" y="13"/>
                    <a:pt x="71" y="0"/>
                    <a:pt x="56" y="0"/>
                  </a:cubicBezTo>
                  <a:cubicBezTo>
                    <a:pt x="47" y="0"/>
                    <a:pt x="38" y="5"/>
                    <a:pt x="33" y="13"/>
                  </a:cubicBezTo>
                  <a:cubicBezTo>
                    <a:pt x="31" y="11"/>
                    <a:pt x="29" y="11"/>
                    <a:pt x="26" y="11"/>
                  </a:cubicBezTo>
                  <a:cubicBezTo>
                    <a:pt x="23" y="11"/>
                    <a:pt x="20" y="12"/>
                    <a:pt x="17" y="13"/>
                  </a:cubicBezTo>
                  <a:cubicBezTo>
                    <a:pt x="13" y="16"/>
                    <a:pt x="10" y="21"/>
                    <a:pt x="10" y="26"/>
                  </a:cubicBezTo>
                  <a:cubicBezTo>
                    <a:pt x="4" y="30"/>
                    <a:pt x="0" y="37"/>
                    <a:pt x="0" y="44"/>
                  </a:cubicBezTo>
                  <a:cubicBezTo>
                    <a:pt x="0" y="55"/>
                    <a:pt x="9" y="64"/>
                    <a:pt x="19" y="65"/>
                  </a:cubicBezTo>
                  <a:cubicBezTo>
                    <a:pt x="20" y="65"/>
                    <a:pt x="21" y="65"/>
                    <a:pt x="22" y="65"/>
                  </a:cubicBezTo>
                  <a:cubicBezTo>
                    <a:pt x="22" y="65"/>
                    <a:pt x="23" y="65"/>
                    <a:pt x="24" y="65"/>
                  </a:cubicBezTo>
                  <a:cubicBezTo>
                    <a:pt x="34" y="65"/>
                    <a:pt x="57" y="65"/>
                    <a:pt x="68" y="65"/>
                  </a:cubicBezTo>
                  <a:cubicBezTo>
                    <a:pt x="69" y="65"/>
                    <a:pt x="69" y="65"/>
                    <a:pt x="69" y="65"/>
                  </a:cubicBezTo>
                  <a:cubicBezTo>
                    <a:pt x="70" y="65"/>
                    <a:pt x="70" y="65"/>
                    <a:pt x="70" y="65"/>
                  </a:cubicBezTo>
                  <a:cubicBezTo>
                    <a:pt x="71" y="65"/>
                    <a:pt x="72" y="65"/>
                    <a:pt x="74" y="65"/>
                  </a:cubicBezTo>
                  <a:cubicBezTo>
                    <a:pt x="81" y="65"/>
                    <a:pt x="81" y="65"/>
                    <a:pt x="81" y="65"/>
                  </a:cubicBezTo>
                  <a:cubicBezTo>
                    <a:pt x="91" y="65"/>
                    <a:pt x="99" y="57"/>
                    <a:pt x="99" y="47"/>
                  </a:cubicBezTo>
                  <a:cubicBezTo>
                    <a:pt x="99" y="38"/>
                    <a:pt x="92" y="30"/>
                    <a:pt x="8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37"/>
            <p:cNvSpPr>
              <a:spLocks/>
            </p:cNvSpPr>
            <p:nvPr/>
          </p:nvSpPr>
          <p:spPr bwMode="auto">
            <a:xfrm>
              <a:off x="4141" y="1970"/>
              <a:ext cx="108" cy="71"/>
            </a:xfrm>
            <a:custGeom>
              <a:avLst/>
              <a:gdLst>
                <a:gd name="T0" fmla="*/ 39 w 46"/>
                <a:gd name="T1" fmla="*/ 14 h 30"/>
                <a:gd name="T2" fmla="*/ 39 w 46"/>
                <a:gd name="T3" fmla="*/ 13 h 30"/>
                <a:gd name="T4" fmla="*/ 26 w 46"/>
                <a:gd name="T5" fmla="*/ 0 h 30"/>
                <a:gd name="T6" fmla="*/ 15 w 46"/>
                <a:gd name="T7" fmla="*/ 6 h 30"/>
                <a:gd name="T8" fmla="*/ 12 w 46"/>
                <a:gd name="T9" fmla="*/ 5 h 30"/>
                <a:gd name="T10" fmla="*/ 8 w 46"/>
                <a:gd name="T11" fmla="*/ 6 h 30"/>
                <a:gd name="T12" fmla="*/ 5 w 46"/>
                <a:gd name="T13" fmla="*/ 12 h 30"/>
                <a:gd name="T14" fmla="*/ 0 w 46"/>
                <a:gd name="T15" fmla="*/ 21 h 30"/>
                <a:gd name="T16" fmla="*/ 9 w 46"/>
                <a:gd name="T17" fmla="*/ 30 h 30"/>
                <a:gd name="T18" fmla="*/ 10 w 46"/>
                <a:gd name="T19" fmla="*/ 30 h 30"/>
                <a:gd name="T20" fmla="*/ 11 w 46"/>
                <a:gd name="T21" fmla="*/ 30 h 30"/>
                <a:gd name="T22" fmla="*/ 32 w 46"/>
                <a:gd name="T23" fmla="*/ 30 h 30"/>
                <a:gd name="T24" fmla="*/ 32 w 46"/>
                <a:gd name="T25" fmla="*/ 30 h 30"/>
                <a:gd name="T26" fmla="*/ 33 w 46"/>
                <a:gd name="T27" fmla="*/ 30 h 30"/>
                <a:gd name="T28" fmla="*/ 34 w 46"/>
                <a:gd name="T29" fmla="*/ 30 h 30"/>
                <a:gd name="T30" fmla="*/ 37 w 46"/>
                <a:gd name="T31" fmla="*/ 30 h 30"/>
                <a:gd name="T32" fmla="*/ 46 w 46"/>
                <a:gd name="T33" fmla="*/ 22 h 30"/>
                <a:gd name="T34" fmla="*/ 39 w 46"/>
                <a:gd name="T35"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0">
                  <a:moveTo>
                    <a:pt x="39" y="14"/>
                  </a:moveTo>
                  <a:cubicBezTo>
                    <a:pt x="39" y="13"/>
                    <a:pt x="39" y="13"/>
                    <a:pt x="39" y="13"/>
                  </a:cubicBezTo>
                  <a:cubicBezTo>
                    <a:pt x="39" y="6"/>
                    <a:pt x="33" y="0"/>
                    <a:pt x="26" y="0"/>
                  </a:cubicBezTo>
                  <a:cubicBezTo>
                    <a:pt x="21" y="0"/>
                    <a:pt x="18" y="3"/>
                    <a:pt x="15" y="6"/>
                  </a:cubicBezTo>
                  <a:cubicBezTo>
                    <a:pt x="14" y="5"/>
                    <a:pt x="13" y="5"/>
                    <a:pt x="12" y="5"/>
                  </a:cubicBezTo>
                  <a:cubicBezTo>
                    <a:pt x="10" y="5"/>
                    <a:pt x="9" y="5"/>
                    <a:pt x="8" y="6"/>
                  </a:cubicBezTo>
                  <a:cubicBezTo>
                    <a:pt x="6" y="8"/>
                    <a:pt x="5" y="10"/>
                    <a:pt x="5" y="12"/>
                  </a:cubicBezTo>
                  <a:cubicBezTo>
                    <a:pt x="2" y="14"/>
                    <a:pt x="0" y="17"/>
                    <a:pt x="0" y="21"/>
                  </a:cubicBezTo>
                  <a:cubicBezTo>
                    <a:pt x="0" y="26"/>
                    <a:pt x="4" y="30"/>
                    <a:pt x="9" y="30"/>
                  </a:cubicBezTo>
                  <a:cubicBezTo>
                    <a:pt x="9" y="30"/>
                    <a:pt x="10" y="30"/>
                    <a:pt x="10" y="30"/>
                  </a:cubicBezTo>
                  <a:cubicBezTo>
                    <a:pt x="10" y="30"/>
                    <a:pt x="11" y="30"/>
                    <a:pt x="11" y="30"/>
                  </a:cubicBezTo>
                  <a:cubicBezTo>
                    <a:pt x="16" y="30"/>
                    <a:pt x="26" y="30"/>
                    <a:pt x="32" y="30"/>
                  </a:cubicBezTo>
                  <a:cubicBezTo>
                    <a:pt x="32" y="30"/>
                    <a:pt x="32" y="30"/>
                    <a:pt x="32" y="30"/>
                  </a:cubicBezTo>
                  <a:cubicBezTo>
                    <a:pt x="33" y="30"/>
                    <a:pt x="33" y="30"/>
                    <a:pt x="33" y="30"/>
                  </a:cubicBezTo>
                  <a:cubicBezTo>
                    <a:pt x="33" y="30"/>
                    <a:pt x="34" y="30"/>
                    <a:pt x="34" y="30"/>
                  </a:cubicBezTo>
                  <a:cubicBezTo>
                    <a:pt x="37" y="30"/>
                    <a:pt x="37" y="30"/>
                    <a:pt x="37" y="30"/>
                  </a:cubicBezTo>
                  <a:cubicBezTo>
                    <a:pt x="42" y="30"/>
                    <a:pt x="46" y="27"/>
                    <a:pt x="46" y="22"/>
                  </a:cubicBezTo>
                  <a:cubicBezTo>
                    <a:pt x="46" y="18"/>
                    <a:pt x="43" y="14"/>
                    <a:pt x="3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TextBox 1"/>
          <p:cNvSpPr txBox="1"/>
          <p:nvPr/>
        </p:nvSpPr>
        <p:spPr>
          <a:xfrm>
            <a:off x="4041495" y="3009354"/>
            <a:ext cx="533208" cy="615553"/>
          </a:xfrm>
          <a:prstGeom prst="rect">
            <a:avLst/>
          </a:prstGeom>
          <a:noFill/>
        </p:spPr>
        <p:txBody>
          <a:bodyPr wrap="square" lIns="0" tIns="0" rIns="0" bIns="0" rtlCol="0">
            <a:spAutoFit/>
          </a:bodyPr>
          <a:lstStyle/>
          <a:p>
            <a:pPr algn="ctr"/>
            <a:r>
              <a:rPr lang="en-US" sz="4000" b="1" dirty="0">
                <a:solidFill>
                  <a:srgbClr val="000000">
                    <a:lumMod val="50000"/>
                    <a:lumOff val="50000"/>
                  </a:srgbClr>
                </a:solidFill>
                <a:latin typeface="Segoe UI Light" pitchFamily="34" charset="0"/>
              </a:rPr>
              <a:t>or</a:t>
            </a:r>
          </a:p>
        </p:txBody>
      </p:sp>
      <p:sp>
        <p:nvSpPr>
          <p:cNvPr id="25" name="TextBox 24"/>
          <p:cNvSpPr txBox="1"/>
          <p:nvPr/>
        </p:nvSpPr>
        <p:spPr>
          <a:xfrm>
            <a:off x="8866965" y="3009354"/>
            <a:ext cx="533208" cy="677108"/>
          </a:xfrm>
          <a:prstGeom prst="rect">
            <a:avLst/>
          </a:prstGeom>
          <a:noFill/>
        </p:spPr>
        <p:txBody>
          <a:bodyPr wrap="square" lIns="0" tIns="0" rIns="0" bIns="0" rtlCol="0">
            <a:spAutoFit/>
          </a:bodyPr>
          <a:lstStyle/>
          <a:p>
            <a:pPr algn="ctr"/>
            <a:r>
              <a:rPr lang="en-US" sz="4400" b="1" dirty="0">
                <a:solidFill>
                  <a:srgbClr val="000000">
                    <a:lumMod val="50000"/>
                    <a:lumOff val="50000"/>
                  </a:srgbClr>
                </a:solidFill>
                <a:latin typeface="Segoe UI Light" pitchFamily="34" charset="0"/>
              </a:rPr>
              <a:t>=</a:t>
            </a:r>
          </a:p>
        </p:txBody>
      </p:sp>
    </p:spTree>
    <p:extLst>
      <p:ext uri="{BB962C8B-B14F-4D97-AF65-F5344CB8AC3E}">
        <p14:creationId xmlns:p14="http://schemas.microsoft.com/office/powerpoint/2010/main" val="25161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519248" y="228601"/>
            <a:ext cx="11151917" cy="609398"/>
          </a:xfrm>
        </p:spPr>
        <p:txBody>
          <a:bodyPr>
            <a:normAutofit fontScale="90000"/>
          </a:bodyPr>
          <a:lstStyle/>
          <a:p>
            <a:r>
              <a:rPr lang="en-US" sz="4400" dirty="0" smtClean="0">
                <a:solidFill>
                  <a:schemeClr val="tx2"/>
                </a:solidFill>
              </a:rPr>
              <a:t>What about SharePoint Search?</a:t>
            </a:r>
            <a:endParaRPr lang="en-US" sz="4400" dirty="0">
              <a:solidFill>
                <a:schemeClr val="tx2"/>
              </a:solidFill>
            </a:endParaRPr>
          </a:p>
        </p:txBody>
      </p:sp>
      <p:sp>
        <p:nvSpPr>
          <p:cNvPr id="7" name="Text Placeholder 6"/>
          <p:cNvSpPr>
            <a:spLocks noGrp="1"/>
          </p:cNvSpPr>
          <p:nvPr>
            <p:ph type="body" sz="quarter" idx="10"/>
          </p:nvPr>
        </p:nvSpPr>
        <p:spPr>
          <a:xfrm>
            <a:off x="519248" y="1196340"/>
            <a:ext cx="11151917" cy="1495794"/>
          </a:xfrm>
        </p:spPr>
        <p:txBody>
          <a:bodyPr>
            <a:normAutofit lnSpcReduction="10000"/>
          </a:bodyPr>
          <a:lstStyle/>
          <a:p>
            <a:r>
              <a:rPr lang="en-US" sz="3600" dirty="0" smtClean="0"/>
              <a:t>SharePoint 2013 provides enterprise grade search functionality and an extensive connector eco-system for IW/Productivity scenarios</a:t>
            </a:r>
          </a:p>
        </p:txBody>
      </p:sp>
      <p:graphicFrame>
        <p:nvGraphicFramePr>
          <p:cNvPr id="8" name="Diagram 7"/>
          <p:cNvGraphicFramePr/>
          <p:nvPr>
            <p:extLst/>
          </p:nvPr>
        </p:nvGraphicFramePr>
        <p:xfrm>
          <a:off x="232229" y="3207657"/>
          <a:ext cx="11654971" cy="3526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61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indent="0" defTabSz="914325">
              <a:spcBef>
                <a:spcPts val="1200"/>
              </a:spcBef>
              <a:buNone/>
            </a:pPr>
            <a:r>
              <a:rPr lang="en-US" sz="4400" spc="-51" dirty="0" smtClean="0">
                <a:solidFill>
                  <a:schemeClr val="bg2"/>
                </a:solidFill>
                <a:latin typeface="+mj-lt"/>
              </a:rPr>
              <a:t>The Service </a:t>
            </a:r>
            <a:r>
              <a:rPr lang="en-US" sz="4400" spc="-51" dirty="0">
                <a:solidFill>
                  <a:schemeClr val="bg2"/>
                </a:solidFill>
                <a:latin typeface="+mj-lt"/>
              </a:rPr>
              <a:t>head </a:t>
            </a:r>
            <a:r>
              <a:rPr lang="en-US" sz="4400" spc="-51" dirty="0" smtClean="0">
                <a:solidFill>
                  <a:schemeClr val="bg2"/>
                </a:solidFill>
                <a:latin typeface="+mj-lt"/>
              </a:rPr>
              <a:t>contains </a:t>
            </a:r>
            <a:r>
              <a:rPr lang="en-US" sz="4400" spc="-51" dirty="0">
                <a:solidFill>
                  <a:schemeClr val="bg2"/>
                </a:solidFill>
                <a:latin typeface="+mj-lt"/>
              </a:rPr>
              <a:t>databases</a:t>
            </a:r>
          </a:p>
          <a:p>
            <a:pPr marL="252000" lvl="1" indent="0" defTabSz="914325">
              <a:spcBef>
                <a:spcPts val="1200"/>
              </a:spcBef>
              <a:buNone/>
            </a:pPr>
            <a:r>
              <a:rPr lang="en-US" sz="4400" spc="-51" dirty="0">
                <a:solidFill>
                  <a:schemeClr val="bg2"/>
                </a:solidFill>
                <a:latin typeface="+mj-lt"/>
              </a:rPr>
              <a:t>Connect via automatically generated </a:t>
            </a:r>
            <a:r>
              <a:rPr lang="en-US" sz="4400" spc="-51" dirty="0" smtClean="0">
                <a:solidFill>
                  <a:schemeClr val="bg2"/>
                </a:solidFill>
                <a:latin typeface="+mj-lt"/>
              </a:rPr>
              <a:t>FQDN: {name}.database.windows.net</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Initially contains only a master </a:t>
            </a:r>
            <a:r>
              <a:rPr lang="en-US" sz="4400" spc="-51" dirty="0" smtClean="0">
                <a:solidFill>
                  <a:schemeClr val="bg2"/>
                </a:solidFill>
                <a:latin typeface="+mj-lt"/>
              </a:rPr>
              <a:t>database</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dirty="0" smtClean="0"/>
              <a:t>Server Definition</a:t>
            </a:r>
            <a:endParaRPr lang="en-US" dirty="0"/>
          </a:p>
        </p:txBody>
      </p:sp>
      <p:pic>
        <p:nvPicPr>
          <p:cNvPr id="8" name="Picture 7"/>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9677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a:solidFill>
                  <a:srgbClr val="505050"/>
                </a:solidFill>
              </a:rPr>
              <a:t>What are customers doing with </a:t>
            </a:r>
            <a:r>
              <a:rPr lang="en-US" sz="4400" dirty="0" smtClean="0">
                <a:solidFill>
                  <a:srgbClr val="505050"/>
                </a:solidFill>
              </a:rPr>
              <a:t>Azure Search?</a:t>
            </a:r>
            <a:endParaRPr lang="en-US" sz="4400" dirty="0">
              <a:solidFill>
                <a:srgbClr val="505050"/>
              </a:solidFill>
            </a:endParaRPr>
          </a:p>
        </p:txBody>
      </p:sp>
      <p:grpSp>
        <p:nvGrpSpPr>
          <p:cNvPr id="4" name="Group 2"/>
          <p:cNvGrpSpPr/>
          <p:nvPr/>
        </p:nvGrpSpPr>
        <p:grpSpPr>
          <a:xfrm>
            <a:off x="-1179" y="6512639"/>
            <a:ext cx="12192314" cy="353950"/>
            <a:chOff x="2577137" y="4571778"/>
            <a:chExt cx="9101124" cy="1390560"/>
          </a:xfrm>
        </p:grpSpPr>
        <p:sp>
          <p:nvSpPr>
            <p:cNvPr id="5"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6" name="TextBox 6"/>
            <p:cNvSpPr txBox="1"/>
            <p:nvPr/>
          </p:nvSpPr>
          <p:spPr>
            <a:xfrm>
              <a:off x="5612027" y="4572324"/>
              <a:ext cx="6066234"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pic>
        <p:nvPicPr>
          <p:cNvPr id="99" name="Picture 98"/>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22" t="21119" r="23655" b="23578"/>
          <a:stretch/>
        </p:blipFill>
        <p:spPr bwMode="auto">
          <a:xfrm>
            <a:off x="494675" y="2534301"/>
            <a:ext cx="3232985" cy="1907561"/>
          </a:xfrm>
          <a:prstGeom prst="rect">
            <a:avLst/>
          </a:prstGeom>
          <a:ln>
            <a:noFill/>
          </a:ln>
          <a:extLst>
            <a:ext uri="{53640926-AAD7-44D8-BBD7-CCE9431645EC}">
              <a14:shadowObscured xmlns:a14="http://schemas.microsoft.com/office/drawing/2010/main"/>
            </a:ext>
          </a:extLst>
        </p:spPr>
      </p:pic>
      <p:sp>
        <p:nvSpPr>
          <p:cNvPr id="211" name="Rectangle 210"/>
          <p:cNvSpPr/>
          <p:nvPr/>
        </p:nvSpPr>
        <p:spPr>
          <a:xfrm>
            <a:off x="3788577" y="3344348"/>
            <a:ext cx="6947554" cy="1828305"/>
          </a:xfrm>
          <a:prstGeom prst="rect">
            <a:avLst/>
          </a:prstGeom>
          <a:solidFill>
            <a:sysClr val="window" lastClr="FFFFFF"/>
          </a:solidFill>
          <a:ln w="12700" cap="flat" cmpd="sng" algn="ctr">
            <a:solidFill>
              <a:srgbClr val="323232"/>
            </a:solidFill>
            <a:prstDash val="solid"/>
            <a:tailEnd type="stealth" w="lg" len="lg"/>
          </a:ln>
          <a:effectLst>
            <a:outerShdw blurRad="50800" dist="38100" dir="2700000" algn="tl" rotWithShape="0">
              <a:prstClr val="black">
                <a:alpha val="40000"/>
              </a:prstClr>
            </a:outerShdw>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2" name="Rectangle 211"/>
          <p:cNvSpPr/>
          <p:nvPr/>
        </p:nvSpPr>
        <p:spPr>
          <a:xfrm>
            <a:off x="3803391" y="3552076"/>
            <a:ext cx="6920875" cy="470473"/>
          </a:xfrm>
          <a:prstGeom prst="rect">
            <a:avLst/>
          </a:prstGeom>
          <a:solidFill>
            <a:sysClr val="window" lastClr="FFFFFF">
              <a:lumMod val="85000"/>
            </a:sysClr>
          </a:solidFill>
          <a:ln w="12700" cap="flat" cmpd="sng" algn="ctr">
            <a:no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E3DED1"/>
              </a:solidFill>
              <a:effectLst/>
              <a:uLnTx/>
              <a:uFillTx/>
              <a:latin typeface="Calibri"/>
              <a:ea typeface="+mn-ea"/>
              <a:cs typeface="+mn-cs"/>
            </a:endParaRPr>
          </a:p>
        </p:txBody>
      </p:sp>
      <p:sp>
        <p:nvSpPr>
          <p:cNvPr id="213" name="Rectangle 212"/>
          <p:cNvSpPr/>
          <p:nvPr/>
        </p:nvSpPr>
        <p:spPr>
          <a:xfrm>
            <a:off x="10736130" y="2247366"/>
            <a:ext cx="1218869" cy="1096982"/>
          </a:xfrm>
          <a:prstGeom prst="rect">
            <a:avLst/>
          </a:prstGeom>
          <a:solidFill>
            <a:srgbClr val="F07F09"/>
          </a:solidFill>
          <a:ln w="12700"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4" name="Rectangle 213"/>
          <p:cNvSpPr/>
          <p:nvPr/>
        </p:nvSpPr>
        <p:spPr>
          <a:xfrm>
            <a:off x="3788577" y="2247366"/>
            <a:ext cx="8166423" cy="1096982"/>
          </a:xfrm>
          <a:prstGeom prst="rect">
            <a:avLst/>
          </a:prstGeom>
          <a:noFill/>
          <a:ln w="28575" cap="flat" cmpd="sng" algn="ctr">
            <a:solidFill>
              <a:srgbClr val="323232"/>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sp>
        <p:nvSpPr>
          <p:cNvPr id="215" name="Oval 214"/>
          <p:cNvSpPr/>
          <p:nvPr/>
        </p:nvSpPr>
        <p:spPr>
          <a:xfrm>
            <a:off x="11242458" y="2419741"/>
            <a:ext cx="487548" cy="487548"/>
          </a:xfrm>
          <a:prstGeom prst="ellipse">
            <a:avLst/>
          </a:prstGeom>
          <a:noFill/>
          <a:ln w="44450" cap="flat" cmpd="sng" algn="ctr">
            <a:solidFill>
              <a:srgbClr val="E3DED1"/>
            </a:solidFill>
            <a:prstDash val="solid"/>
            <a:tailEnd type="stealth" w="lg" len="lg"/>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323232"/>
              </a:solidFill>
              <a:effectLst/>
              <a:uLnTx/>
              <a:uFillTx/>
              <a:latin typeface="Calibri"/>
              <a:ea typeface="+mn-ea"/>
              <a:cs typeface="+mn-cs"/>
            </a:endParaRPr>
          </a:p>
        </p:txBody>
      </p:sp>
      <p:cxnSp>
        <p:nvCxnSpPr>
          <p:cNvPr id="216" name="Straight Connector 215"/>
          <p:cNvCxnSpPr>
            <a:stCxn id="215" idx="3"/>
          </p:cNvCxnSpPr>
          <p:nvPr/>
        </p:nvCxnSpPr>
        <p:spPr>
          <a:xfrm flipH="1">
            <a:off x="10998685" y="2835888"/>
            <a:ext cx="315174" cy="315174"/>
          </a:xfrm>
          <a:prstGeom prst="line">
            <a:avLst/>
          </a:prstGeom>
          <a:noFill/>
          <a:ln w="44450" cap="flat" cmpd="sng" algn="ctr">
            <a:solidFill>
              <a:srgbClr val="E3DED1"/>
            </a:solidFill>
            <a:prstDash val="solid"/>
            <a:tailEnd type="none" w="lg" len="lg"/>
          </a:ln>
          <a:effectLst/>
        </p:spPr>
      </p:cxnSp>
      <p:sp>
        <p:nvSpPr>
          <p:cNvPr id="217" name="TextBox 7"/>
          <p:cNvSpPr txBox="1"/>
          <p:nvPr/>
        </p:nvSpPr>
        <p:spPr>
          <a:xfrm>
            <a:off x="3910463" y="2491141"/>
            <a:ext cx="1218883" cy="60943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p>
        </p:txBody>
      </p:sp>
      <p:grpSp>
        <p:nvGrpSpPr>
          <p:cNvPr id="218" name="Group 217"/>
          <p:cNvGrpSpPr/>
          <p:nvPr/>
        </p:nvGrpSpPr>
        <p:grpSpPr>
          <a:xfrm>
            <a:off x="3893699" y="3466233"/>
            <a:ext cx="2958813" cy="1117297"/>
            <a:chOff x="1267620" y="2388872"/>
            <a:chExt cx="2219688" cy="838192"/>
          </a:xfrm>
        </p:grpSpPr>
        <p:sp>
          <p:nvSpPr>
            <p:cNvPr id="223" name="TextBox 8"/>
            <p:cNvSpPr txBox="1"/>
            <p:nvPr/>
          </p:nvSpPr>
          <p:spPr>
            <a:xfrm>
              <a:off x="1267620" y="2388872"/>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heels</a:t>
              </a:r>
            </a:p>
          </p:txBody>
        </p:sp>
        <p:sp>
          <p:nvSpPr>
            <p:cNvPr id="224" name="TextBox 9"/>
            <p:cNvSpPr txBox="1"/>
            <p:nvPr/>
          </p:nvSpPr>
          <p:spPr>
            <a:xfrm>
              <a:off x="1280196" y="2769869"/>
              <a:ext cx="2207112" cy="457195"/>
            </a:xfrm>
            <a:prstGeom prst="rect">
              <a:avLst/>
            </a:prstGeom>
            <a:noFill/>
          </p:spPr>
          <p:txBody>
            <a:bodyPr wrap="none"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tops</a:t>
              </a:r>
            </a:p>
            <a:p>
              <a:pPr marL="0" marR="0" lvl="0" indent="0" algn="l" defTabSz="914363" rtl="0" eaLnBrk="1" fontAlgn="auto" latinLnBrk="0" hangingPunct="1">
                <a:lnSpc>
                  <a:spcPct val="100000"/>
                </a:lnSpc>
                <a:spcBef>
                  <a:spcPts val="0"/>
                </a:spcBef>
                <a:spcAft>
                  <a:spcPts val="0"/>
                </a:spcAft>
                <a:buClr>
                  <a:sysClr val="windowText" lastClr="000000"/>
                </a:buClr>
                <a:buSzTx/>
                <a:buFontTx/>
                <a:buNone/>
                <a:tabLst/>
                <a:defRPr/>
              </a:pPr>
              <a:r>
                <a:rPr kumimoji="0" lang="en-US" sz="3199" b="0" i="0" u="none" strike="noStrike" kern="1200" cap="none" spc="0" normalizeH="0" baseline="0" noProof="0" dirty="0">
                  <a:ln>
                    <a:noFill/>
                  </a:ln>
                  <a:solidFill>
                    <a:srgbClr val="323232"/>
                  </a:solidFill>
                  <a:effectLst/>
                  <a:uLnTx/>
                  <a:uFillTx/>
                  <a:latin typeface="Calibri"/>
                  <a:ea typeface="+mn-ea"/>
                  <a:cs typeface="+mn-cs"/>
                </a:rPr>
                <a:t>high</a:t>
              </a:r>
              <a:r>
                <a:rPr kumimoji="0" lang="en-US" sz="3199" b="1" i="0" u="none" strike="noStrike" kern="1200" cap="none" spc="0" normalizeH="0" baseline="0" noProof="0" dirty="0">
                  <a:ln>
                    <a:noFill/>
                  </a:ln>
                  <a:solidFill>
                    <a:srgbClr val="323232"/>
                  </a:solidFill>
                  <a:effectLst/>
                  <a:uLnTx/>
                  <a:uFillTx/>
                  <a:latin typeface="Calibri"/>
                  <a:ea typeface="+mn-ea"/>
                  <a:cs typeface="+mn-cs"/>
                </a:rPr>
                <a:t> arch</a:t>
              </a:r>
            </a:p>
          </p:txBody>
        </p:sp>
      </p:grpSp>
    </p:spTree>
    <p:extLst>
      <p:ext uri="{BB962C8B-B14F-4D97-AF65-F5344CB8AC3E}">
        <p14:creationId xmlns:p14="http://schemas.microsoft.com/office/powerpoint/2010/main" val="39157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a:gradFill flip="none" rotWithShape="1">
                  <a:gsLst>
                    <a:gs pos="0">
                      <a:srgbClr val="000000">
                        <a:lumMod val="65000"/>
                        <a:lumOff val="35000"/>
                      </a:srgbClr>
                    </a:gs>
                    <a:gs pos="86000">
                      <a:srgbClr val="000000">
                        <a:lumMod val="65000"/>
                        <a:lumOff val="35000"/>
                      </a:srgbClr>
                    </a:gs>
                  </a:gsLst>
                  <a:lin ang="5400000" scaled="0"/>
                  <a:tileRect/>
                </a:gradFill>
              </a:rPr>
              <a:t>Scenario Examples</a:t>
            </a:r>
          </a:p>
        </p:txBody>
      </p:sp>
      <p:grpSp>
        <p:nvGrpSpPr>
          <p:cNvPr id="5" name="Group 258"/>
          <p:cNvGrpSpPr>
            <a:grpSpLocks noChangeAspect="1"/>
          </p:cNvGrpSpPr>
          <p:nvPr/>
        </p:nvGrpSpPr>
        <p:grpSpPr bwMode="auto">
          <a:xfrm>
            <a:off x="9946281" y="-336176"/>
            <a:ext cx="2008341" cy="6930745"/>
            <a:chOff x="1593" y="1801"/>
            <a:chExt cx="612" cy="2112"/>
          </a:xfrm>
        </p:grpSpPr>
        <p:sp>
          <p:nvSpPr>
            <p:cNvPr id="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7" name="Rectangle 106"/>
          <p:cNvSpPr/>
          <p:nvPr/>
        </p:nvSpPr>
        <p:spPr>
          <a:xfrm>
            <a:off x="519248" y="1129977"/>
            <a:ext cx="6745152" cy="5632311"/>
          </a:xfrm>
          <a:prstGeom prst="rect">
            <a:avLst/>
          </a:prstGeom>
        </p:spPr>
        <p:txBody>
          <a:bodyPr wrap="square">
            <a:spAutoFit/>
          </a:bodyPr>
          <a:lstStyle/>
          <a:p>
            <a:r>
              <a:rPr lang="en-US" sz="2000" dirty="0" smtClean="0">
                <a:solidFill>
                  <a:prstClr val="black"/>
                </a:solidFill>
                <a:latin typeface="Segoe UI Light" panose="020B0502040204020203" pitchFamily="34" charset="0"/>
                <a:cs typeface="Segoe UI Light" panose="020B0502040204020203" pitchFamily="34" charset="0"/>
              </a:rPr>
              <a:t>Ecommerce</a:t>
            </a:r>
            <a:r>
              <a:rPr lang="en-US" sz="2000" dirty="0">
                <a:solidFill>
                  <a:prstClr val="black"/>
                </a:solidFill>
                <a:latin typeface="Segoe UI Light" panose="020B0502040204020203" pitchFamily="34" charset="0"/>
                <a:cs typeface="Segoe UI Light" panose="020B0502040204020203" pitchFamily="34" charset="0"/>
              </a:rPr>
              <a:t>, Online </a:t>
            </a:r>
            <a:r>
              <a:rPr lang="en-US" sz="2000" dirty="0" smtClean="0">
                <a:solidFill>
                  <a:prstClr val="black"/>
                </a:solidFill>
                <a:latin typeface="Segoe UI Light" panose="020B0502040204020203" pitchFamily="34" charset="0"/>
                <a:cs typeface="Segoe UI Light" panose="020B0502040204020203" pitchFamily="34" charset="0"/>
              </a:rPr>
              <a:t>retail</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“Major Online Retailer”</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Full product catalogue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Hundreds of queries per second</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Constant updates</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Seasonal ranking and scale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User generated content, social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“Consumer-facing photo sharing site”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Geo-spatial search</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volume</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indexing rate</a:t>
            </a:r>
          </a:p>
          <a:p>
            <a:endParaRPr lang="en-US" sz="2000" dirty="0">
              <a:solidFill>
                <a:prstClr val="black"/>
              </a:solidFill>
              <a:latin typeface="Segoe UI Light" panose="020B0502040204020203" pitchFamily="34" charset="0"/>
              <a:cs typeface="Segoe UI Light" panose="020B0502040204020203" pitchFamily="34" charset="0"/>
            </a:endParaRPr>
          </a:p>
          <a:p>
            <a:r>
              <a:rPr lang="en-US" sz="2000" dirty="0">
                <a:solidFill>
                  <a:prstClr val="black"/>
                </a:solidFill>
                <a:latin typeface="Segoe UI Light" panose="020B0502040204020203" pitchFamily="34" charset="0"/>
                <a:cs typeface="Segoe UI Light" panose="020B0502040204020203" pitchFamily="34" charset="0"/>
              </a:rPr>
              <a:t>Line-of-business </a:t>
            </a:r>
            <a:r>
              <a:rPr lang="en-US" sz="2000" dirty="0" smtClean="0">
                <a:solidFill>
                  <a:prstClr val="black"/>
                </a:solidFill>
                <a:latin typeface="Segoe UI Light" panose="020B0502040204020203" pitchFamily="34" charset="0"/>
                <a:cs typeface="Segoe UI Light" panose="020B0502040204020203" pitchFamily="34" charset="0"/>
              </a:rPr>
              <a:t>applications</a:t>
            </a:r>
          </a:p>
          <a:p>
            <a:pPr marL="800100" lvl="1" indent="-342900">
              <a:buFont typeface="Arial" panose="020B0604020202020204" pitchFamily="34" charset="0"/>
              <a:buChar char="•"/>
            </a:pPr>
            <a:r>
              <a:rPr lang="en-US" sz="2000" dirty="0">
                <a:solidFill>
                  <a:prstClr val="black"/>
                </a:solidFill>
                <a:latin typeface="Segoe UI Light" panose="020B0502040204020203" pitchFamily="34" charset="0"/>
                <a:cs typeface="Segoe UI Light" panose="020B0502040204020203" pitchFamily="34" charset="0"/>
              </a:rPr>
              <a:t>“Customer </a:t>
            </a:r>
            <a:r>
              <a:rPr lang="en-US" sz="2000" dirty="0" smtClean="0">
                <a:solidFill>
                  <a:prstClr val="black"/>
                </a:solidFill>
                <a:latin typeface="Segoe UI Light" panose="020B0502040204020203" pitchFamily="34" charset="0"/>
                <a:cs typeface="Segoe UI Light" panose="020B0502040204020203" pitchFamily="34" charset="0"/>
              </a:rPr>
              <a:t>relationship management </a:t>
            </a:r>
            <a:r>
              <a:rPr lang="en-US" sz="2000" dirty="0">
                <a:solidFill>
                  <a:prstClr val="black"/>
                </a:solidFill>
                <a:latin typeface="Segoe UI Light" panose="020B0502040204020203" pitchFamily="34" charset="0"/>
                <a:cs typeface="Segoe UI Light" panose="020B0502040204020203" pitchFamily="34" charset="0"/>
              </a:rPr>
              <a:t>application”</a:t>
            </a:r>
            <a:endParaRPr lang="en-US" sz="2000" dirty="0" smtClean="0">
              <a:solidFill>
                <a:prstClr val="black"/>
              </a:solidFill>
              <a:latin typeface="Segoe UI Light" panose="020B0502040204020203" pitchFamily="34" charset="0"/>
              <a:cs typeface="Segoe UI Light" panose="020B0502040204020203" pitchFamily="34" charset="0"/>
            </a:endParaRP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incoming indexing</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High document count</a:t>
            </a:r>
          </a:p>
          <a:p>
            <a:pPr marL="1257300" lvl="2" indent="-342900">
              <a:buFont typeface="Arial" panose="020B0604020202020204" pitchFamily="34" charset="0"/>
              <a:buChar char="•"/>
            </a:pPr>
            <a:r>
              <a:rPr lang="en-US" sz="2000" dirty="0" smtClean="0">
                <a:solidFill>
                  <a:prstClr val="black"/>
                </a:solidFill>
                <a:latin typeface="Segoe UI Light" panose="020B0502040204020203" pitchFamily="34" charset="0"/>
                <a:cs typeface="Segoe UI Light" panose="020B0502040204020203" pitchFamily="34" charset="0"/>
              </a:rPr>
              <a:t>Structured, heterogeneous data</a:t>
            </a:r>
            <a:endParaRPr lang="en-US" sz="2000" dirty="0">
              <a:solidFill>
                <a:prstClr val="black"/>
              </a:solidFill>
              <a:latin typeface="Segoe UI Light" panose="020B0502040204020203" pitchFamily="34" charset="0"/>
              <a:cs typeface="Segoe UI Light" panose="020B0502040204020203" pitchFamily="34" charset="0"/>
            </a:endParaRPr>
          </a:p>
        </p:txBody>
      </p:sp>
      <p:pic>
        <p:nvPicPr>
          <p:cNvPr id="106" name="Picture 105"/>
          <p:cNvPicPr/>
          <p:nvPr/>
        </p:nvPicPr>
        <p:blipFill rotWithShape="1">
          <a:blip r:embed="rId2" cstate="print">
            <a:extLst>
              <a:ext uri="{28A0092B-C50C-407E-A947-70E740481C1C}">
                <a14:useLocalDpi xmlns:a14="http://schemas.microsoft.com/office/drawing/2010/main" val="0"/>
              </a:ext>
            </a:extLst>
          </a:blip>
          <a:srcRect l="23222" t="21119" r="23655" b="23578"/>
          <a:stretch/>
        </p:blipFill>
        <p:spPr bwMode="auto">
          <a:xfrm>
            <a:off x="6385955" y="2339930"/>
            <a:ext cx="2812192" cy="152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018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defTabSz="914363"/>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ea typeface="+mn-ea"/>
                <a:cs typeface="Arial" charset="0"/>
              </a:rPr>
              <a:t>Experience Walk Through</a:t>
            </a: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Initial service provisioning in Azure portal</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368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Using APIs for creating and populating indexes</a:t>
            </a:r>
          </a:p>
        </p:txBody>
      </p:sp>
    </p:spTree>
    <p:extLst>
      <p:ext uri="{BB962C8B-B14F-4D97-AF65-F5344CB8AC3E}">
        <p14:creationId xmlns:p14="http://schemas.microsoft.com/office/powerpoint/2010/main" val="36443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Defining Indexes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A search service can contain one or more indexes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An index is a container of documents and the scope for queries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Index definitions include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Fields, including their data types and search capabilities to enable</a:t>
            </a:r>
          </a:p>
          <a:p>
            <a:pPr lvl="2">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E.g. searchable, filterable, sortable, </a:t>
            </a:r>
            <a:r>
              <a:rPr lang="en-US" dirty="0" err="1" smtClean="0">
                <a:latin typeface="Segoe UI Light" panose="020B0502040204020203" pitchFamily="34" charset="0"/>
                <a:cs typeface="Segoe UI Light" panose="020B0502040204020203" pitchFamily="34" charset="0"/>
              </a:rPr>
              <a:t>facetable</a:t>
            </a:r>
            <a:r>
              <a:rPr lang="en-US" dirty="0" smtClean="0">
                <a:latin typeface="Segoe UI Light" panose="020B0502040204020203" pitchFamily="34" charset="0"/>
                <a:cs typeface="Segoe UI Light" panose="020B0502040204020203" pitchFamily="34" charset="0"/>
              </a:rPr>
              <a:t>, source for suggestions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Access options (e.g. CORS)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Zero or more scoring profiles</a:t>
            </a:r>
            <a:endParaRPr lang="en-US" dirty="0">
              <a:latin typeface="Segoe UI Light" panose="020B0502040204020203" pitchFamily="34" charset="0"/>
              <a:cs typeface="Segoe UI Light" panose="020B0502040204020203" pitchFamily="34" charset="0"/>
            </a:endParaRPr>
          </a:p>
        </p:txBody>
      </p:sp>
      <p:sp>
        <p:nvSpPr>
          <p:cNvPr id="5" name="TextBox 4"/>
          <p:cNvSpPr txBox="1"/>
          <p:nvPr/>
        </p:nvSpPr>
        <p:spPr>
          <a:xfrm>
            <a:off x="6591300" y="1690688"/>
            <a:ext cx="5496790"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"name": "trails",</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"fields": [</a:t>
            </a:r>
          </a:p>
          <a:p>
            <a:r>
              <a:rPr lang="en-US" sz="1200" dirty="0">
                <a:solidFill>
                  <a:prstClr val="black"/>
                </a:solidFill>
                <a:latin typeface="Consolas" panose="020B0609020204030204" pitchFamily="49" charset="0"/>
                <a:cs typeface="Consolas" panose="020B0609020204030204" pitchFamily="49" charset="0"/>
              </a:rPr>
              <a:t>    { "name": "name",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endParaRPr lang="en-US" sz="1200" dirty="0" smtClean="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"filterable": false },</a:t>
            </a:r>
          </a:p>
          <a:p>
            <a:r>
              <a:rPr lang="en-US" sz="1200" dirty="0">
                <a:solidFill>
                  <a:prstClr val="black"/>
                </a:solidFill>
                <a:latin typeface="Consolas" panose="020B0609020204030204" pitchFamily="49" charset="0"/>
                <a:cs typeface="Consolas" panose="020B0609020204030204" pitchFamily="49" charset="0"/>
              </a:rPr>
              <a:t>    { "name": "class", "type": "</a:t>
            </a:r>
            <a:r>
              <a:rPr lang="en-US" sz="1200" dirty="0" err="1">
                <a:solidFill>
                  <a:prstClr val="black"/>
                </a:solidFill>
                <a:latin typeface="Consolas" panose="020B0609020204030204" pitchFamily="49" charset="0"/>
                <a:cs typeface="Consolas" panose="020B0609020204030204" pitchFamily="49" charset="0"/>
              </a:rPr>
              <a:t>Edm.String</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smtClean="0">
                <a:solidFill>
                  <a:prstClr val="black"/>
                </a:solidFill>
                <a:latin typeface="Consolas" panose="020B0609020204030204" pitchFamily="49" charset="0"/>
                <a:cs typeface="Consolas" panose="020B0609020204030204" pitchFamily="49" charset="0"/>
              </a:rPr>
              <a:t>"tags", </a:t>
            </a:r>
            <a:r>
              <a:rPr lang="en-US" sz="1200" dirty="0">
                <a:solidFill>
                  <a:prstClr val="black"/>
                </a:solidFill>
                <a:latin typeface="Consolas" panose="020B0609020204030204" pitchFamily="49" charset="0"/>
                <a:cs typeface="Consolas" panose="020B0609020204030204" pitchFamily="49" charset="0"/>
              </a:rPr>
              <a:t>"type": </a:t>
            </a:r>
            <a:r>
              <a:rPr lang="en-US" sz="1200" dirty="0" smtClean="0">
                <a:solidFill>
                  <a:prstClr val="black"/>
                </a:solidFill>
                <a:latin typeface="Consolas" panose="020B0609020204030204" pitchFamily="49" charset="0"/>
                <a:cs typeface="Consolas" panose="020B0609020204030204" pitchFamily="49" charset="0"/>
              </a:rPr>
              <a:t>“Collection(</a:t>
            </a:r>
            <a:r>
              <a:rPr lang="en-US" sz="1200" dirty="0" err="1" smtClean="0">
                <a:solidFill>
                  <a:prstClr val="black"/>
                </a:solidFill>
                <a:latin typeface="Consolas" panose="020B0609020204030204" pitchFamily="49" charset="0"/>
                <a:cs typeface="Consolas" panose="020B0609020204030204" pitchFamily="49" charset="0"/>
              </a:rPr>
              <a:t>Edm.String</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"suggestions": true, </a:t>
            </a:r>
            <a:r>
              <a:rPr lang="en-US" sz="1200" dirty="0" smtClean="0">
                <a:solidFill>
                  <a:prstClr val="black"/>
                </a:solidFill>
                <a:latin typeface="Consolas" panose="020B0609020204030204" pitchFamily="49" charset="0"/>
                <a:cs typeface="Consolas" panose="020B0609020204030204" pitchFamily="49" charset="0"/>
              </a:rPr>
              <a:t>“</a:t>
            </a:r>
            <a:r>
              <a:rPr lang="en-US" sz="1200" dirty="0" err="1" smtClean="0">
                <a:solidFill>
                  <a:prstClr val="black"/>
                </a:solidFill>
                <a:latin typeface="Consolas" panose="020B0609020204030204" pitchFamily="49" charset="0"/>
                <a:cs typeface="Consolas" panose="020B0609020204030204" pitchFamily="49" charset="0"/>
              </a:rPr>
              <a:t>facetable</a:t>
            </a:r>
            <a:r>
              <a:rPr lang="en-US" sz="1200" dirty="0" smtClean="0">
                <a:solidFill>
                  <a:prstClr val="black"/>
                </a:solidFill>
                <a:latin typeface="Consolas" panose="020B0609020204030204" pitchFamily="49" charset="0"/>
                <a:cs typeface="Consolas" panose="020B0609020204030204" pitchFamily="49" charset="0"/>
              </a:rPr>
              <a:t>": true </a:t>
            </a:r>
            <a:r>
              <a:rPr lang="en-US" sz="1200" dirty="0">
                <a:solidFill>
                  <a:prstClr val="black"/>
                </a:solidFill>
                <a:latin typeface="Consolas" panose="020B0609020204030204" pitchFamily="49" charset="0"/>
                <a:cs typeface="Consolas" panose="020B0609020204030204" pitchFamily="49" charset="0"/>
              </a:rPr>
              <a: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 "name": "location", "type": "</a:t>
            </a:r>
            <a:r>
              <a:rPr lang="en-US" sz="1200" dirty="0" err="1" smtClean="0">
                <a:solidFill>
                  <a:prstClr val="black"/>
                </a:solidFill>
                <a:latin typeface="Consolas" panose="020B0609020204030204" pitchFamily="49" charset="0"/>
                <a:cs typeface="Consolas" panose="020B0609020204030204" pitchFamily="49" charset="0"/>
              </a:rPr>
              <a:t>Edm.GeographyPoint</a:t>
            </a:r>
            <a:r>
              <a:rPr lang="en-US" sz="1200" dirty="0" smtClean="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"elevation", "type": "Edm.Int32"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searchable": false },</a:t>
            </a:r>
          </a:p>
          <a:p>
            <a:r>
              <a:rPr lang="en-US" sz="1200" dirty="0">
                <a:solidFill>
                  <a:prstClr val="black"/>
                </a:solidFill>
                <a:latin typeface="Consolas" panose="020B0609020204030204" pitchFamily="49" charset="0"/>
                <a:cs typeface="Consolas" panose="020B0609020204030204" pitchFamily="49" charset="0"/>
              </a:rPr>
              <a:t>    { "name":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"type": "</a:t>
            </a:r>
            <a:r>
              <a:rPr lang="en-US" sz="1200" dirty="0" err="1">
                <a:solidFill>
                  <a:prstClr val="black"/>
                </a:solidFill>
                <a:latin typeface="Consolas" panose="020B0609020204030204" pitchFamily="49" charset="0"/>
                <a:cs typeface="Consolas" panose="020B0609020204030204" pitchFamily="49" charset="0"/>
              </a:rPr>
              <a:t>Edm.DateTime</a:t>
            </a:r>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 "name": "rating", "type": "Edm.Int32"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corsOptions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allowedOrigins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smtClean="0">
                <a:solidFill>
                  <a:prstClr val="black"/>
                </a:solidFill>
                <a:latin typeface="Consolas" panose="020B0609020204030204" pitchFamily="49" charset="0"/>
                <a:cs typeface="Consolas" panose="020B0609020204030204" pitchFamily="49" charset="0"/>
              </a:rPr>
              <a:t>}</a:t>
            </a:r>
            <a:endParaRPr lang="en-US" sz="12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777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Indexing Data</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Data is loaded into the index using the indexing API</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Can be done in batches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Up to 1000 operations per batch</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Mix of </a:t>
            </a:r>
            <a:r>
              <a:rPr lang="en-US" dirty="0" err="1" smtClean="0">
                <a:latin typeface="Segoe UI Light" panose="020B0502040204020203" pitchFamily="34" charset="0"/>
                <a:cs typeface="Segoe UI Light" panose="020B0502040204020203" pitchFamily="34" charset="0"/>
              </a:rPr>
              <a:t>upserts</a:t>
            </a:r>
            <a:r>
              <a:rPr lang="en-US" dirty="0" smtClean="0">
                <a:latin typeface="Segoe UI Light" panose="020B0502040204020203" pitchFamily="34" charset="0"/>
                <a:cs typeface="Segoe UI Light" panose="020B0502040204020203" pitchFamily="34" charset="0"/>
              </a:rPr>
              <a:t>, merges, deletes</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Changes to indexes reflected in near-real time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5-30 seconds typical index-to-searchable latency</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1690688"/>
            <a:ext cx="5496790" cy="489364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smtClean="0">
                <a:solidFill>
                  <a:prstClr val="black"/>
                </a:solidFill>
                <a:latin typeface="Consolas" panose="020B0609020204030204" pitchFamily="49" charset="0"/>
                <a:cs typeface="Consolas" panose="020B0609020204030204" pitchFamily="49" charset="0"/>
              </a:rPr>
              <a:t>POST /indexes/trails/index HTTP/1.1</a:t>
            </a:r>
          </a:p>
          <a:p>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"items":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"action": "upload",</a:t>
            </a:r>
          </a:p>
          <a:p>
            <a:r>
              <a:rPr lang="en-US" sz="1200" dirty="0">
                <a:solidFill>
                  <a:prstClr val="black"/>
                </a:solidFill>
                <a:latin typeface="Consolas" panose="020B0609020204030204" pitchFamily="49" charset="0"/>
                <a:cs typeface="Consolas" panose="020B0609020204030204" pitchFamily="49" charset="0"/>
              </a:rPr>
              <a:t>          "key": "1502914",</a:t>
            </a:r>
          </a:p>
          <a:p>
            <a:r>
              <a:rPr lang="en-US" sz="1200" dirty="0">
                <a:solidFill>
                  <a:prstClr val="black"/>
                </a:solidFill>
                <a:latin typeface="Consolas" panose="020B0609020204030204" pitchFamily="49" charset="0"/>
                <a:cs typeface="Consolas" panose="020B0609020204030204" pitchFamily="49" charset="0"/>
              </a:rPr>
              <a:t>          "data": {</a:t>
            </a:r>
          </a:p>
          <a:p>
            <a:r>
              <a:rPr lang="en-US" sz="1200" dirty="0">
                <a:solidFill>
                  <a:prstClr val="black"/>
                </a:solidFill>
                <a:latin typeface="Consolas" panose="020B0609020204030204" pitchFamily="49" charset="0"/>
                <a:cs typeface="Consolas" panose="020B0609020204030204" pitchFamily="49" charset="0"/>
              </a:rPr>
              <a:t>            "name": "Penny Creek",</a:t>
            </a:r>
          </a:p>
          <a:p>
            <a:r>
              <a:rPr lang="en-US" sz="1200" dirty="0">
                <a:solidFill>
                  <a:prstClr val="black"/>
                </a:solidFill>
                <a:latin typeface="Consolas" panose="020B0609020204030204" pitchFamily="49" charset="0"/>
                <a:cs typeface="Consolas" panose="020B0609020204030204" pitchFamily="49" charset="0"/>
              </a:rPr>
              <a:t>            "class": "Stream",</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"tags": ["Easy", "Scenic"],</a:t>
            </a:r>
          </a:p>
          <a:p>
            <a:r>
              <a:rPr lang="en-US" sz="1200" dirty="0" smtClean="0">
                <a:solidFill>
                  <a:prstClr val="black"/>
                </a:solidFill>
                <a:latin typeface="Consolas" panose="020B0609020204030204" pitchFamily="49" charset="0"/>
                <a:cs typeface="Consolas" panose="020B0609020204030204" pitchFamily="49" charset="0"/>
              </a:rPr>
              <a:t>            "location": {</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"type": "Point",</a:t>
            </a:r>
          </a:p>
          <a:p>
            <a:r>
              <a:rPr lang="en-US" sz="1200" dirty="0">
                <a:solidFill>
                  <a:prstClr val="black"/>
                </a:solidFill>
                <a:latin typeface="Consolas" panose="020B0609020204030204" pitchFamily="49" charset="0"/>
                <a:cs typeface="Consolas" panose="020B0609020204030204" pitchFamily="49" charset="0"/>
              </a:rPr>
              <a:t>              "coordinates": [</a:t>
            </a:r>
          </a:p>
          <a:p>
            <a:r>
              <a:rPr lang="en-US" sz="1200" dirty="0">
                <a:solidFill>
                  <a:prstClr val="black"/>
                </a:solidFill>
                <a:latin typeface="Consolas" panose="020B0609020204030204" pitchFamily="49" charset="0"/>
                <a:cs typeface="Consolas" panose="020B0609020204030204" pitchFamily="49" charset="0"/>
              </a:rPr>
              <a:t>                -123.5357095,</a:t>
            </a:r>
          </a:p>
          <a:p>
            <a:r>
              <a:rPr lang="en-US" sz="1200" dirty="0">
                <a:solidFill>
                  <a:prstClr val="black"/>
                </a:solidFill>
                <a:latin typeface="Consolas" panose="020B0609020204030204" pitchFamily="49" charset="0"/>
                <a:cs typeface="Consolas" panose="020B0609020204030204" pitchFamily="49" charset="0"/>
              </a:rPr>
              <a:t>                46.5526032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"elevation": 61,</a:t>
            </a:r>
          </a:p>
          <a:p>
            <a:r>
              <a:rPr lang="en-US" sz="1200" dirty="0" smtClean="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dateCreated</a:t>
            </a:r>
            <a:r>
              <a:rPr lang="en-US" sz="1200" dirty="0">
                <a:solidFill>
                  <a:prstClr val="black"/>
                </a:solidFill>
                <a:latin typeface="Consolas" panose="020B0609020204030204" pitchFamily="49" charset="0"/>
                <a:cs typeface="Consolas" panose="020B0609020204030204" pitchFamily="49" charset="0"/>
              </a:rPr>
              <a:t>": "1992-12-31T01:00:00Z",</a:t>
            </a:r>
          </a:p>
          <a:p>
            <a:r>
              <a:rPr lang="en-US" sz="1200" dirty="0">
                <a:solidFill>
                  <a:prstClr val="black"/>
                </a:solidFill>
                <a:latin typeface="Consolas" panose="020B0609020204030204" pitchFamily="49" charset="0"/>
                <a:cs typeface="Consolas" panose="020B0609020204030204" pitchFamily="49" charset="0"/>
              </a:rPr>
              <a:t>            "rating": 1</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smtClean="0">
                <a:solidFill>
                  <a:prstClr val="black"/>
                </a:solidFill>
                <a:latin typeface="Consolas" panose="020B0609020204030204" pitchFamily="49" charset="0"/>
                <a:cs typeface="Consolas" panose="020B0609020204030204" pitchFamily="49" charset="0"/>
              </a:rPr>
              <a:t>       { … }, { … }</a:t>
            </a:r>
            <a:endParaRPr lang="en-US" sz="1200" dirty="0">
              <a:solidFill>
                <a:prstClr val="black"/>
              </a:solidFill>
              <a:latin typeface="Consolas" panose="020B0609020204030204" pitchFamily="49" charset="0"/>
              <a:cs typeface="Consolas" panose="020B0609020204030204" pitchFamily="49" charset="0"/>
            </a:endParaRP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933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Appendix:</a:t>
            </a:r>
            <a:b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br>
            <a:r>
              <a:rPr lang="en-US" spc="-100" dirty="0" smtClean="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Experience </a:t>
            </a:r>
            <a:r>
              <a:rPr lang="en-US"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Light" pitchFamily="34" charset="0"/>
                <a:cs typeface="Arial" charset="0"/>
              </a:rPr>
              <a:t>Walk Through</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p:txBody>
          <a:bodyPr/>
          <a:lstStyle/>
          <a:p>
            <a:r>
              <a:rPr lang="en-US" dirty="0" smtClean="0">
                <a:latin typeface="Segoe UI Light" panose="020B0502040204020203" pitchFamily="34" charset="0"/>
                <a:cs typeface="Segoe UI Light" panose="020B0502040204020203" pitchFamily="34" charset="0"/>
              </a:rPr>
              <a:t>Searching</a:t>
            </a:r>
          </a:p>
        </p:txBody>
      </p:sp>
    </p:spTree>
    <p:extLst>
      <p:ext uri="{BB962C8B-B14F-4D97-AF65-F5344CB8AC3E}">
        <p14:creationId xmlns:p14="http://schemas.microsoft.com/office/powerpoint/2010/main" val="2997365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897293"/>
          </a:xfrm>
        </p:spPr>
        <p:txBody>
          <a:bodyPr>
            <a:normAutofit fontScale="92500" lnSpcReduction="20000"/>
          </a:bodyPr>
          <a:lstStyle/>
          <a:p>
            <a:pPr marL="0" indent="0">
              <a:buNone/>
            </a:pPr>
            <a:r>
              <a:rPr lang="en-US" dirty="0" smtClean="0">
                <a:latin typeface="Segoe UI Light" panose="020B0502040204020203" pitchFamily="34" charset="0"/>
                <a:cs typeface="Segoe UI Light" panose="020B0502040204020203" pitchFamily="34" charset="0"/>
              </a:rPr>
              <a:t>Search API takes options in URLs and returns JSON results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Simple keyword search:</a:t>
            </a:r>
          </a:p>
          <a:p>
            <a:pPr marL="0" indent="0">
              <a:buNone/>
            </a:pPr>
            <a:r>
              <a:rPr lang="en-US" sz="2000" dirty="0" smtClean="0">
                <a:latin typeface="Segoe UI Light" panose="020B0502040204020203" pitchFamily="34" charset="0"/>
                <a:cs typeface="Segoe UI Light" panose="020B0502040204020203" pitchFamily="34" charset="0"/>
              </a:rPr>
              <a:t>http://.../indexes/trails/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creek</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Using prefix and phrase search:</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eas</a:t>
            </a:r>
            <a:r>
              <a:rPr lang="en-US" sz="2000" dirty="0" smtClean="0">
                <a:latin typeface="Segoe UI Light" panose="020B0502040204020203" pitchFamily="34" charset="0"/>
                <a:cs typeface="Segoe UI Light" panose="020B0502040204020203" pitchFamily="34" charset="0"/>
              </a:rPr>
              <a:t>* "rattlesnake creek"</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Search combined with structured filter and projection:</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a:t>
            </a:r>
            <a:r>
              <a:rPr lang="en-US" sz="2000" dirty="0" smtClean="0">
                <a:latin typeface="Segoe UI Light" panose="020B0502040204020203" pitchFamily="34" charset="0"/>
                <a:cs typeface="Segoe UI Light" panose="020B0502040204020203" pitchFamily="34" charset="0"/>
              </a:rPr>
              <a:t>creek“&amp;$filter=class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‘Trail‘ or class </a:t>
            </a:r>
            <a:r>
              <a:rPr lang="en-US" sz="2000" dirty="0" err="1" smtClean="0">
                <a:latin typeface="Segoe UI Light" panose="020B0502040204020203" pitchFamily="34" charset="0"/>
                <a:cs typeface="Segoe UI Light" panose="020B0502040204020203" pitchFamily="34" charset="0"/>
              </a:rPr>
              <a:t>eq</a:t>
            </a:r>
            <a:r>
              <a:rPr lang="en-US" sz="2000" dirty="0" smtClean="0">
                <a:latin typeface="Segoe UI Light" panose="020B0502040204020203" pitchFamily="34" charset="0"/>
                <a:cs typeface="Segoe UI Light" panose="020B0502040204020203" pitchFamily="34" charset="0"/>
              </a:rPr>
              <a:t> 'Lake‘&amp;$select=</a:t>
            </a:r>
            <a:r>
              <a:rPr lang="en-US" sz="2000" dirty="0" err="1" smtClean="0">
                <a:latin typeface="Segoe UI Light" panose="020B0502040204020203" pitchFamily="34" charset="0"/>
                <a:cs typeface="Segoe UI Light" panose="020B0502040204020203" pitchFamily="34" charset="0"/>
              </a:rPr>
              <a:t>name,location,rating</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9003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Searching (continued)</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4"/>
            <a:ext cx="11353801" cy="4897293"/>
          </a:xfrm>
        </p:spPr>
        <p:txBody>
          <a:bodyPr>
            <a:noAutofit/>
          </a:bodyPr>
          <a:lstStyle/>
          <a:p>
            <a:pPr marL="0" indent="0">
              <a:buNone/>
            </a:pPr>
            <a:r>
              <a:rPr lang="en-US" sz="2000" dirty="0" smtClean="0">
                <a:latin typeface="Segoe UI Light" panose="020B0502040204020203" pitchFamily="34" charset="0"/>
                <a:cs typeface="Segoe UI Light" panose="020B0502040204020203" pitchFamily="34" charset="0"/>
              </a:rPr>
              <a:t>Search combined with distance-based filter (locations under 10 KM from reference point):</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a:t>
            </a:r>
            <a:r>
              <a:rPr lang="en-US" sz="2000" dirty="0" err="1">
                <a:latin typeface="Segoe UI Light" panose="020B0502040204020203" pitchFamily="34" charset="0"/>
                <a:cs typeface="Segoe UI Light" panose="020B0502040204020203" pitchFamily="34" charset="0"/>
              </a:rPr>
              <a:t>eas</a:t>
            </a:r>
            <a:r>
              <a:rPr lang="en-US" sz="2000" dirty="0">
                <a:latin typeface="Segoe UI Light" panose="020B0502040204020203" pitchFamily="34" charset="0"/>
                <a:cs typeface="Segoe UI Light" panose="020B0502040204020203" pitchFamily="34" charset="0"/>
              </a:rPr>
              <a:t>* "rattlesnake creek“&amp;$</a:t>
            </a:r>
            <a:r>
              <a:rPr lang="en-US" sz="2000" dirty="0" smtClean="0">
                <a:latin typeface="Segoe UI Light" panose="020B0502040204020203" pitchFamily="34" charset="0"/>
                <a:cs typeface="Segoe UI Light" panose="020B0502040204020203" pitchFamily="34" charset="0"/>
              </a:rPr>
              <a:t>filter=</a:t>
            </a:r>
            <a:r>
              <a:rPr lang="fr-FR" sz="2000" dirty="0" err="1">
                <a:latin typeface="Segoe UI Light" panose="020B0502040204020203" pitchFamily="34" charset="0"/>
                <a:cs typeface="Segoe UI Light" panose="020B0502040204020203" pitchFamily="34" charset="0"/>
              </a:rPr>
              <a:t>geo.distance</a:t>
            </a:r>
            <a:r>
              <a:rPr lang="fr-FR" sz="2000" dirty="0">
                <a:latin typeface="Segoe UI Light" panose="020B0502040204020203" pitchFamily="34" charset="0"/>
                <a:cs typeface="Segoe UI Light" panose="020B0502040204020203" pitchFamily="34" charset="0"/>
              </a:rPr>
              <a:t>(location, </a:t>
            </a:r>
            <a:r>
              <a:rPr lang="fr-FR" sz="2000" dirty="0" err="1">
                <a:latin typeface="Segoe UI Light" panose="020B0502040204020203" pitchFamily="34" charset="0"/>
                <a:cs typeface="Segoe UI Light" panose="020B0502040204020203" pitchFamily="34" charset="0"/>
              </a:rPr>
              <a:t>geography'POINT</a:t>
            </a:r>
            <a:r>
              <a:rPr lang="fr-FR" sz="2000" dirty="0">
                <a:latin typeface="Segoe UI Light" panose="020B0502040204020203" pitchFamily="34" charset="0"/>
                <a:cs typeface="Segoe UI Light" panose="020B0502040204020203" pitchFamily="34" charset="0"/>
              </a:rPr>
              <a:t>(-122.131577 47.678581)') le 10</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Enable hit-highlighting, faceting:</a:t>
            </a:r>
          </a:p>
          <a:p>
            <a:pPr marL="0" indent="0">
              <a:buNone/>
            </a:pPr>
            <a:r>
              <a:rPr lang="en-US" sz="2000" dirty="0">
                <a:latin typeface="Segoe UI Light" panose="020B0502040204020203" pitchFamily="34" charset="0"/>
                <a:cs typeface="Segoe UI Light" panose="020B0502040204020203" pitchFamily="34" charset="0"/>
              </a:rPr>
              <a:t>http://.../</a:t>
            </a:r>
            <a:r>
              <a:rPr lang="en-US" sz="2000" dirty="0" smtClean="0">
                <a:latin typeface="Segoe UI Light" panose="020B0502040204020203" pitchFamily="34" charset="0"/>
                <a:cs typeface="Segoe UI Light" panose="020B0502040204020203" pitchFamily="34" charset="0"/>
              </a:rPr>
              <a:t>indexes/trails/</a:t>
            </a:r>
            <a:r>
              <a:rPr lang="en-US" sz="2000" dirty="0" err="1" smtClean="0">
                <a:latin typeface="Segoe UI Light" panose="020B0502040204020203" pitchFamily="34" charset="0"/>
                <a:cs typeface="Segoe UI Light" panose="020B0502040204020203" pitchFamily="34" charset="0"/>
              </a:rPr>
              <a:t>search?search</a:t>
            </a:r>
            <a:r>
              <a:rPr lang="en-US" sz="2000" dirty="0" smtClean="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creek&amp;highlight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name,tags&amp;facet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tags&amp;facet</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rating,sort:value</a:t>
            </a:r>
            <a:endParaRPr lang="en-US" sz="2000" dirty="0">
              <a:latin typeface="Segoe UI Light" panose="020B0502040204020203" pitchFamily="34" charset="0"/>
              <a:cs typeface="Segoe UI Light" panose="020B0502040204020203" pitchFamily="34" charset="0"/>
            </a:endParaRP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sz="2000" dirty="0" smtClean="0">
                <a:latin typeface="Segoe UI Light" panose="020B0502040204020203" pitchFamily="34" charset="0"/>
                <a:cs typeface="Segoe UI Light" panose="020B0502040204020203" pitchFamily="34" charset="0"/>
              </a:rPr>
              <a:t>Use a scoring profile</a:t>
            </a:r>
          </a:p>
          <a:p>
            <a:pPr marL="0" indent="0">
              <a:buNone/>
            </a:pPr>
            <a:r>
              <a:rPr lang="en-US" sz="2000" dirty="0">
                <a:latin typeface="Segoe UI Light" panose="020B0502040204020203" pitchFamily="34" charset="0"/>
                <a:cs typeface="Segoe UI Light" panose="020B0502040204020203" pitchFamily="34" charset="0"/>
              </a:rPr>
              <a:t>http://.../indexes/trails/</a:t>
            </a:r>
            <a:r>
              <a:rPr lang="en-US" sz="2000" dirty="0" err="1">
                <a:latin typeface="Segoe UI Light" panose="020B0502040204020203" pitchFamily="34" charset="0"/>
                <a:cs typeface="Segoe UI Light" panose="020B0502040204020203" pitchFamily="34" charset="0"/>
              </a:rPr>
              <a:t>search?search</a:t>
            </a:r>
            <a:r>
              <a:rPr lang="en-US" sz="2000" dirty="0">
                <a:latin typeface="Segoe UI Light" panose="020B0502040204020203" pitchFamily="34" charset="0"/>
                <a:cs typeface="Segoe UI Light" panose="020B0502040204020203" pitchFamily="34" charset="0"/>
              </a:rPr>
              <a:t>=rattlesnake </a:t>
            </a:r>
            <a:r>
              <a:rPr lang="en-US" sz="2000" dirty="0" err="1" smtClean="0">
                <a:latin typeface="Segoe UI Light" panose="020B0502040204020203" pitchFamily="34" charset="0"/>
                <a:cs typeface="Segoe UI Light" panose="020B0502040204020203" pitchFamily="34" charset="0"/>
              </a:rPr>
              <a:t>creek&amp;scoringProfile</a:t>
            </a:r>
            <a:r>
              <a:rPr lang="en-US" sz="2000" dirty="0" smtClean="0">
                <a:latin typeface="Segoe UI Light" panose="020B0502040204020203" pitchFamily="34" charset="0"/>
                <a:cs typeface="Segoe UI Light" panose="020B0502040204020203" pitchFamily="34" charset="0"/>
              </a:rPr>
              <a:t>=</a:t>
            </a:r>
            <a:r>
              <a:rPr lang="en-US" sz="2000" dirty="0" err="1" smtClean="0">
                <a:latin typeface="Segoe UI Light" panose="020B0502040204020203" pitchFamily="34" charset="0"/>
                <a:cs typeface="Segoe UI Light" panose="020B0502040204020203" pitchFamily="34" charset="0"/>
              </a:rPr>
              <a:t>holidaysSeasson</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71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Segoe UI Light" panose="020B0502040204020203" pitchFamily="34" charset="0"/>
                <a:cs typeface="Segoe UI Light" panose="020B0502040204020203" pitchFamily="34" charset="0"/>
              </a:rPr>
              <a:t>Controlling Relevance</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half" idx="1"/>
          </p:nvPr>
        </p:nvSpPr>
        <p:spPr/>
        <p:txBody>
          <a:bodyPr>
            <a:normAutofit fontScale="47500" lnSpcReduction="20000"/>
          </a:bodyPr>
          <a:lstStyle/>
          <a:p>
            <a:pPr marL="0" indent="0">
              <a:buNone/>
            </a:pPr>
            <a:r>
              <a:rPr lang="en-US" dirty="0" smtClean="0">
                <a:latin typeface="Segoe UI Light" panose="020B0502040204020203" pitchFamily="34" charset="0"/>
                <a:cs typeface="Segoe UI Light" panose="020B0502040204020203" pitchFamily="34" charset="0"/>
              </a:rPr>
              <a:t>Scoring profiles capture relevance without mixing it with queries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 profile is made of one or more scoring functions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Can also include field weights</a:t>
            </a:r>
          </a:p>
          <a:p>
            <a:pPr lvl="1">
              <a:buFont typeface="Wingdings" panose="05000000000000000000" pitchFamily="2" charset="2"/>
              <a:buChar char="§"/>
            </a:pPr>
            <a:endParaRPr lang="en-US" dirty="0" smtClean="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Scoring functions for most typical requirements</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Magnitude, freshness, distance</a:t>
            </a:r>
          </a:p>
          <a:p>
            <a:pPr lvl="1">
              <a:buFont typeface="Wingdings" panose="05000000000000000000" pitchFamily="2" charset="2"/>
              <a:buChar char="§"/>
            </a:pPr>
            <a:r>
              <a:rPr lang="en-US" dirty="0" smtClean="0">
                <a:latin typeface="Segoe UI Light" panose="020B0502040204020203" pitchFamily="34" charset="0"/>
                <a:cs typeface="Segoe UI Light" panose="020B0502040204020203" pitchFamily="34" charset="0"/>
              </a:rPr>
              <a:t>An interpolation mode can be selected for each usage of each function</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Final score factors in text statistics, field weights and functions</a:t>
            </a:r>
            <a:endParaRPr lang="en-US" dirty="0">
              <a:latin typeface="Segoe UI Light" panose="020B0502040204020203" pitchFamily="34" charset="0"/>
              <a:cs typeface="Segoe UI Light" panose="020B0502040204020203" pitchFamily="34" charset="0"/>
            </a:endParaRPr>
          </a:p>
        </p:txBody>
      </p:sp>
      <p:sp>
        <p:nvSpPr>
          <p:cNvPr id="6" name="TextBox 5"/>
          <p:cNvSpPr txBox="1"/>
          <p:nvPr/>
        </p:nvSpPr>
        <p:spPr>
          <a:xfrm>
            <a:off x="6591300" y="506127"/>
            <a:ext cx="5496790" cy="618630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scoringProfiles</a:t>
            </a:r>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"name": "</a:t>
            </a:r>
            <a:r>
              <a:rPr lang="en-US" sz="1200" dirty="0" err="1">
                <a:solidFill>
                  <a:prstClr val="black"/>
                </a:solidFill>
                <a:latin typeface="Consolas" panose="020B0609020204030204" pitchFamily="49" charset="0"/>
                <a:cs typeface="Consolas" panose="020B0609020204030204" pitchFamily="49" charset="0"/>
              </a:rPr>
              <a:t>sp</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"text": {</a:t>
            </a:r>
          </a:p>
          <a:p>
            <a:r>
              <a:rPr lang="en-US" sz="1200" dirty="0">
                <a:solidFill>
                  <a:prstClr val="black"/>
                </a:solidFill>
                <a:latin typeface="Consolas" panose="020B0609020204030204" pitchFamily="49" charset="0"/>
                <a:cs typeface="Consolas" panose="020B0609020204030204" pitchFamily="49" charset="0"/>
              </a:rPr>
              <a:t>            "weights": {</a:t>
            </a:r>
          </a:p>
          <a:p>
            <a:r>
              <a:rPr lang="en-US" sz="1200" dirty="0">
                <a:solidFill>
                  <a:prstClr val="black"/>
                </a:solidFill>
                <a:latin typeface="Consolas" panose="020B0609020204030204" pitchFamily="49" charset="0"/>
                <a:cs typeface="Consolas" panose="020B0609020204030204" pitchFamily="49" charset="0"/>
              </a:rPr>
              <a:t>                "county": 2</a:t>
            </a:r>
            <a:r>
              <a:rPr lang="en-US" sz="1200" dirty="0" smtClean="0">
                <a:solidFill>
                  <a:prstClr val="black"/>
                </a:solidFill>
                <a:latin typeface="Consolas" panose="020B0609020204030204" pitchFamily="49" charset="0"/>
                <a:cs typeface="Consolas" panose="020B0609020204030204" pitchFamily="49" charset="0"/>
              </a:rPr>
              <a:t>, </a:t>
            </a:r>
            <a:r>
              <a:rPr lang="en-US" sz="1200" dirty="0">
                <a:solidFill>
                  <a:prstClr val="black"/>
                </a:solidFill>
                <a:latin typeface="Consolas" panose="020B0609020204030204" pitchFamily="49" charset="0"/>
                <a:cs typeface="Consolas" panose="020B0609020204030204" pitchFamily="49" charset="0"/>
              </a:rPr>
              <a:t>"class": 2</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"functions":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"magnitude",</a:t>
            </a:r>
          </a:p>
          <a:p>
            <a:r>
              <a:rPr lang="en-US" sz="1200" dirty="0">
                <a:solidFill>
                  <a:prstClr val="black"/>
                </a:solidFill>
                <a:latin typeface="Consolas" panose="020B0609020204030204" pitchFamily="49" charset="0"/>
                <a:cs typeface="Consolas" panose="020B0609020204030204" pitchFamily="49" charset="0"/>
              </a:rPr>
              <a:t>                "boost": 3,</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"rating",</a:t>
            </a:r>
          </a:p>
          <a:p>
            <a:r>
              <a:rPr lang="en-US" sz="1200" dirty="0">
                <a:solidFill>
                  <a:prstClr val="black"/>
                </a:solidFill>
                <a:latin typeface="Consolas" panose="020B0609020204030204" pitchFamily="49" charset="0"/>
                <a:cs typeface="Consolas" panose="020B0609020204030204" pitchFamily="49" charset="0"/>
              </a:rPr>
              <a:t>                "interpolation": "linear",</a:t>
            </a:r>
          </a:p>
          <a:p>
            <a:r>
              <a:rPr lang="en-US" sz="1200" dirty="0">
                <a:solidFill>
                  <a:prstClr val="black"/>
                </a:solidFill>
                <a:latin typeface="Consolas" panose="020B0609020204030204" pitchFamily="49" charset="0"/>
                <a:cs typeface="Consolas" panose="020B0609020204030204" pitchFamily="49" charset="0"/>
              </a:rPr>
              <a:t>                "magnitude":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boostingRangeStart</a:t>
            </a:r>
            <a:r>
              <a:rPr lang="en-US" sz="1200" dirty="0">
                <a:solidFill>
                  <a:prstClr val="black"/>
                </a:solidFill>
                <a:latin typeface="Consolas" panose="020B0609020204030204" pitchFamily="49" charset="0"/>
                <a:cs typeface="Consolas" panose="020B0609020204030204" pitchFamily="49" charset="0"/>
              </a:rPr>
              <a:t>": 1,</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boostingRangeEnd</a:t>
            </a:r>
            <a:r>
              <a:rPr lang="en-US" sz="1200" dirty="0">
                <a:solidFill>
                  <a:prstClr val="black"/>
                </a:solidFill>
                <a:latin typeface="Consolas" panose="020B0609020204030204" pitchFamily="49" charset="0"/>
                <a:cs typeface="Consolas" panose="020B0609020204030204" pitchFamily="49" charset="0"/>
              </a:rPr>
              <a:t>": 5</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"type": "distance",</a:t>
            </a:r>
          </a:p>
          <a:p>
            <a:r>
              <a:rPr lang="en-US" sz="1200" dirty="0">
                <a:solidFill>
                  <a:prstClr val="black"/>
                </a:solidFill>
                <a:latin typeface="Consolas" panose="020B0609020204030204" pitchFamily="49" charset="0"/>
                <a:cs typeface="Consolas" panose="020B0609020204030204" pitchFamily="49" charset="0"/>
              </a:rPr>
              <a:t>                "boost": 15,</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fieldName</a:t>
            </a:r>
            <a:r>
              <a:rPr lang="en-US" sz="1200" dirty="0">
                <a:solidFill>
                  <a:prstClr val="black"/>
                </a:solidFill>
                <a:latin typeface="Consolas" panose="020B0609020204030204" pitchFamily="49" charset="0"/>
                <a:cs typeface="Consolas" panose="020B0609020204030204" pitchFamily="49" charset="0"/>
              </a:rPr>
              <a:t>": "location",</a:t>
            </a:r>
          </a:p>
          <a:p>
            <a:r>
              <a:rPr lang="en-US" sz="1200" dirty="0">
                <a:solidFill>
                  <a:prstClr val="black"/>
                </a:solidFill>
                <a:latin typeface="Consolas" panose="020B0609020204030204" pitchFamily="49" charset="0"/>
                <a:cs typeface="Consolas" panose="020B0609020204030204" pitchFamily="49" charset="0"/>
              </a:rPr>
              <a:t>                "interpolation": "quadratic",</a:t>
            </a:r>
          </a:p>
          <a:p>
            <a:r>
              <a:rPr lang="en-US" sz="1200" dirty="0">
                <a:solidFill>
                  <a:prstClr val="black"/>
                </a:solidFill>
                <a:latin typeface="Consolas" panose="020B0609020204030204" pitchFamily="49" charset="0"/>
                <a:cs typeface="Consolas" panose="020B0609020204030204" pitchFamily="49" charset="0"/>
              </a:rPr>
              <a:t>                "distance": {</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referencePointParameter</a:t>
            </a:r>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loc</a:t>
            </a:r>
            <a:r>
              <a:rPr lang="en-US" sz="1200" dirty="0">
                <a:solidFill>
                  <a:prstClr val="black"/>
                </a:solidFill>
                <a:latin typeface="Consolas" panose="020B0609020204030204" pitchFamily="49" charset="0"/>
                <a:cs typeface="Consolas" panose="020B0609020204030204" pitchFamily="49" charset="0"/>
              </a:rPr>
              <a:t>",</a:t>
            </a:r>
          </a:p>
          <a:p>
            <a:r>
              <a:rPr lang="en-US" sz="1200" dirty="0">
                <a:solidFill>
                  <a:prstClr val="black"/>
                </a:solidFill>
                <a:latin typeface="Consolas" panose="020B0609020204030204" pitchFamily="49" charset="0"/>
                <a:cs typeface="Consolas" panose="020B0609020204030204" pitchFamily="49" charset="0"/>
              </a:rPr>
              <a:t>                    "</a:t>
            </a:r>
            <a:r>
              <a:rPr lang="en-US" sz="1200" dirty="0" err="1">
                <a:solidFill>
                  <a:prstClr val="black"/>
                </a:solidFill>
                <a:latin typeface="Consolas" panose="020B0609020204030204" pitchFamily="49" charset="0"/>
                <a:cs typeface="Consolas" panose="020B0609020204030204" pitchFamily="49" charset="0"/>
              </a:rPr>
              <a:t>boostingDistance</a:t>
            </a:r>
            <a:r>
              <a:rPr lang="en-US" sz="1200" dirty="0">
                <a:solidFill>
                  <a:prstClr val="black"/>
                </a:solidFill>
                <a:latin typeface="Consolas" panose="020B0609020204030204" pitchFamily="49" charset="0"/>
                <a:cs typeface="Consolas" panose="020B0609020204030204" pitchFamily="49" charset="0"/>
              </a:rPr>
              <a:t>": 250</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a:p>
            <a:r>
              <a:rPr lang="en-US" sz="1200" dirty="0">
                <a:solidFill>
                  <a:prstClr val="black"/>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272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178518" y="0"/>
            <a:ext cx="7834964" cy="268105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sv-SE" sz="4400" spc="-51" dirty="0" smtClean="0">
                <a:solidFill>
                  <a:schemeClr val="bg2"/>
                </a:solidFill>
                <a:latin typeface="+mj-lt"/>
              </a:rPr>
              <a:t>In </a:t>
            </a:r>
            <a:r>
              <a:rPr lang="sv-SE" sz="4400" spc="-51" dirty="0">
                <a:solidFill>
                  <a:schemeClr val="bg2"/>
                </a:solidFill>
                <a:latin typeface="+mj-lt"/>
              </a:rPr>
              <a:t>the </a:t>
            </a:r>
            <a:r>
              <a:rPr lang="sv-SE" sz="4400" spc="-51" dirty="0" smtClean="0">
                <a:solidFill>
                  <a:schemeClr val="bg2"/>
                </a:solidFill>
                <a:latin typeface="+mj-lt"/>
              </a:rPr>
              <a:t>Preview </a:t>
            </a:r>
            <a:r>
              <a:rPr lang="sv-SE" sz="4400" spc="-51" dirty="0">
                <a:solidFill>
                  <a:schemeClr val="bg2"/>
                </a:solidFill>
                <a:latin typeface="+mj-lt"/>
              </a:rPr>
              <a:t>Management </a:t>
            </a:r>
            <a:r>
              <a:rPr lang="sv-SE" sz="4400" spc="-51" dirty="0" smtClean="0">
                <a:solidFill>
                  <a:schemeClr val="bg2"/>
                </a:solidFill>
                <a:latin typeface="+mj-lt"/>
              </a:rPr>
              <a:t>Portal</a:t>
            </a:r>
            <a:r>
              <a:rPr lang="en-US" sz="4400" spc="-51" dirty="0" smtClean="0">
                <a:solidFill>
                  <a:schemeClr val="bg2"/>
                </a:solidFill>
                <a:latin typeface="+mj-lt"/>
              </a:rPr>
              <a:t/>
            </a:r>
            <a:br>
              <a:rPr lang="en-US" sz="4400" spc="-51" dirty="0" smtClean="0">
                <a:solidFill>
                  <a:schemeClr val="bg2"/>
                </a:solidFill>
                <a:latin typeface="+mj-lt"/>
              </a:rPr>
            </a:br>
            <a:r>
              <a:rPr lang="en-US" sz="4400" spc="-51" dirty="0" smtClean="0">
                <a:solidFill>
                  <a:schemeClr val="bg2"/>
                </a:solidFill>
                <a:latin typeface="+mj-lt"/>
              </a:rPr>
              <a:t>create </a:t>
            </a:r>
            <a:r>
              <a:rPr lang="en-US" sz="4400" spc="-51" dirty="0">
                <a:solidFill>
                  <a:schemeClr val="bg2"/>
                </a:solidFill>
                <a:latin typeface="+mj-lt"/>
              </a:rPr>
              <a:t>a SQL Database </a:t>
            </a:r>
            <a:r>
              <a:rPr lang="en-US" sz="4400" spc="-51" dirty="0" smtClean="0">
                <a:solidFill>
                  <a:schemeClr val="bg2"/>
                </a:solidFill>
                <a:latin typeface="+mj-lt"/>
              </a:rPr>
              <a:t>server</a:t>
            </a:r>
            <a:endParaRPr lang="en-US" sz="44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3" name="Picture 2"/>
          <p:cNvPicPr>
            <a:picLocks noChangeAspect="1"/>
          </p:cNvPicPr>
          <p:nvPr/>
        </p:nvPicPr>
        <p:blipFill>
          <a:blip r:embed="rId4"/>
          <a:stretch>
            <a:fillRect/>
          </a:stretch>
        </p:blipFill>
        <p:spPr>
          <a:xfrm>
            <a:off x="2609671" y="2139706"/>
            <a:ext cx="6972658" cy="3454578"/>
          </a:xfrm>
          <a:prstGeom prst="rect">
            <a:avLst/>
          </a:prstGeom>
        </p:spPr>
      </p:pic>
    </p:spTree>
    <p:extLst>
      <p:ext uri="{BB962C8B-B14F-4D97-AF65-F5344CB8AC3E}">
        <p14:creationId xmlns:p14="http://schemas.microsoft.com/office/powerpoint/2010/main" val="102297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0" y="0"/>
            <a:ext cx="12192000" cy="6858000"/>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lgn="ctr">
              <a:defRPr/>
            </a:pPr>
            <a:r>
              <a:rPr sz="6000" dirty="0">
                <a:solidFill>
                  <a:schemeClr val="bg1"/>
                </a:solidFill>
              </a:rPr>
              <a:t>What does Azure Search cost?</a:t>
            </a:r>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877553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4537839" y="3291947"/>
            <a:ext cx="3457593" cy="2589144"/>
            <a:chOff x="3876643" y="2553040"/>
            <a:chExt cx="3457593" cy="2589144"/>
          </a:xfrm>
        </p:grpSpPr>
        <p:sp>
          <p:nvSpPr>
            <p:cNvPr id="7" name="Rectangle 6"/>
            <p:cNvSpPr/>
            <p:nvPr/>
          </p:nvSpPr>
          <p:spPr>
            <a:xfrm>
              <a:off x="3876643" y="4284934"/>
              <a:ext cx="857250" cy="857250"/>
            </a:xfrm>
            <a:prstGeom prst="rect">
              <a:avLst/>
            </a:prstGeom>
            <a:solidFill>
              <a:srgbClr val="93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743424" y="4284934"/>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4743424" y="3421899"/>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876643" y="3418987"/>
              <a:ext cx="857250" cy="85725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610205"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5610205"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6476986" y="4284934"/>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6476986" y="3421899"/>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4743424"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876643"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610205"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6476986" y="2553040"/>
              <a:ext cx="857250" cy="85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0" name="TextBox 19"/>
          <p:cNvSpPr txBox="1"/>
          <p:nvPr/>
        </p:nvSpPr>
        <p:spPr>
          <a:xfrm>
            <a:off x="3890068" y="5946954"/>
            <a:ext cx="4753134"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Partitions</a:t>
            </a:r>
          </a:p>
          <a:p>
            <a:pPr algn="ctr"/>
            <a:r>
              <a:rPr lang="en-US" sz="2400" dirty="0">
                <a:solidFill>
                  <a:schemeClr val="bg1"/>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1959318" y="4243238"/>
            <a:ext cx="4274412" cy="830997"/>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Replicas</a:t>
            </a:r>
            <a:br>
              <a:rPr lang="en-US" sz="2400" dirty="0">
                <a:solidFill>
                  <a:schemeClr val="bg1"/>
                </a:solidFill>
                <a:latin typeface="Segoe UI Light" panose="020B0502040204020203" pitchFamily="34" charset="0"/>
                <a:cs typeface="Segoe UI Light" panose="020B0502040204020203" pitchFamily="34" charset="0"/>
              </a:rPr>
            </a:br>
            <a:r>
              <a:rPr lang="en-US" sz="2400" dirty="0">
                <a:solidFill>
                  <a:schemeClr val="bg1"/>
                </a:solidFill>
                <a:latin typeface="Segoe UI Light" panose="020B0502040204020203" pitchFamily="34" charset="0"/>
                <a:cs typeface="Segoe UI Light" panose="020B0502040204020203" pitchFamily="34" charset="0"/>
              </a:rPr>
              <a:t>(more queries, more HA)</a:t>
            </a:r>
          </a:p>
        </p:txBody>
      </p:sp>
      <p:sp>
        <p:nvSpPr>
          <p:cNvPr id="26" name="TextBox 25"/>
          <p:cNvSpPr txBox="1"/>
          <p:nvPr/>
        </p:nvSpPr>
        <p:spPr>
          <a:xfrm>
            <a:off x="0" y="902684"/>
            <a:ext cx="12192000" cy="1852531"/>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3600" dirty="0" smtClean="0">
                <a:solidFill>
                  <a:schemeClr val="bg1"/>
                </a:solidFill>
                <a:latin typeface="+mj-lt"/>
              </a:rPr>
              <a:t>Capacity </a:t>
            </a:r>
            <a:r>
              <a:rPr lang="en-US" sz="3600" dirty="0">
                <a:solidFill>
                  <a:schemeClr val="bg1"/>
                </a:solidFill>
                <a:latin typeface="+mj-lt"/>
              </a:rPr>
              <a:t>Units are combinable</a:t>
            </a:r>
          </a:p>
          <a:p>
            <a:pPr marL="252000"/>
            <a:r>
              <a:rPr lang="en-US" sz="3600" dirty="0">
                <a:solidFill>
                  <a:schemeClr val="bg1"/>
                </a:solidFill>
                <a:latin typeface="+mj-lt"/>
              </a:rPr>
              <a:t>Search units stack horizontally and vertically</a:t>
            </a: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Pricing principles</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766131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p:cNvSpPr txBox="1"/>
          <p:nvPr/>
        </p:nvSpPr>
        <p:spPr>
          <a:xfrm>
            <a:off x="0" y="0"/>
            <a:ext cx="12192000" cy="6858000"/>
          </a:xfrm>
          <a:prstGeom prst="rect">
            <a:avLst/>
          </a:prstGeom>
          <a:noFill/>
        </p:spPr>
        <p:txBody>
          <a:bodyPr wrap="square" rtlCol="0" anchor="ctr">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spcBef>
                <a:spcPts val="1200"/>
              </a:spcBef>
              <a:spcAft>
                <a:spcPts val="0"/>
              </a:spcAft>
            </a:pPr>
            <a:r>
              <a:rPr lang="en-US" sz="4800" dirty="0" smtClean="0">
                <a:solidFill>
                  <a:schemeClr val="bg1"/>
                </a:solidFill>
                <a:latin typeface="+mj-lt"/>
              </a:rPr>
              <a:t>15MM </a:t>
            </a:r>
            <a:r>
              <a:rPr lang="en-US" sz="4800" dirty="0">
                <a:solidFill>
                  <a:schemeClr val="bg1"/>
                </a:solidFill>
                <a:latin typeface="+mj-lt"/>
              </a:rPr>
              <a:t>documents</a:t>
            </a:r>
          </a:p>
          <a:p>
            <a:pPr marL="252000">
              <a:spcBef>
                <a:spcPts val="1200"/>
              </a:spcBef>
              <a:spcAft>
                <a:spcPts val="0"/>
              </a:spcAft>
            </a:pPr>
            <a:r>
              <a:rPr lang="en-US" sz="4800" dirty="0" smtClean="0">
                <a:solidFill>
                  <a:schemeClr val="bg1"/>
                </a:solidFill>
                <a:latin typeface="+mj-lt"/>
              </a:rPr>
              <a:t>25GB </a:t>
            </a:r>
            <a:r>
              <a:rPr lang="en-US" sz="4800" dirty="0">
                <a:solidFill>
                  <a:schemeClr val="bg1"/>
                </a:solidFill>
                <a:latin typeface="+mj-lt"/>
              </a:rPr>
              <a:t>database storage</a:t>
            </a:r>
          </a:p>
          <a:p>
            <a:pPr marL="252000">
              <a:spcBef>
                <a:spcPts val="1200"/>
              </a:spcBef>
              <a:spcAft>
                <a:spcPts val="0"/>
              </a:spcAft>
            </a:pPr>
            <a:r>
              <a:rPr lang="en-US" sz="4800" dirty="0" smtClean="0">
                <a:solidFill>
                  <a:schemeClr val="bg1"/>
                </a:solidFill>
                <a:latin typeface="+mj-lt"/>
              </a:rPr>
              <a:t>15 queries </a:t>
            </a:r>
            <a:r>
              <a:rPr lang="en-US" sz="4800" dirty="0">
                <a:solidFill>
                  <a:schemeClr val="bg1"/>
                </a:solidFill>
                <a:latin typeface="+mj-lt"/>
              </a:rPr>
              <a:t>per </a:t>
            </a:r>
            <a:r>
              <a:rPr lang="en-US" sz="4800" dirty="0" smtClean="0">
                <a:solidFill>
                  <a:schemeClr val="bg1"/>
                </a:solidFill>
                <a:latin typeface="+mj-lt"/>
              </a:rPr>
              <a:t>second</a:t>
            </a:r>
            <a:endParaRPr lang="en-US" sz="4800" dirty="0">
              <a:solidFill>
                <a:schemeClr val="bg1"/>
              </a:solidFill>
              <a:latin typeface="+mj-lt"/>
            </a:endParaRPr>
          </a:p>
          <a:p>
            <a:pPr marL="252000">
              <a:spcBef>
                <a:spcPts val="1200"/>
              </a:spcBef>
              <a:spcAft>
                <a:spcPts val="0"/>
              </a:spcAft>
            </a:pPr>
            <a:r>
              <a:rPr lang="en-US" sz="4800" dirty="0">
                <a:solidFill>
                  <a:schemeClr val="bg1"/>
                </a:solidFill>
                <a:latin typeface="+mj-lt"/>
              </a:rPr>
              <a:t>$</a:t>
            </a:r>
            <a:r>
              <a:rPr lang="en-US" sz="4800" dirty="0" smtClean="0">
                <a:solidFill>
                  <a:schemeClr val="bg1"/>
                </a:solidFill>
                <a:latin typeface="+mj-lt"/>
              </a:rPr>
              <a:t>250.00/month</a:t>
            </a:r>
            <a:endParaRPr lang="en-US" sz="4800" dirty="0">
              <a:solidFill>
                <a:schemeClr val="bg1"/>
              </a:solidFill>
              <a:latin typeface="+mj-lt"/>
            </a:endParaRPr>
          </a:p>
        </p:txBody>
      </p:sp>
      <p:sp>
        <p:nvSpPr>
          <p:cNvPr id="23"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sv-SE" dirty="0" smtClean="0"/>
              <a:t>Azure </a:t>
            </a:r>
            <a:r>
              <a:rPr lang="sv-SE" dirty="0" err="1" smtClean="0"/>
              <a:t>Search</a:t>
            </a:r>
            <a:r>
              <a:rPr lang="sv-SE" dirty="0" smtClean="0"/>
              <a:t> Standard Offer</a:t>
            </a:r>
            <a:endParaRPr lang="en-US" dirty="0"/>
          </a:p>
        </p:txBody>
      </p:sp>
      <p:pic>
        <p:nvPicPr>
          <p:cNvPr id="24" name="Picture 23"/>
          <p:cNvPicPr>
            <a:picLocks noChangeAspect="1"/>
          </p:cNvPicPr>
          <p:nvPr/>
        </p:nvPicPr>
        <p:blipFill>
          <a:blip r:embed="rId3"/>
          <a:stretch>
            <a:fillRect/>
          </a:stretch>
        </p:blipFill>
        <p:spPr>
          <a:xfrm>
            <a:off x="10931951" y="72571"/>
            <a:ext cx="1172963" cy="806318"/>
          </a:xfrm>
          <a:prstGeom prst="rect">
            <a:avLst/>
          </a:prstGeom>
        </p:spPr>
      </p:pic>
      <p:sp>
        <p:nvSpPr>
          <p:cNvPr id="22" name="TextBox 21"/>
          <p:cNvSpPr txBox="1"/>
          <p:nvPr/>
        </p:nvSpPr>
        <p:spPr>
          <a:xfrm>
            <a:off x="9525" y="6057782"/>
            <a:ext cx="12192000" cy="800217"/>
          </a:xfrm>
          <a:prstGeom prst="rect">
            <a:avLst/>
          </a:prstGeom>
          <a:noFill/>
        </p:spPr>
        <p:txBody>
          <a:bodyPr wrap="square" rtlCol="0" anchor="b">
            <a:no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pPr marL="252000"/>
            <a:r>
              <a:rPr lang="en-US" sz="2400" dirty="0">
                <a:solidFill>
                  <a:schemeClr val="bg1"/>
                </a:solidFill>
                <a:latin typeface="+mj-lt"/>
              </a:rPr>
              <a:t>Document count and throughput based on benchmark index and queries.</a:t>
            </a:r>
          </a:p>
          <a:p>
            <a:pPr marL="252000"/>
            <a:r>
              <a:rPr lang="en-US" sz="2400" dirty="0" smtClean="0">
                <a:solidFill>
                  <a:schemeClr val="bg1"/>
                </a:solidFill>
                <a:latin typeface="+mj-lt"/>
              </a:rPr>
              <a:t>Discounted 50% for Preview.</a:t>
            </a:r>
            <a:endParaRPr lang="en-US" sz="2400" dirty="0">
              <a:solidFill>
                <a:schemeClr val="bg1"/>
              </a:solidFill>
              <a:latin typeface="+mj-lt"/>
            </a:endParaRPr>
          </a:p>
        </p:txBody>
      </p:sp>
    </p:spTree>
    <p:extLst>
      <p:ext uri="{BB962C8B-B14F-4D97-AF65-F5344CB8AC3E}">
        <p14:creationId xmlns:p14="http://schemas.microsoft.com/office/powerpoint/2010/main" val="314790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chor="t">
            <a:noAutofit/>
          </a:bodyPr>
          <a:lstStyle/>
          <a:p>
            <a:pPr marL="0" algn="ctr"/>
            <a:r>
              <a:rPr lang="en-US" sz="6000" dirty="0" err="1" smtClean="0"/>
              <a:t>HDInsight</a:t>
            </a:r>
            <a:endParaRPr lang="en-US" sz="6000" dirty="0"/>
          </a:p>
        </p:txBody>
      </p:sp>
      <p:pic>
        <p:nvPicPr>
          <p:cNvPr id="3" name="Picture 2"/>
          <p:cNvPicPr>
            <a:picLocks noChangeAspect="1"/>
          </p:cNvPicPr>
          <p:nvPr/>
        </p:nvPicPr>
        <p:blipFill>
          <a:blip r:embed="rId3"/>
          <a:stretch>
            <a:fillRect/>
          </a:stretch>
        </p:blipFill>
        <p:spPr>
          <a:xfrm>
            <a:off x="4603919" y="2330757"/>
            <a:ext cx="2984162" cy="2196486"/>
          </a:xfrm>
          <a:prstGeom prst="rect">
            <a:avLst/>
          </a:prstGeom>
        </p:spPr>
      </p:pic>
    </p:spTree>
    <p:extLst>
      <p:ext uri="{BB962C8B-B14F-4D97-AF65-F5344CB8AC3E}">
        <p14:creationId xmlns:p14="http://schemas.microsoft.com/office/powerpoint/2010/main" val="239947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6173701" y="4169627"/>
            <a:ext cx="5493771" cy="1945464"/>
            <a:chOff x="6172143" y="4169925"/>
            <a:chExt cx="5495981" cy="1946247"/>
          </a:xfrm>
        </p:grpSpPr>
        <p:sp>
          <p:nvSpPr>
            <p:cNvPr id="53" name="Rectangle 52"/>
            <p:cNvSpPr/>
            <p:nvPr>
              <p:custDataLst>
                <p:tags r:id="rId3"/>
              </p:custDataLst>
            </p:nvPr>
          </p:nvSpPr>
          <p:spPr bwMode="auto">
            <a:xfrm>
              <a:off x="6172143" y="4169925"/>
              <a:ext cx="5495981" cy="1946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10" tIns="182806" rIns="274210" bIns="45699" numCol="1" spcCol="0" rtlCol="0" fromWordArt="0" anchor="t" anchorCtr="0" forceAA="0" compatLnSpc="1">
              <a:prstTxWarp prst="textNoShape">
                <a:avLst/>
              </a:prstTxWarp>
              <a:noAutofit/>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Our weather model and resulting data sets should be accessible to universities and other institutions.</a:t>
              </a:r>
              <a:br>
                <a:rPr lang="en-US" sz="1764" dirty="0">
                  <a:ln>
                    <a:solidFill>
                      <a:srgbClr val="FFFFFF">
                        <a:alpha val="0"/>
                      </a:srgbClr>
                    </a:solidFill>
                  </a:ln>
                  <a:solidFill>
                    <a:srgbClr val="292929">
                      <a:lumMod val="75000"/>
                      <a:lumOff val="25000"/>
                      <a:alpha val="99000"/>
                    </a:srgbClr>
                  </a:solidFill>
                </a:rPr>
              </a:br>
              <a:endParaRPr lang="en-US" sz="1764" dirty="0">
                <a:ln>
                  <a:solidFill>
                    <a:srgbClr val="FFFFFF">
                      <a:alpha val="0"/>
                    </a:srgbClr>
                  </a:solidFill>
                </a:ln>
                <a:solidFill>
                  <a:srgbClr val="292929">
                    <a:lumMod val="75000"/>
                    <a:lumOff val="25000"/>
                    <a:alpha val="99000"/>
                  </a:srgbClr>
                </a:solidFill>
              </a:endParaRP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Aerospace Development Manager, </a:t>
              </a:r>
              <a:br>
                <a:rPr lang="en-US" sz="1600" b="1"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U.S. Federal Government</a:t>
              </a:r>
            </a:p>
          </p:txBody>
        </p:sp>
        <p:pic>
          <p:nvPicPr>
            <p:cNvPr id="31"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6417" y="4169627"/>
            <a:ext cx="5493769" cy="1945465"/>
            <a:chOff x="582611" y="4169925"/>
            <a:chExt cx="5495979" cy="1946248"/>
          </a:xfrm>
        </p:grpSpPr>
        <p:sp>
          <p:nvSpPr>
            <p:cNvPr id="56" name="Rectangle 55"/>
            <p:cNvSpPr/>
            <p:nvPr>
              <p:custDataLst>
                <p:tags r:id="rId2"/>
              </p:custDataLst>
            </p:nvPr>
          </p:nvSpPr>
          <p:spPr bwMode="auto">
            <a:xfrm>
              <a:off x="582611" y="4169925"/>
              <a:ext cx="5495979" cy="1946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210" tIns="182806" rIns="274210" bIns="45699" numCol="1" rtlCol="0" anchor="t" anchorCtr="0" compatLnSpc="1">
              <a:prstTxWarp prst="textNoShape">
                <a:avLst/>
              </a:prstTxWarp>
            </a:bodyPr>
            <a:lstStyle/>
            <a:p>
              <a:pPr defTabSz="913650" fontAlgn="base">
                <a:spcBef>
                  <a:spcPts val="1200"/>
                </a:spcBef>
              </a:pPr>
              <a:r>
                <a:rPr lang="en-US" sz="1764" dirty="0">
                  <a:ln>
                    <a:solidFill>
                      <a:srgbClr val="FFFFFF">
                        <a:alpha val="0"/>
                      </a:srgbClr>
                    </a:solidFill>
                  </a:ln>
                  <a:solidFill>
                    <a:srgbClr val="292929">
                      <a:lumMod val="75000"/>
                      <a:lumOff val="25000"/>
                      <a:alpha val="99000"/>
                    </a:srgbClr>
                  </a:solidFill>
                </a:rPr>
                <a:t>It takes more time to hand a project from the seismic guys to me to the engineers in production than it does to figure out the oil field plays.</a:t>
              </a:r>
            </a:p>
            <a:p>
              <a:pPr algn="r" defTabSz="913650" fontAlgn="base">
                <a:spcBef>
                  <a:spcPts val="1200"/>
                </a:spcBef>
              </a:pPr>
              <a:r>
                <a:rPr lang="en-US" sz="1600" b="1" dirty="0">
                  <a:ln>
                    <a:solidFill>
                      <a:srgbClr val="FFFFFF">
                        <a:alpha val="0"/>
                      </a:srgbClr>
                    </a:solidFill>
                  </a:ln>
                  <a:solidFill>
                    <a:srgbClr val="292929">
                      <a:lumMod val="75000"/>
                      <a:lumOff val="25000"/>
                      <a:alpha val="99000"/>
                    </a:srgbClr>
                  </a:solidFill>
                </a:rPr>
                <a:t>Geologist</a:t>
              </a:r>
              <a:r>
                <a:rPr lang="en-US" sz="1600" dirty="0">
                  <a:ln>
                    <a:solidFill>
                      <a:srgbClr val="FFFFFF">
                        <a:alpha val="0"/>
                      </a:srgbClr>
                    </a:solidFill>
                  </a:ln>
                  <a:solidFill>
                    <a:srgbClr val="292929">
                      <a:lumMod val="75000"/>
                      <a:lumOff val="25000"/>
                      <a:alpha val="99000"/>
                    </a:srgbClr>
                  </a:solidFill>
                </a:rPr>
                <a:t>, </a:t>
              </a:r>
              <a:br>
                <a:rPr lang="en-US" sz="1600" dirty="0">
                  <a:ln>
                    <a:solidFill>
                      <a:srgbClr val="FFFFFF">
                        <a:alpha val="0"/>
                      </a:srgbClr>
                    </a:solidFill>
                  </a:ln>
                  <a:solidFill>
                    <a:srgbClr val="292929">
                      <a:lumMod val="75000"/>
                      <a:lumOff val="25000"/>
                      <a:alpha val="99000"/>
                    </a:srgbClr>
                  </a:solidFill>
                </a:rPr>
              </a:br>
              <a:r>
                <a:rPr lang="en-US" sz="1600" dirty="0">
                  <a:ln>
                    <a:solidFill>
                      <a:srgbClr val="FFFFFF">
                        <a:alpha val="0"/>
                      </a:srgbClr>
                    </a:solidFill>
                  </a:ln>
                  <a:solidFill>
                    <a:srgbClr val="292929">
                      <a:lumMod val="75000"/>
                      <a:lumOff val="25000"/>
                      <a:alpha val="99000"/>
                    </a:srgbClr>
                  </a:solidFill>
                </a:rPr>
                <a:t>Major oil and gas company</a:t>
              </a:r>
              <a:endParaRPr lang="en-US" sz="2399" dirty="0">
                <a:ln>
                  <a:solidFill>
                    <a:srgbClr val="FFFFFF">
                      <a:alpha val="0"/>
                    </a:srgbClr>
                  </a:solidFill>
                </a:ln>
                <a:solidFill>
                  <a:srgbClr val="292929">
                    <a:lumMod val="75000"/>
                    <a:lumOff val="25000"/>
                    <a:alpha val="99000"/>
                  </a:srgbClr>
                </a:solidFill>
              </a:endParaRPr>
            </a:p>
          </p:txBody>
        </p:sp>
        <p:pic>
          <p:nvPicPr>
            <p:cNvPr id="33" name="Picture 46" descr="C:\Users\sakuu\Documents\Ballmer MGX 2011\Tile Icons\Quotes.png"/>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custDataLst>
              <p:tags r:id="rId1"/>
            </p:custDataLst>
          </p:nvPr>
        </p:nvSpPr>
        <p:spPr/>
        <p:txBody>
          <a:bodyPr>
            <a:normAutofit fontScale="90000"/>
          </a:bodyPr>
          <a:lstStyle/>
          <a:p>
            <a:r>
              <a:rPr lang="en-US" dirty="0" smtClean="0"/>
              <a:t>Big Data analytics</a:t>
            </a:r>
            <a:endParaRPr lang="en-US" dirty="0"/>
          </a:p>
        </p:txBody>
      </p:sp>
      <p:sp>
        <p:nvSpPr>
          <p:cNvPr id="3" name="Text Placeholder 2"/>
          <p:cNvSpPr>
            <a:spLocks noGrp="1"/>
          </p:cNvSpPr>
          <p:nvPr>
            <p:ph type="body" sz="quarter" idx="10"/>
          </p:nvPr>
        </p:nvSpPr>
        <p:spPr>
          <a:xfrm>
            <a:off x="599194" y="1742257"/>
            <a:ext cx="11149013" cy="553870"/>
          </a:xfrm>
        </p:spPr>
        <p:txBody>
          <a:bodyPr>
            <a:normAutofit fontScale="92500" lnSpcReduction="10000"/>
          </a:bodyPr>
          <a:lstStyle/>
          <a:p>
            <a:endParaRPr lang="en-US"/>
          </a:p>
        </p:txBody>
      </p:sp>
      <p:sp>
        <p:nvSpPr>
          <p:cNvPr id="38" name="Rectangle 37"/>
          <p:cNvSpPr>
            <a:spLocks noChangeAspect="1"/>
          </p:cNvSpPr>
          <p:nvPr/>
        </p:nvSpPr>
        <p:spPr>
          <a:xfrm>
            <a:off x="586415"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Data</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acquisition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modeling</a:t>
            </a:r>
          </a:p>
        </p:txBody>
      </p:sp>
      <p:sp>
        <p:nvSpPr>
          <p:cNvPr id="41" name="Rectangle 40"/>
          <p:cNvSpPr>
            <a:spLocks noChangeAspect="1"/>
          </p:cNvSpPr>
          <p:nvPr/>
        </p:nvSpPr>
        <p:spPr>
          <a:xfrm>
            <a:off x="3380058"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Collaboration</a:t>
            </a:r>
          </a:p>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&amp; visualization</a:t>
            </a:r>
          </a:p>
        </p:txBody>
      </p:sp>
      <p:sp>
        <p:nvSpPr>
          <p:cNvPr id="44" name="Rectangle 43"/>
          <p:cNvSpPr>
            <a:spLocks noChangeAspect="1"/>
          </p:cNvSpPr>
          <p:nvPr/>
        </p:nvSpPr>
        <p:spPr>
          <a:xfrm>
            <a:off x="8967342"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Dissemination,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sharing, </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preservation</a:t>
            </a:r>
          </a:p>
        </p:txBody>
      </p:sp>
      <p:sp>
        <p:nvSpPr>
          <p:cNvPr id="47" name="Rectangle 46"/>
          <p:cNvSpPr>
            <a:spLocks noChangeAspect="1"/>
          </p:cNvSpPr>
          <p:nvPr/>
        </p:nvSpPr>
        <p:spPr>
          <a:xfrm>
            <a:off x="6173700" y="1383929"/>
            <a:ext cx="2700128" cy="2700128"/>
          </a:xfrm>
          <a:prstGeom prst="rect">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03" tIns="91403" rIns="91403" bIns="91403" rtlCol="0" anchor="b" anchorCtr="0"/>
          <a:lstStyle/>
          <a:p>
            <a:pPr defTabSz="1218387">
              <a:lnSpc>
                <a:spcPct val="90000"/>
              </a:lnSpc>
            </a:pPr>
            <a:r>
              <a:rPr lang="en-US" sz="3199" dirty="0">
                <a:ln>
                  <a:solidFill>
                    <a:srgbClr val="FFFFFF">
                      <a:alpha val="0"/>
                    </a:srgbClr>
                  </a:solidFill>
                </a:ln>
                <a:solidFill>
                  <a:srgbClr val="FFFFFF">
                    <a:alpha val="99000"/>
                  </a:srgbClr>
                </a:solidFill>
                <a:latin typeface="Segoe UI Light" pitchFamily="34" charset="0"/>
              </a:rPr>
              <a:t>Analysis &amp;</a:t>
            </a:r>
            <a:br>
              <a:rPr lang="en-US" sz="3199" dirty="0">
                <a:ln>
                  <a:solidFill>
                    <a:srgbClr val="FFFFFF">
                      <a:alpha val="0"/>
                    </a:srgbClr>
                  </a:solidFill>
                </a:ln>
                <a:solidFill>
                  <a:srgbClr val="FFFFFF">
                    <a:alpha val="99000"/>
                  </a:srgbClr>
                </a:solidFill>
                <a:latin typeface="Segoe UI Light" pitchFamily="34" charset="0"/>
              </a:rPr>
            </a:br>
            <a:r>
              <a:rPr lang="en-US" sz="3199" dirty="0">
                <a:ln>
                  <a:solidFill>
                    <a:srgbClr val="FFFFFF">
                      <a:alpha val="0"/>
                    </a:srgbClr>
                  </a:solidFill>
                </a:ln>
                <a:solidFill>
                  <a:srgbClr val="FFFFFF">
                    <a:alpha val="99000"/>
                  </a:srgbClr>
                </a:solidFill>
                <a:latin typeface="Segoe UI Light" pitchFamily="34" charset="0"/>
              </a:rPr>
              <a:t>data mining</a:t>
            </a:r>
          </a:p>
        </p:txBody>
      </p:sp>
    </p:spTree>
    <p:extLst>
      <p:ext uri="{BB962C8B-B14F-4D97-AF65-F5344CB8AC3E}">
        <p14:creationId xmlns:p14="http://schemas.microsoft.com/office/powerpoint/2010/main" val="259847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组合 15"/>
          <p:cNvGrpSpPr/>
          <p:nvPr/>
        </p:nvGrpSpPr>
        <p:grpSpPr>
          <a:xfrm>
            <a:off x="3793273" y="1667730"/>
            <a:ext cx="5669779" cy="3501777"/>
            <a:chOff x="2272947" y="1995492"/>
            <a:chExt cx="5673541" cy="3504098"/>
          </a:xfrm>
        </p:grpSpPr>
        <p:sp>
          <p:nvSpPr>
            <p:cNvPr id="17" name="矩形 16"/>
            <p:cNvSpPr/>
            <p:nvPr/>
          </p:nvSpPr>
          <p:spPr>
            <a:xfrm>
              <a:off x="2272947" y="1995492"/>
              <a:ext cx="5547104" cy="35040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744" kern="0" dirty="0">
                  <a:solidFill>
                    <a:prstClr val="white"/>
                  </a:solidFill>
                  <a:latin typeface="Segoe UI Light" pitchFamily="34" charset="0"/>
                  <a:cs typeface="Arial"/>
                </a:rPr>
                <a:t>             </a:t>
              </a:r>
              <a:r>
                <a:rPr lang="en-US" altLang="zh-CN" sz="3136" kern="0" dirty="0">
                  <a:solidFill>
                    <a:prstClr val="white"/>
                  </a:solidFill>
                  <a:latin typeface="Segoe UI Light" pitchFamily="34" charset="0"/>
                  <a:cs typeface="Arial"/>
                </a:rPr>
                <a:t> </a:t>
              </a:r>
              <a:r>
                <a:rPr lang="zh-CN" altLang="en-US" sz="1960" b="1" kern="0" dirty="0">
                  <a:solidFill>
                    <a:prstClr val="white"/>
                  </a:solidFill>
                  <a:latin typeface="Segoe UI Light" pitchFamily="34" charset="0"/>
                  <a:cs typeface="Arial"/>
                </a:rPr>
                <a:t>         </a:t>
              </a:r>
              <a:r>
                <a:rPr lang="en-US" altLang="zh-CN" sz="2744" b="1" kern="0" dirty="0">
                  <a:solidFill>
                    <a:prstClr val="white"/>
                  </a:solidFill>
                  <a:latin typeface="Segoe UI Light" pitchFamily="34" charset="0"/>
                  <a:cs typeface="Arial"/>
                </a:rPr>
                <a:t>Internet of </a:t>
              </a:r>
              <a:r>
                <a:rPr lang="en-US" altLang="zh-CN" sz="2744" b="1" kern="0" dirty="0" smtClean="0">
                  <a:solidFill>
                    <a:prstClr val="white"/>
                  </a:solidFill>
                  <a:latin typeface="Segoe UI Light" pitchFamily="34" charset="0"/>
                  <a:cs typeface="Arial"/>
                </a:rPr>
                <a:t>Things</a:t>
              </a:r>
              <a:endParaRPr lang="en-US" altLang="zh-CN" sz="2744" b="1" kern="0" dirty="0">
                <a:solidFill>
                  <a:prstClr val="white"/>
                </a:solidFill>
                <a:latin typeface="Segoe UI Light" pitchFamily="34" charset="0"/>
                <a:cs typeface="Arial"/>
              </a:endParaRPr>
            </a:p>
          </p:txBody>
        </p:sp>
        <p:sp>
          <p:nvSpPr>
            <p:cNvPr id="34" name="TextBox 33"/>
            <p:cNvSpPr txBox="1"/>
            <p:nvPr/>
          </p:nvSpPr>
          <p:spPr>
            <a:xfrm>
              <a:off x="6006583" y="2815115"/>
              <a:ext cx="11571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06583" y="3193406"/>
              <a:ext cx="838313"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Log Files</a:t>
              </a:r>
            </a:p>
          </p:txBody>
        </p:sp>
        <p:sp>
          <p:nvSpPr>
            <p:cNvPr id="36" name="TextBox 35"/>
            <p:cNvSpPr txBox="1"/>
            <p:nvPr/>
          </p:nvSpPr>
          <p:spPr>
            <a:xfrm>
              <a:off x="6006582" y="5098139"/>
              <a:ext cx="129866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Text/Image</a:t>
              </a:r>
            </a:p>
          </p:txBody>
        </p:sp>
        <p:sp>
          <p:nvSpPr>
            <p:cNvPr id="37" name="TextBox 36"/>
            <p:cNvSpPr txBox="1"/>
            <p:nvPr/>
          </p:nvSpPr>
          <p:spPr>
            <a:xfrm>
              <a:off x="2320998" y="2222707"/>
              <a:ext cx="1328719"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Social Sentiment</a:t>
              </a:r>
            </a:p>
          </p:txBody>
        </p:sp>
        <p:sp>
          <p:nvSpPr>
            <p:cNvPr id="38" name="TextBox 37"/>
            <p:cNvSpPr txBox="1"/>
            <p:nvPr/>
          </p:nvSpPr>
          <p:spPr>
            <a:xfrm>
              <a:off x="6006582" y="3945910"/>
              <a:ext cx="152479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Data Market Feeds</a:t>
              </a:r>
            </a:p>
          </p:txBody>
        </p:sp>
        <p:sp>
          <p:nvSpPr>
            <p:cNvPr id="39" name="TextBox 38"/>
            <p:cNvSpPr txBox="1"/>
            <p:nvPr/>
          </p:nvSpPr>
          <p:spPr>
            <a:xfrm>
              <a:off x="6006582" y="4329987"/>
              <a:ext cx="1348200"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eGov Feeds</a:t>
              </a:r>
            </a:p>
          </p:txBody>
        </p:sp>
        <p:sp>
          <p:nvSpPr>
            <p:cNvPr id="40" name="TextBox 39"/>
            <p:cNvSpPr txBox="1"/>
            <p:nvPr/>
          </p:nvSpPr>
          <p:spPr>
            <a:xfrm>
              <a:off x="6006582" y="4714064"/>
              <a:ext cx="840237"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Weather </a:t>
              </a:r>
            </a:p>
          </p:txBody>
        </p:sp>
        <p:sp>
          <p:nvSpPr>
            <p:cNvPr id="41" name="TextBox 40"/>
            <p:cNvSpPr txBox="1"/>
            <p:nvPr/>
          </p:nvSpPr>
          <p:spPr>
            <a:xfrm>
              <a:off x="6006583" y="2497467"/>
              <a:ext cx="1141577" cy="296440"/>
            </a:xfrm>
            <a:prstGeom prst="rect">
              <a:avLst/>
            </a:prstGeom>
            <a:noFill/>
            <a:ln>
              <a:noFill/>
            </a:ln>
            <a:effectLst/>
          </p:spPr>
          <p:txBody>
            <a:bodyPr wrap="square" rtlCol="0">
              <a:spAutoFit/>
            </a:bodyPr>
            <a:lstStyle/>
            <a:p>
              <a:pPr defTabSz="815782">
                <a:defRPr/>
              </a:pPr>
              <a:r>
                <a:rPr lang="en-US" sz="1300" kern="0" dirty="0">
                  <a:solidFill>
                    <a:srgbClr val="FFFFFF"/>
                  </a:solidFill>
                  <a:latin typeface="Segoe UI Light" pitchFamily="34" charset="0"/>
                  <a:cs typeface="Arial"/>
                </a:rPr>
                <a:t>Wikis / Blogs</a:t>
              </a:r>
            </a:p>
          </p:txBody>
        </p:sp>
        <p:sp>
          <p:nvSpPr>
            <p:cNvPr id="42" name="TextBox 41"/>
            <p:cNvSpPr txBox="1"/>
            <p:nvPr/>
          </p:nvSpPr>
          <p:spPr>
            <a:xfrm>
              <a:off x="2320998" y="2497467"/>
              <a:ext cx="1065089" cy="296440"/>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Click Stream</a:t>
              </a:r>
            </a:p>
          </p:txBody>
        </p:sp>
        <p:sp>
          <p:nvSpPr>
            <p:cNvPr id="43" name="TextBox 42"/>
            <p:cNvSpPr txBox="1"/>
            <p:nvPr/>
          </p:nvSpPr>
          <p:spPr>
            <a:xfrm>
              <a:off x="4108143" y="2497467"/>
              <a:ext cx="1876711" cy="290654"/>
            </a:xfrm>
            <a:prstGeom prst="rect">
              <a:avLst/>
            </a:prstGeom>
            <a:noFill/>
            <a:ln>
              <a:noFill/>
            </a:ln>
          </p:spPr>
          <p:txBody>
            <a:bodyPr wrap="square" rtlCol="0">
              <a:spAutoFit/>
            </a:bodyPr>
            <a:lstStyle/>
            <a:p>
              <a:pPr defTabSz="815782">
                <a:defRPr/>
              </a:pPr>
              <a:r>
                <a:rPr lang="en-US" sz="1300" kern="0" dirty="0">
                  <a:solidFill>
                    <a:srgbClr val="FFFFFF"/>
                  </a:solidFill>
                  <a:latin typeface="Segoe UI Light" pitchFamily="34" charset="0"/>
                  <a:cs typeface="Arial"/>
                </a:rPr>
                <a:t>Sensors / RFID / Devices</a:t>
              </a:r>
            </a:p>
          </p:txBody>
        </p:sp>
        <p:sp>
          <p:nvSpPr>
            <p:cNvPr id="44" name="TextBox 43"/>
            <p:cNvSpPr txBox="1"/>
            <p:nvPr/>
          </p:nvSpPr>
          <p:spPr>
            <a:xfrm>
              <a:off x="6006583" y="3577483"/>
              <a:ext cx="1939905" cy="280791"/>
            </a:xfrm>
            <a:prstGeom prst="rect">
              <a:avLst/>
            </a:prstGeom>
            <a:noFill/>
            <a:ln>
              <a:noFill/>
            </a:ln>
          </p:spPr>
          <p:txBody>
            <a:bodyPr wrap="square" rtlCol="0">
              <a:spAutoFit/>
            </a:bodyPr>
            <a:lstStyle/>
            <a:p>
              <a:pPr defTabSz="815782">
                <a:defRPr/>
              </a:pPr>
              <a:r>
                <a:rPr lang="en-US" sz="1200" kern="0" dirty="0">
                  <a:solidFill>
                    <a:srgbClr val="FFFFFF"/>
                  </a:solidFill>
                  <a:latin typeface="Segoe UI Light" pitchFamily="34" charset="0"/>
                  <a:cs typeface="Arial"/>
                </a:rPr>
                <a:t>Spatial &amp; GPS Coordinates</a:t>
              </a:r>
            </a:p>
          </p:txBody>
        </p:sp>
      </p:grpSp>
      <p:grpSp>
        <p:nvGrpSpPr>
          <p:cNvPr id="45" name="组合 44"/>
          <p:cNvGrpSpPr/>
          <p:nvPr/>
        </p:nvGrpSpPr>
        <p:grpSpPr>
          <a:xfrm>
            <a:off x="3793272" y="2542085"/>
            <a:ext cx="3677159" cy="2627420"/>
            <a:chOff x="2272946" y="2870427"/>
            <a:chExt cx="3679597" cy="2629163"/>
          </a:xfrm>
          <a:solidFill>
            <a:schemeClr val="accent2">
              <a:lumMod val="60000"/>
              <a:lumOff val="40000"/>
            </a:schemeClr>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598" kern="0" dirty="0">
                  <a:solidFill>
                    <a:prstClr val="white"/>
                  </a:solidFill>
                  <a:latin typeface="Segoe UI Light" pitchFamily="34" charset="0"/>
                  <a:cs typeface="Arial"/>
                </a:rPr>
                <a:t>             </a:t>
              </a:r>
              <a:r>
                <a:rPr lang="en-US" altLang="zh-CN" sz="2598" kern="0" dirty="0" smtClean="0">
                  <a:solidFill>
                    <a:prstClr val="white"/>
                  </a:solidFill>
                  <a:latin typeface="Segoe UI Light" pitchFamily="34" charset="0"/>
                  <a:cs typeface="Arial"/>
                </a:rPr>
                <a:t>Modern </a:t>
              </a:r>
              <a:r>
                <a:rPr lang="en-US" altLang="zh-CN" sz="2744" kern="0" dirty="0" smtClean="0">
                  <a:solidFill>
                    <a:prstClr val="white"/>
                  </a:solidFill>
                  <a:latin typeface="Segoe UI Light" pitchFamily="34" charset="0"/>
                  <a:cs typeface="Arial"/>
                </a:rPr>
                <a:t>Web</a:t>
              </a:r>
              <a:endParaRPr lang="en-US" altLang="zh-CN" sz="2744" kern="0" dirty="0">
                <a:solidFill>
                  <a:prstClr val="white"/>
                </a:solidFill>
                <a:latin typeface="Segoe UI Light" pitchFamily="34" charset="0"/>
                <a:cs typeface="Arial"/>
              </a:endParaRPr>
            </a:p>
          </p:txBody>
        </p:sp>
        <p:sp>
          <p:nvSpPr>
            <p:cNvPr id="22" name="TextBox 21"/>
            <p:cNvSpPr txBox="1"/>
            <p:nvPr/>
          </p:nvSpPr>
          <p:spPr>
            <a:xfrm>
              <a:off x="2360389" y="3054763"/>
              <a:ext cx="7620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Mobile</a:t>
              </a:r>
            </a:p>
          </p:txBody>
        </p:sp>
        <p:sp>
          <p:nvSpPr>
            <p:cNvPr id="23" name="TextBox 22"/>
            <p:cNvSpPr txBox="1"/>
            <p:nvPr/>
          </p:nvSpPr>
          <p:spPr>
            <a:xfrm>
              <a:off x="2360389" y="3381792"/>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Advertising</a:t>
              </a:r>
            </a:p>
          </p:txBody>
        </p:sp>
        <p:sp>
          <p:nvSpPr>
            <p:cNvPr id="24" name="TextBox 23"/>
            <p:cNvSpPr txBox="1"/>
            <p:nvPr/>
          </p:nvSpPr>
          <p:spPr>
            <a:xfrm>
              <a:off x="4439056" y="3381792"/>
              <a:ext cx="1172749"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Collaboration</a:t>
              </a:r>
            </a:p>
          </p:txBody>
        </p:sp>
        <p:sp>
          <p:nvSpPr>
            <p:cNvPr id="25" name="TextBox 24"/>
            <p:cNvSpPr txBox="1"/>
            <p:nvPr/>
          </p:nvSpPr>
          <p:spPr>
            <a:xfrm>
              <a:off x="3464383" y="3381792"/>
              <a:ext cx="11695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39056" y="3802617"/>
              <a:ext cx="139166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Digital Marketing</a:t>
              </a:r>
            </a:p>
          </p:txBody>
        </p:sp>
        <p:sp>
          <p:nvSpPr>
            <p:cNvPr id="27" name="TextBox 26"/>
            <p:cNvSpPr txBox="1"/>
            <p:nvPr/>
          </p:nvSpPr>
          <p:spPr>
            <a:xfrm>
              <a:off x="4439056" y="4223442"/>
              <a:ext cx="1450560" cy="296440"/>
            </a:xfrm>
            <a:prstGeom prst="rect">
              <a:avLst/>
            </a:prstGeom>
            <a:noFill/>
          </p:spPr>
          <p:txBody>
            <a:bodyPr wrap="square" rtlCol="0">
              <a:spAutoFit/>
            </a:bodyPr>
            <a:lstStyle/>
            <a:p>
              <a:pPr defTabSz="815782">
                <a:defRPr/>
              </a:pPr>
              <a:r>
                <a:rPr lang="en-US" sz="1300" kern="0" dirty="0">
                  <a:solidFill>
                    <a:srgbClr val="FFFFFF"/>
                  </a:solidFill>
                  <a:cs typeface="Arial"/>
                </a:rPr>
                <a:t> </a:t>
              </a:r>
              <a:r>
                <a:rPr lang="en-US" sz="1300" kern="0" dirty="0">
                  <a:solidFill>
                    <a:srgbClr val="FFFFFF"/>
                  </a:solidFill>
                  <a:latin typeface="Segoe UI Light" pitchFamily="34" charset="0"/>
                  <a:cs typeface="Arial"/>
                </a:rPr>
                <a:t>Search Marketing</a:t>
              </a:r>
            </a:p>
          </p:txBody>
        </p:sp>
        <p:sp>
          <p:nvSpPr>
            <p:cNvPr id="28" name="TextBox 27"/>
            <p:cNvSpPr txBox="1"/>
            <p:nvPr/>
          </p:nvSpPr>
          <p:spPr>
            <a:xfrm>
              <a:off x="4439056" y="4644267"/>
              <a:ext cx="99060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Web Logs</a:t>
              </a:r>
            </a:p>
          </p:txBody>
        </p:sp>
        <p:sp>
          <p:nvSpPr>
            <p:cNvPr id="29" name="TextBox 28"/>
            <p:cNvSpPr txBox="1"/>
            <p:nvPr/>
          </p:nvSpPr>
          <p:spPr>
            <a:xfrm>
              <a:off x="4439056" y="5065093"/>
              <a:ext cx="1510730" cy="296440"/>
            </a:xfrm>
            <a:prstGeom prst="rect">
              <a:avLst/>
            </a:prstGeom>
            <a:noFill/>
          </p:spPr>
          <p:txBody>
            <a:bodyPr wrap="square" rtlCol="0">
              <a:spAutoFit/>
            </a:bodyPr>
            <a:lstStyle/>
            <a:p>
              <a:pPr defTabSz="815782">
                <a:defRPr/>
              </a:pPr>
              <a:r>
                <a:rPr lang="en-US" sz="1300" kern="0" dirty="0">
                  <a:solidFill>
                    <a:srgbClr val="FFFFFF"/>
                  </a:solidFill>
                  <a:latin typeface="Segoe UI Light" pitchFamily="34" charset="0"/>
                  <a:cs typeface="Arial"/>
                </a:rPr>
                <a:t>Recommendations</a:t>
              </a:r>
            </a:p>
          </p:txBody>
        </p:sp>
      </p:grpSp>
      <p:grpSp>
        <p:nvGrpSpPr>
          <p:cNvPr id="19" name="组合 18"/>
          <p:cNvGrpSpPr/>
          <p:nvPr/>
        </p:nvGrpSpPr>
        <p:grpSpPr>
          <a:xfrm>
            <a:off x="3793271" y="3421349"/>
            <a:ext cx="2082673" cy="1748160"/>
            <a:chOff x="2272945" y="3750273"/>
            <a:chExt cx="2084055" cy="1749317"/>
          </a:xfrm>
          <a:solidFill>
            <a:schemeClr val="bg2"/>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t" anchorCtr="0" compatLnSpc="1">
              <a:prstTxWarp prst="textNoShape">
                <a:avLst/>
              </a:prstTxWarp>
            </a:bodyPr>
            <a:lstStyle/>
            <a:p>
              <a:pPr defTabSz="815782">
                <a:defRPr/>
              </a:pPr>
              <a:r>
                <a:rPr lang="en-US" altLang="zh-CN" sz="2198" kern="0" dirty="0">
                  <a:solidFill>
                    <a:srgbClr val="44546A"/>
                  </a:solidFill>
                  <a:latin typeface="Segoe UI Light" pitchFamily="34" charset="0"/>
                  <a:cs typeface="Arial"/>
                </a:rPr>
                <a:t>   </a:t>
              </a:r>
              <a:r>
                <a:rPr lang="en-US" altLang="zh-CN" sz="2744" kern="0" dirty="0">
                  <a:solidFill>
                    <a:srgbClr val="44546A"/>
                  </a:solidFill>
                  <a:latin typeface="Segoe UI Light" pitchFamily="34" charset="0"/>
                  <a:cs typeface="Arial"/>
                </a:rPr>
                <a:t>ERP / CRM</a:t>
              </a:r>
            </a:p>
          </p:txBody>
        </p:sp>
        <p:sp>
          <p:nvSpPr>
            <p:cNvPr id="20" name="TextBox 19"/>
            <p:cNvSpPr txBox="1"/>
            <p:nvPr/>
          </p:nvSpPr>
          <p:spPr>
            <a:xfrm>
              <a:off x="3224565" y="5060675"/>
              <a:ext cx="1132435"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Sales Pipeline</a:t>
              </a:r>
            </a:p>
          </p:txBody>
        </p:sp>
        <p:sp>
          <p:nvSpPr>
            <p:cNvPr id="21" name="TextBox 20"/>
            <p:cNvSpPr txBox="1"/>
            <p:nvPr/>
          </p:nvSpPr>
          <p:spPr>
            <a:xfrm>
              <a:off x="2333398" y="4253115"/>
              <a:ext cx="879911"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Payables</a:t>
              </a:r>
            </a:p>
          </p:txBody>
        </p:sp>
        <p:sp>
          <p:nvSpPr>
            <p:cNvPr id="30" name="TextBox 29"/>
            <p:cNvSpPr txBox="1"/>
            <p:nvPr/>
          </p:nvSpPr>
          <p:spPr>
            <a:xfrm>
              <a:off x="2333398" y="4656896"/>
              <a:ext cx="746469"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Payroll</a:t>
              </a:r>
            </a:p>
          </p:txBody>
        </p:sp>
        <p:sp>
          <p:nvSpPr>
            <p:cNvPr id="31" name="TextBox 30"/>
            <p:cNvSpPr txBox="1"/>
            <p:nvPr/>
          </p:nvSpPr>
          <p:spPr>
            <a:xfrm>
              <a:off x="2333398" y="5060677"/>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Inventory</a:t>
              </a:r>
            </a:p>
          </p:txBody>
        </p:sp>
        <p:sp>
          <p:nvSpPr>
            <p:cNvPr id="32" name="TextBox 31"/>
            <p:cNvSpPr txBox="1"/>
            <p:nvPr/>
          </p:nvSpPr>
          <p:spPr>
            <a:xfrm>
              <a:off x="3224565" y="4248759"/>
              <a:ext cx="886452" cy="296440"/>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Contacts</a:t>
              </a:r>
            </a:p>
          </p:txBody>
        </p:sp>
        <p:sp>
          <p:nvSpPr>
            <p:cNvPr id="33" name="TextBox 32"/>
            <p:cNvSpPr txBox="1"/>
            <p:nvPr/>
          </p:nvSpPr>
          <p:spPr>
            <a:xfrm>
              <a:off x="3224565" y="4657611"/>
              <a:ext cx="1122170" cy="290654"/>
            </a:xfrm>
            <a:prstGeom prst="rect">
              <a:avLst/>
            </a:prstGeom>
            <a:noFill/>
          </p:spPr>
          <p:txBody>
            <a:bodyPr wrap="square" rtlCol="0">
              <a:spAutoFit/>
            </a:bodyPr>
            <a:lstStyle/>
            <a:p>
              <a:pPr defTabSz="815782">
                <a:defRPr/>
              </a:pPr>
              <a:r>
                <a:rPr lang="en-US" sz="1300" kern="0" dirty="0">
                  <a:solidFill>
                    <a:srgbClr val="44546A"/>
                  </a:solidFill>
                  <a:latin typeface="Segoe UI Light" pitchFamily="34" charset="0"/>
                  <a:cs typeface="Arial"/>
                </a:rPr>
                <a:t>Deal Tracking</a:t>
              </a:r>
            </a:p>
          </p:txBody>
        </p:sp>
      </p:grpSp>
      <p:grpSp>
        <p:nvGrpSpPr>
          <p:cNvPr id="48" name="组合 47"/>
          <p:cNvGrpSpPr/>
          <p:nvPr/>
        </p:nvGrpSpPr>
        <p:grpSpPr>
          <a:xfrm>
            <a:off x="1994267" y="1012730"/>
            <a:ext cx="8275433" cy="4675072"/>
            <a:chOff x="485474" y="1395134"/>
            <a:chExt cx="8280920" cy="4678171"/>
          </a:xfrm>
        </p:grpSpPr>
        <p:grpSp>
          <p:nvGrpSpPr>
            <p:cNvPr id="8" name="组合 7"/>
            <p:cNvGrpSpPr/>
            <p:nvPr/>
          </p:nvGrpSpPr>
          <p:grpSpPr>
            <a:xfrm>
              <a:off x="485474" y="2421467"/>
              <a:ext cx="842973" cy="2976898"/>
              <a:chOff x="485474" y="2421467"/>
              <a:chExt cx="842973" cy="2976898"/>
            </a:xfrm>
          </p:grpSpPr>
          <p:sp>
            <p:nvSpPr>
              <p:cNvPr id="9" name="TextBox 8"/>
              <p:cNvSpPr txBox="1"/>
              <p:nvPr/>
            </p:nvSpPr>
            <p:spPr>
              <a:xfrm>
                <a:off x="485474" y="4161925"/>
                <a:ext cx="822535"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Terabytes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10e12</a:t>
                </a:r>
                <a:r>
                  <a:rPr lang="en-US" sz="1176" kern="0" dirty="0">
                    <a:solidFill>
                      <a:srgbClr val="FFFFFF"/>
                    </a:solidFill>
                    <a:cs typeface="Segoe UI" panose="020B0502040204020203" pitchFamily="34" charset="0"/>
                  </a:rPr>
                  <a:t>)</a:t>
                </a:r>
              </a:p>
            </p:txBody>
          </p:sp>
          <p:sp>
            <p:nvSpPr>
              <p:cNvPr id="10" name="TextBox 9"/>
              <p:cNvSpPr txBox="1"/>
              <p:nvPr/>
            </p:nvSpPr>
            <p:spPr>
              <a:xfrm>
                <a:off x="485474" y="4945593"/>
                <a:ext cx="842973"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Gigabytes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10e9</a:t>
                </a:r>
                <a:r>
                  <a:rPr lang="en-US" sz="1176" kern="0" dirty="0">
                    <a:solidFill>
                      <a:srgbClr val="FFFFFF"/>
                    </a:solidFill>
                    <a:cs typeface="Segoe UI" panose="020B0502040204020203" pitchFamily="34" charset="0"/>
                  </a:rPr>
                  <a:t>)</a:t>
                </a:r>
              </a:p>
            </p:txBody>
          </p:sp>
          <p:sp>
            <p:nvSpPr>
              <p:cNvPr id="11" name="TextBox 10"/>
              <p:cNvSpPr txBox="1"/>
              <p:nvPr/>
            </p:nvSpPr>
            <p:spPr>
              <a:xfrm>
                <a:off x="485474" y="2421467"/>
                <a:ext cx="759650" cy="452772"/>
              </a:xfrm>
              <a:prstGeom prst="rect">
                <a:avLst/>
              </a:prstGeom>
              <a:noFill/>
              <a:ln>
                <a:noFill/>
              </a:ln>
            </p:spPr>
            <p:txBody>
              <a:bodyPr wrap="none" rtlCol="0">
                <a:spAutoFit/>
              </a:bodyPr>
              <a:lstStyle/>
              <a:p>
                <a:pPr defTabSz="815782">
                  <a:defRPr/>
                </a:pPr>
                <a:r>
                  <a:rPr lang="en-US" sz="1176" kern="0" dirty="0">
                    <a:solidFill>
                      <a:srgbClr val="FFFFFF"/>
                    </a:solidFill>
                    <a:cs typeface="Segoe UI" panose="020B0502040204020203" pitchFamily="34" charset="0"/>
                  </a:rPr>
                  <a:t>Exabytes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10e18</a:t>
                </a:r>
                <a:r>
                  <a:rPr lang="en-US" sz="1176" kern="0" dirty="0">
                    <a:solidFill>
                      <a:srgbClr val="FFFFFF"/>
                    </a:solidFill>
                    <a:cs typeface="Segoe UI" panose="020B0502040204020203" pitchFamily="34" charset="0"/>
                  </a:rPr>
                  <a:t>)</a:t>
                </a:r>
              </a:p>
            </p:txBody>
          </p:sp>
          <p:sp>
            <p:nvSpPr>
              <p:cNvPr id="12" name="TextBox 11"/>
              <p:cNvSpPr txBox="1"/>
              <p:nvPr/>
            </p:nvSpPr>
            <p:spPr>
              <a:xfrm>
                <a:off x="485474" y="3378257"/>
                <a:ext cx="828824" cy="452772"/>
              </a:xfrm>
              <a:prstGeom prst="rect">
                <a:avLst/>
              </a:prstGeom>
              <a:noFill/>
            </p:spPr>
            <p:txBody>
              <a:bodyPr wrap="none" rtlCol="0">
                <a:spAutoFit/>
              </a:bodyPr>
              <a:lstStyle/>
              <a:p>
                <a:pPr defTabSz="815782">
                  <a:defRPr/>
                </a:pPr>
                <a:r>
                  <a:rPr lang="en-US" sz="1176" kern="0" dirty="0">
                    <a:solidFill>
                      <a:srgbClr val="FFFFFF"/>
                    </a:solidFill>
                    <a:cs typeface="Segoe UI" panose="020B0502040204020203" pitchFamily="34" charset="0"/>
                  </a:rPr>
                  <a:t>Petabytes</a:t>
                </a:r>
              </a:p>
              <a:p>
                <a:pPr defTabSz="815782">
                  <a:defRPr/>
                </a:pPr>
                <a:r>
                  <a:rPr lang="en-US" sz="1176" kern="0" dirty="0">
                    <a:solidFill>
                      <a:srgbClr val="FFFFFF"/>
                    </a:solidFill>
                    <a:cs typeface="Segoe UI" panose="020B0502040204020203" pitchFamily="34" charset="0"/>
                  </a:rPr>
                  <a:t>(</a:t>
                </a:r>
                <a:r>
                  <a:rPr lang="en-US" sz="1176" kern="0" dirty="0" smtClean="0">
                    <a:solidFill>
                      <a:srgbClr val="FFFFFF"/>
                    </a:solidFill>
                    <a:cs typeface="Segoe UI" panose="020B0502040204020203" pitchFamily="34" charset="0"/>
                  </a:rPr>
                  <a:t>10e15</a:t>
                </a:r>
                <a:r>
                  <a:rPr lang="en-US" sz="1176" kern="0" dirty="0">
                    <a:solidFill>
                      <a:srgbClr val="FFFFFF"/>
                    </a:solidFill>
                    <a:cs typeface="Segoe UI" panose="020B0502040204020203" pitchFamily="34" charset="0"/>
                  </a:rPr>
                  <a:t>)</a:t>
                </a:r>
              </a:p>
            </p:txBody>
          </p:sp>
        </p:grpSp>
        <p:grpSp>
          <p:nvGrpSpPr>
            <p:cNvPr id="18" name="组合 17"/>
            <p:cNvGrpSpPr/>
            <p:nvPr/>
          </p:nvGrpSpPr>
          <p:grpSpPr>
            <a:xfrm>
              <a:off x="1348160" y="1395134"/>
              <a:ext cx="7418234" cy="4678171"/>
              <a:chOff x="1348160" y="1395134"/>
              <a:chExt cx="7418234" cy="4678171"/>
            </a:xfrm>
          </p:grpSpPr>
          <p:grpSp>
            <p:nvGrpSpPr>
              <p:cNvPr id="47" name="组合 46"/>
              <p:cNvGrpSpPr/>
              <p:nvPr/>
            </p:nvGrpSpPr>
            <p:grpSpPr>
              <a:xfrm>
                <a:off x="1493586" y="5236829"/>
                <a:ext cx="7272808" cy="836476"/>
                <a:chOff x="1493586" y="5236829"/>
                <a:chExt cx="7272808" cy="836476"/>
              </a:xfrm>
            </p:grpSpPr>
            <p:sp>
              <p:nvSpPr>
                <p:cNvPr id="4" name="上箭头 2"/>
                <p:cNvSpPr/>
                <p:nvPr/>
              </p:nvSpPr>
              <p:spPr>
                <a:xfrm rot="5400000" flipH="1">
                  <a:off x="4711752" y="201866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13" name="TextBox 12"/>
                <p:cNvSpPr txBox="1"/>
                <p:nvPr/>
              </p:nvSpPr>
              <p:spPr>
                <a:xfrm>
                  <a:off x="2285670" y="5735572"/>
                  <a:ext cx="5544620" cy="273295"/>
                </a:xfrm>
                <a:prstGeom prst="rect">
                  <a:avLst/>
                </a:prstGeom>
              </p:spPr>
              <p:txBody>
                <a:bodyPr vert="horz" wrap="square" lIns="130537" tIns="65268" rIns="130537" bIns="65268" rtlCol="0" anchor="ctr" anchorCtr="0">
                  <a:noAutofit/>
                </a:bodyPr>
                <a:lstStyle/>
                <a:p>
                  <a:pPr algn="ctr" defTabSz="407893">
                    <a:spcBef>
                      <a:spcPct val="20000"/>
                    </a:spcBef>
                  </a:pPr>
                  <a:r>
                    <a:rPr lang="en-US" sz="2399" dirty="0">
                      <a:solidFill>
                        <a:prstClr val="white"/>
                      </a:solidFill>
                      <a:latin typeface="Segoe UI Light" pitchFamily="34" charset="0"/>
                      <a:cs typeface="Arial Bold"/>
                    </a:rPr>
                    <a:t>      </a:t>
                  </a:r>
                  <a:r>
                    <a:rPr lang="en-US" sz="2399" b="1" spc="98" dirty="0">
                      <a:solidFill>
                        <a:prstClr val="white"/>
                      </a:solidFill>
                      <a:latin typeface="Segoe UI Light" pitchFamily="34" charset="0"/>
                      <a:cs typeface="Arial Bold"/>
                    </a:rPr>
                    <a:t>Velocity | </a:t>
                  </a:r>
                  <a:r>
                    <a:rPr lang="en-US" sz="2399" b="1" spc="98" dirty="0" smtClean="0">
                      <a:solidFill>
                        <a:prstClr val="white"/>
                      </a:solidFill>
                      <a:latin typeface="Segoe UI Light" pitchFamily="34" charset="0"/>
                      <a:cs typeface="Arial Bold"/>
                    </a:rPr>
                    <a:t>Variety </a:t>
                  </a:r>
                  <a:r>
                    <a:rPr lang="en-US" sz="2399" b="1" spc="98" dirty="0">
                      <a:solidFill>
                        <a:prstClr val="white"/>
                      </a:solidFill>
                      <a:latin typeface="Segoe UI Light" pitchFamily="34" charset="0"/>
                      <a:cs typeface="Arial Bold"/>
                    </a:rPr>
                    <a:t>| </a:t>
                  </a:r>
                  <a:r>
                    <a:rPr lang="en-US" sz="2399" b="1" spc="98" dirty="0" smtClean="0">
                      <a:solidFill>
                        <a:prstClr val="white"/>
                      </a:solidFill>
                      <a:latin typeface="Segoe UI Light" pitchFamily="34" charset="0"/>
                      <a:cs typeface="Arial Bold"/>
                    </a:rPr>
                    <a:t>Variability</a:t>
                  </a:r>
                  <a:endParaRPr lang="en-US" sz="2399" b="1" spc="98" dirty="0">
                    <a:solidFill>
                      <a:prstClr val="white"/>
                    </a:solidFill>
                    <a:latin typeface="Segoe UI Light" pitchFamily="34" charset="0"/>
                    <a:cs typeface="Arial Bold"/>
                  </a:endParaRPr>
                </a:p>
              </p:txBody>
            </p:sp>
          </p:grpSp>
          <p:grpSp>
            <p:nvGrpSpPr>
              <p:cNvPr id="6" name="组合 5"/>
              <p:cNvGrpSpPr/>
              <p:nvPr/>
            </p:nvGrpSpPr>
            <p:grpSpPr>
              <a:xfrm>
                <a:off x="1348160" y="1395134"/>
                <a:ext cx="847288" cy="4678171"/>
                <a:chOff x="1348160" y="1395134"/>
                <a:chExt cx="847288" cy="4678171"/>
              </a:xfrm>
            </p:grpSpPr>
            <p:sp>
              <p:nvSpPr>
                <p:cNvPr id="3" name="上箭头 2"/>
                <p:cNvSpPr/>
                <p:nvPr/>
              </p:nvSpPr>
              <p:spPr>
                <a:xfrm>
                  <a:off x="1403360" y="1395134"/>
                  <a:ext cx="792088" cy="4678171"/>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387"/>
                  <a:endParaRPr lang="zh-CN" altLang="en-US" sz="2399">
                    <a:solidFill>
                      <a:srgbClr val="0070C0"/>
                    </a:solidFill>
                  </a:endParaRPr>
                </a:p>
              </p:txBody>
            </p:sp>
            <p:sp>
              <p:nvSpPr>
                <p:cNvPr id="7" name="TextBox 6"/>
                <p:cNvSpPr txBox="1"/>
                <p:nvPr/>
              </p:nvSpPr>
              <p:spPr>
                <a:xfrm rot="16200000">
                  <a:off x="-157790" y="3771303"/>
                  <a:ext cx="3476430" cy="309338"/>
                </a:xfrm>
                <a:prstGeom prst="rect">
                  <a:avLst/>
                </a:prstGeom>
              </p:spPr>
              <p:txBody>
                <a:bodyPr vert="horz" wrap="square" lIns="130537" tIns="65268" rIns="130537" bIns="65268" rtlCol="0" anchor="ctr" anchorCtr="0">
                  <a:noAutofit/>
                </a:bodyPr>
                <a:lstStyle/>
                <a:p>
                  <a:pPr algn="ctr" defTabSz="407893">
                    <a:spcBef>
                      <a:spcPct val="20000"/>
                    </a:spcBef>
                  </a:pPr>
                  <a:r>
                    <a:rPr lang="en-US" sz="2399" b="1" dirty="0">
                      <a:solidFill>
                        <a:srgbClr val="FFFFFF"/>
                      </a:solidFill>
                      <a:latin typeface="Segoe UI Light" pitchFamily="34" charset="0"/>
                      <a:cs typeface="Arial Bold"/>
                    </a:rPr>
                    <a:t>Volume</a:t>
                  </a:r>
                </a:p>
              </p:txBody>
            </p:sp>
            <p:sp>
              <p:nvSpPr>
                <p:cNvPr id="5" name="矩形 4"/>
                <p:cNvSpPr/>
                <p:nvPr/>
              </p:nvSpPr>
              <p:spPr>
                <a:xfrm rot="16200000">
                  <a:off x="1486619" y="4038060"/>
                  <a:ext cx="184805" cy="461723"/>
                </a:xfrm>
                <a:prstGeom prst="rect">
                  <a:avLst/>
                </a:prstGeom>
              </p:spPr>
              <p:txBody>
                <a:bodyPr wrap="none">
                  <a:spAutoFit/>
                </a:bodyPr>
                <a:lstStyle/>
                <a:p>
                  <a:pPr defTabSz="1218387"/>
                  <a:endParaRPr lang="zh-CN" altLang="en-US" sz="2399" dirty="0">
                    <a:solidFill>
                      <a:prstClr val="white"/>
                    </a:solidFill>
                    <a:latin typeface="微软雅黑" pitchFamily="34" charset="-122"/>
                    <a:ea typeface="微软雅黑" pitchFamily="34" charset="-122"/>
                  </a:endParaRPr>
                </a:p>
              </p:txBody>
            </p:sp>
          </p:grpSp>
        </p:grpSp>
      </p:grpSp>
      <p:sp>
        <p:nvSpPr>
          <p:cNvPr id="63" name="矩形 13"/>
          <p:cNvSpPr/>
          <p:nvPr/>
        </p:nvSpPr>
        <p:spPr>
          <a:xfrm>
            <a:off x="3793270" y="5803984"/>
            <a:ext cx="2082673" cy="537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srgbClr val="44546A"/>
                </a:solidFill>
                <a:latin typeface="Segoe UI Light" pitchFamily="34" charset="0"/>
                <a:cs typeface="Arial"/>
              </a:rPr>
              <a:t>   ERP / CRM</a:t>
            </a:r>
          </a:p>
        </p:txBody>
      </p:sp>
      <p:sp>
        <p:nvSpPr>
          <p:cNvPr id="71" name="矩形 14"/>
          <p:cNvSpPr/>
          <p:nvPr/>
        </p:nvSpPr>
        <p:spPr>
          <a:xfrm>
            <a:off x="5870599" y="5803983"/>
            <a:ext cx="1599830" cy="537715"/>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9" rIns="91375"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  </a:t>
            </a:r>
            <a:r>
              <a:rPr lang="en-US" altLang="zh-CN" sz="1764" kern="0" dirty="0" smtClean="0">
                <a:solidFill>
                  <a:prstClr val="white"/>
                </a:solidFill>
                <a:latin typeface="Segoe UI Light" pitchFamily="34" charset="0"/>
                <a:cs typeface="Arial"/>
              </a:rPr>
              <a:t>Modern Web</a:t>
            </a:r>
            <a:endParaRPr lang="en-US" altLang="zh-CN" sz="1764" kern="0" dirty="0">
              <a:solidFill>
                <a:prstClr val="white"/>
              </a:solidFill>
              <a:latin typeface="Segoe UI Light" pitchFamily="34" charset="0"/>
              <a:cs typeface="Arial"/>
            </a:endParaRPr>
          </a:p>
        </p:txBody>
      </p:sp>
      <p:sp>
        <p:nvSpPr>
          <p:cNvPr id="81" name="矩形 16"/>
          <p:cNvSpPr/>
          <p:nvPr/>
        </p:nvSpPr>
        <p:spPr>
          <a:xfrm>
            <a:off x="7470431" y="5803692"/>
            <a:ext cx="1863784" cy="5377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09" tIns="45689" rIns="44809" bIns="45689" numCol="1" rtlCol="0" anchor="ctr" anchorCtr="0" compatLnSpc="1">
            <a:prstTxWarp prst="textNoShape">
              <a:avLst/>
            </a:prstTxWarp>
          </a:bodyPr>
          <a:lstStyle/>
          <a:p>
            <a:pPr algn="ctr" defTabSz="815782">
              <a:defRPr/>
            </a:pPr>
            <a:r>
              <a:rPr lang="en-US" altLang="zh-CN" sz="1764" kern="0" dirty="0">
                <a:solidFill>
                  <a:prstClr val="white"/>
                </a:solidFill>
                <a:latin typeface="Segoe UI Light" pitchFamily="34" charset="0"/>
                <a:cs typeface="Arial"/>
              </a:rPr>
              <a:t>Internet of </a:t>
            </a:r>
            <a:r>
              <a:rPr lang="en-US" altLang="zh-CN" sz="1764" kern="0" dirty="0" smtClean="0">
                <a:solidFill>
                  <a:prstClr val="white"/>
                </a:solidFill>
                <a:latin typeface="Segoe UI Light" pitchFamily="34" charset="0"/>
                <a:cs typeface="Arial"/>
              </a:rPr>
              <a:t>Things</a:t>
            </a:r>
            <a:endParaRPr lang="en-US" altLang="zh-CN" sz="1372" kern="0" dirty="0">
              <a:solidFill>
                <a:prstClr val="white"/>
              </a:solidFill>
              <a:latin typeface="Segoe UI Light" pitchFamily="34" charset="0"/>
              <a:cs typeface="Arial"/>
            </a:endParaRPr>
          </a:p>
        </p:txBody>
      </p:sp>
      <p:sp>
        <p:nvSpPr>
          <p:cNvPr id="2" name="Title 1"/>
          <p:cNvSpPr>
            <a:spLocks noGrp="1"/>
          </p:cNvSpPr>
          <p:nvPr>
            <p:ph type="title"/>
          </p:nvPr>
        </p:nvSpPr>
        <p:spPr/>
        <p:txBody>
          <a:bodyPr>
            <a:normAutofit fontScale="90000"/>
          </a:bodyPr>
          <a:lstStyle/>
          <a:p>
            <a:r>
              <a:rPr lang="en-US" dirty="0" smtClean="0"/>
              <a:t>What is Big Data?</a:t>
            </a:r>
            <a:endParaRPr lang="en-US" dirty="0"/>
          </a:p>
        </p:txBody>
      </p:sp>
    </p:spTree>
    <p:extLst>
      <p:ext uri="{BB962C8B-B14F-4D97-AF65-F5344CB8AC3E}">
        <p14:creationId xmlns:p14="http://schemas.microsoft.com/office/powerpoint/2010/main" val="944198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3542563" y="1328269"/>
            <a:ext cx="5085547" cy="4567635"/>
            <a:chOff x="3540868" y="1326872"/>
            <a:chExt cx="5088917" cy="4570667"/>
          </a:xfrm>
        </p:grpSpPr>
        <p:cxnSp>
          <p:nvCxnSpPr>
            <p:cNvPr id="9" name="Straight Connector 8"/>
            <p:cNvCxnSpPr/>
            <p:nvPr/>
          </p:nvCxnSpPr>
          <p:spPr>
            <a:xfrm>
              <a:off x="6031149" y="1396874"/>
              <a:ext cx="0" cy="4500665"/>
            </a:xfrm>
            <a:prstGeom prst="line">
              <a:avLst/>
            </a:prstGeom>
            <a:ln w="28575">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0868" y="1326872"/>
              <a:ext cx="1776663"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Authoring Jobs</a:t>
              </a:r>
            </a:p>
          </p:txBody>
        </p:sp>
        <p:sp>
          <p:nvSpPr>
            <p:cNvPr id="14" name="TextBox 13"/>
            <p:cNvSpPr txBox="1"/>
            <p:nvPr/>
          </p:nvSpPr>
          <p:spPr>
            <a:xfrm>
              <a:off x="6705869" y="1326872"/>
              <a:ext cx="1923916" cy="362199"/>
            </a:xfrm>
            <a:prstGeom prst="rect">
              <a:avLst/>
            </a:prstGeom>
            <a:noFill/>
          </p:spPr>
          <p:txBody>
            <a:bodyPr wrap="none" lIns="0" tIns="0" rIns="0" bIns="0" rtlCol="0">
              <a:spAutoFit/>
            </a:bodyPr>
            <a:lstStyle/>
            <a:p>
              <a:pPr defTabSz="1218387"/>
              <a:r>
                <a:rPr lang="en-US" sz="2352" spc="-70" dirty="0">
                  <a:solidFill>
                    <a:srgbClr val="00B0F0"/>
                  </a:solidFill>
                  <a:latin typeface="Segoe UI Light"/>
                </a:rPr>
                <a:t>App Integration </a:t>
              </a:r>
            </a:p>
          </p:txBody>
        </p:sp>
      </p:grpSp>
      <p:sp>
        <p:nvSpPr>
          <p:cNvPr id="2" name="Title 1"/>
          <p:cNvSpPr>
            <a:spLocks noGrp="1"/>
          </p:cNvSpPr>
          <p:nvPr>
            <p:ph type="title"/>
          </p:nvPr>
        </p:nvSpPr>
        <p:spPr/>
        <p:txBody>
          <a:bodyPr>
            <a:normAutofit fontScale="90000"/>
          </a:bodyPr>
          <a:lstStyle/>
          <a:p>
            <a:r>
              <a:rPr lang="en-US" dirty="0" smtClean="0"/>
              <a:t>Building developer experiences</a:t>
            </a:r>
            <a:endParaRPr lang="en-US" dirty="0"/>
          </a:p>
        </p:txBody>
      </p:sp>
      <p:sp>
        <p:nvSpPr>
          <p:cNvPr id="3" name="Rectangle 2"/>
          <p:cNvSpPr/>
          <p:nvPr/>
        </p:nvSpPr>
        <p:spPr bwMode="auto">
          <a:xfrm>
            <a:off x="3143992" y="5374864"/>
            <a:ext cx="5774402" cy="10531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b"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Core Hadoop</a:t>
            </a:r>
          </a:p>
        </p:txBody>
      </p:sp>
      <p:sp>
        <p:nvSpPr>
          <p:cNvPr id="5" name="Rectangle 4"/>
          <p:cNvSpPr/>
          <p:nvPr/>
        </p:nvSpPr>
        <p:spPr bwMode="auto">
          <a:xfrm>
            <a:off x="3143992" y="4218039"/>
            <a:ext cx="5774402" cy="9364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Consistent REST APIs</a:t>
            </a:r>
          </a:p>
        </p:txBody>
      </p:sp>
      <p:sp>
        <p:nvSpPr>
          <p:cNvPr id="6" name="Rectangle 5"/>
          <p:cNvSpPr/>
          <p:nvPr/>
        </p:nvSpPr>
        <p:spPr bwMode="auto">
          <a:xfrm>
            <a:off x="3143992" y="3032295"/>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Breadth of clients (Java, JS,</a:t>
            </a:r>
            <a:br>
              <a:rPr lang="en-US" sz="2156" dirty="0">
                <a:gradFill>
                  <a:gsLst>
                    <a:gs pos="0">
                      <a:srgbClr val="FFFFFF"/>
                    </a:gs>
                    <a:gs pos="100000">
                      <a:srgbClr val="FFFFFF"/>
                    </a:gs>
                  </a:gsLst>
                  <a:lin ang="5400000" scaled="0"/>
                </a:gradFill>
                <a:ea typeface="Segoe UI" pitchFamily="34" charset="0"/>
                <a:cs typeface="Segoe UI" pitchFamily="34" charset="0"/>
              </a:rPr>
            </a:br>
            <a:r>
              <a:rPr lang="en-US" sz="2156" dirty="0">
                <a:gradFill>
                  <a:gsLst>
                    <a:gs pos="0">
                      <a:srgbClr val="FFFFFF"/>
                    </a:gs>
                    <a:gs pos="100000">
                      <a:srgbClr val="FFFFFF"/>
                    </a:gs>
                  </a:gsLst>
                  <a:lin ang="5400000" scaled="0"/>
                </a:gradFill>
                <a:ea typeface="Segoe UI" pitchFamily="34" charset="0"/>
                <a:cs typeface="Segoe UI" pitchFamily="34" charset="0"/>
              </a:rPr>
              <a:t>Microsoft .NET)</a:t>
            </a:r>
          </a:p>
        </p:txBody>
      </p:sp>
      <p:sp>
        <p:nvSpPr>
          <p:cNvPr id="7" name="Rectangle 6"/>
          <p:cNvSpPr/>
          <p:nvPr/>
        </p:nvSpPr>
        <p:spPr bwMode="auto">
          <a:xfrm>
            <a:off x="3469651" y="5551468"/>
            <a:ext cx="5123082" cy="500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solidFill>
                  <a:srgbClr val="44546A"/>
                </a:solidFill>
                <a:ea typeface="Segoe UI" pitchFamily="34" charset="0"/>
                <a:cs typeface="Segoe UI" pitchFamily="34" charset="0"/>
              </a:rPr>
              <a:t>Authoring frameworks and languages </a:t>
            </a:r>
          </a:p>
        </p:txBody>
      </p:sp>
      <p:sp>
        <p:nvSpPr>
          <p:cNvPr id="8" name="Rectangle 7"/>
          <p:cNvSpPr/>
          <p:nvPr/>
        </p:nvSpPr>
        <p:spPr bwMode="auto">
          <a:xfrm>
            <a:off x="3143992" y="1846551"/>
            <a:ext cx="5774402" cy="9653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algn="ctr" defTabSz="913375" fontAlgn="base">
              <a:spcBef>
                <a:spcPct val="0"/>
              </a:spcBef>
              <a:spcAft>
                <a:spcPct val="0"/>
              </a:spcAft>
            </a:pPr>
            <a:r>
              <a:rPr lang="en-US" sz="2156" dirty="0">
                <a:gradFill>
                  <a:gsLst>
                    <a:gs pos="0">
                      <a:srgbClr val="FFFFFF"/>
                    </a:gs>
                    <a:gs pos="100000">
                      <a:srgbClr val="FFFFFF"/>
                    </a:gs>
                  </a:gsLst>
                  <a:lin ang="5400000" scaled="0"/>
                </a:gradFill>
                <a:ea typeface="Segoe UI" pitchFamily="34" charset="0"/>
                <a:cs typeface="Segoe UI" pitchFamily="34" charset="0"/>
              </a:rPr>
              <a:t>End-user tooling (IDEs, analyst tools, Command lines)</a:t>
            </a:r>
          </a:p>
        </p:txBody>
      </p:sp>
      <p:grpSp>
        <p:nvGrpSpPr>
          <p:cNvPr id="23" name="Group 22"/>
          <p:cNvGrpSpPr/>
          <p:nvPr/>
        </p:nvGrpSpPr>
        <p:grpSpPr>
          <a:xfrm>
            <a:off x="9130031" y="3862742"/>
            <a:ext cx="2409411" cy="1512124"/>
            <a:chOff x="9132041" y="3863028"/>
            <a:chExt cx="2411009" cy="1513126"/>
          </a:xfrm>
        </p:grpSpPr>
        <p:sp>
          <p:nvSpPr>
            <p:cNvPr id="15" name="Left Brace 14"/>
            <p:cNvSpPr/>
            <p:nvPr/>
          </p:nvSpPr>
          <p:spPr>
            <a:xfrm>
              <a:off x="9132041" y="3863028"/>
              <a:ext cx="251164"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6" name="TextBox 15"/>
            <p:cNvSpPr txBox="1"/>
            <p:nvPr/>
          </p:nvSpPr>
          <p:spPr>
            <a:xfrm>
              <a:off x="9539152" y="4088298"/>
              <a:ext cx="2003898" cy="1086652"/>
            </a:xfrm>
            <a:prstGeom prst="rect">
              <a:avLst/>
            </a:prstGeom>
            <a:noFill/>
          </p:spPr>
          <p:txBody>
            <a:bodyPr wrap="square" lIns="0" tIns="0" rIns="0" bIns="0" rtlCol="0">
              <a:spAutoFit/>
            </a:bodyPr>
            <a:lstStyle/>
            <a:p>
              <a:pPr defTabSz="1218387"/>
              <a:r>
                <a:rPr lang="en-US" sz="1764" spc="-70" dirty="0">
                  <a:solidFill>
                    <a:srgbClr val="00B0F0"/>
                  </a:solidFill>
                </a:rPr>
                <a:t>Connectivity</a:t>
              </a:r>
            </a:p>
            <a:p>
              <a:pPr defTabSz="1218387"/>
              <a:r>
                <a:rPr lang="en-US" sz="1764" spc="-70" dirty="0">
                  <a:solidFill>
                    <a:srgbClr val="00B0F0"/>
                  </a:solidFill>
                </a:rPr>
                <a:t>Programmability</a:t>
              </a:r>
            </a:p>
            <a:p>
              <a:pPr defTabSz="1218387"/>
              <a:r>
                <a:rPr lang="en-US" sz="1764" spc="-70" dirty="0">
                  <a:solidFill>
                    <a:srgbClr val="00B0F0"/>
                  </a:solidFill>
                </a:rPr>
                <a:t>Security</a:t>
              </a:r>
            </a:p>
            <a:p>
              <a:pPr defTabSz="1218387"/>
              <a:r>
                <a:rPr lang="en-US" sz="1764" spc="-70" dirty="0">
                  <a:solidFill>
                    <a:srgbClr val="00B0F0"/>
                  </a:solidFill>
                </a:rPr>
                <a:t>Loosely coupled</a:t>
              </a:r>
            </a:p>
          </p:txBody>
        </p:sp>
      </p:grpSp>
      <p:grpSp>
        <p:nvGrpSpPr>
          <p:cNvPr id="19" name="Group 18"/>
          <p:cNvGrpSpPr/>
          <p:nvPr/>
        </p:nvGrpSpPr>
        <p:grpSpPr>
          <a:xfrm>
            <a:off x="4039" y="2811945"/>
            <a:ext cx="2652136" cy="1438735"/>
            <a:chOff x="0" y="2811537"/>
            <a:chExt cx="2653896" cy="1439693"/>
          </a:xfrm>
        </p:grpSpPr>
        <p:sp>
          <p:nvSpPr>
            <p:cNvPr id="17" name="Right Brace 16"/>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18" name="TextBox 17"/>
            <p:cNvSpPr txBox="1"/>
            <p:nvPr/>
          </p:nvSpPr>
          <p:spPr>
            <a:xfrm>
              <a:off x="0" y="3055125"/>
              <a:ext cx="2262355" cy="814991"/>
            </a:xfrm>
            <a:prstGeom prst="rect">
              <a:avLst/>
            </a:prstGeom>
            <a:noFill/>
          </p:spPr>
          <p:txBody>
            <a:bodyPr wrap="square" lIns="0" tIns="0" rIns="0" bIns="0" rtlCol="0">
              <a:spAutoFit/>
            </a:bodyPr>
            <a:lstStyle/>
            <a:p>
              <a:pPr algn="r" defTabSz="1218387"/>
              <a:r>
                <a:rPr lang="en-US" sz="1764" spc="-70" dirty="0">
                  <a:solidFill>
                    <a:srgbClr val="00B0F0"/>
                  </a:solidFill>
                </a:rPr>
                <a:t>Lightweight</a:t>
              </a:r>
            </a:p>
            <a:p>
              <a:pPr algn="r" defTabSz="1218387"/>
              <a:r>
                <a:rPr lang="en-US" sz="1764" spc="-70" dirty="0">
                  <a:solidFill>
                    <a:srgbClr val="00B0F0"/>
                  </a:solidFill>
                </a:rPr>
                <a:t>Low cost to extend</a:t>
              </a:r>
            </a:p>
            <a:p>
              <a:pPr algn="r" defTabSz="1218387"/>
              <a:r>
                <a:rPr lang="en-US" sz="1764" spc="-70" dirty="0">
                  <a:solidFill>
                    <a:srgbClr val="00B0F0"/>
                  </a:solidFill>
                </a:rPr>
                <a:t>Scenario oriented</a:t>
              </a:r>
            </a:p>
          </p:txBody>
        </p:sp>
      </p:grpSp>
      <p:grpSp>
        <p:nvGrpSpPr>
          <p:cNvPr id="20" name="Group 19"/>
          <p:cNvGrpSpPr/>
          <p:nvPr/>
        </p:nvGrpSpPr>
        <p:grpSpPr>
          <a:xfrm>
            <a:off x="137059" y="5154517"/>
            <a:ext cx="2519118" cy="1438736"/>
            <a:chOff x="133108" y="2811537"/>
            <a:chExt cx="2520788" cy="1439693"/>
          </a:xfrm>
        </p:grpSpPr>
        <p:sp>
          <p:nvSpPr>
            <p:cNvPr id="21" name="Right Brace 20"/>
            <p:cNvSpPr/>
            <p:nvPr/>
          </p:nvSpPr>
          <p:spPr>
            <a:xfrm>
              <a:off x="2352339" y="2811537"/>
              <a:ext cx="301557" cy="1439693"/>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2" name="TextBox 21"/>
            <p:cNvSpPr txBox="1"/>
            <p:nvPr/>
          </p:nvSpPr>
          <p:spPr>
            <a:xfrm>
              <a:off x="133108" y="2869213"/>
              <a:ext cx="2113342" cy="1358317"/>
            </a:xfrm>
            <a:prstGeom prst="rect">
              <a:avLst/>
            </a:prstGeom>
            <a:noFill/>
          </p:spPr>
          <p:txBody>
            <a:bodyPr wrap="square" lIns="0" tIns="0" rIns="0" bIns="0" rtlCol="0">
              <a:spAutoFit/>
            </a:bodyPr>
            <a:lstStyle/>
            <a:p>
              <a:pPr algn="r" defTabSz="1218387"/>
              <a:r>
                <a:rPr lang="en-US" sz="1764" spc="-70" dirty="0">
                  <a:solidFill>
                    <a:srgbClr val="00B0F0"/>
                  </a:solidFill>
                </a:rPr>
                <a:t>Innovation flows upward</a:t>
              </a:r>
            </a:p>
            <a:p>
              <a:pPr algn="r" defTabSz="1218387"/>
              <a:r>
                <a:rPr lang="en-US" sz="1764" spc="-70" dirty="0">
                  <a:solidFill>
                    <a:srgbClr val="00B0F0"/>
                  </a:solidFill>
                </a:rPr>
                <a:t>New compute models</a:t>
              </a:r>
            </a:p>
            <a:p>
              <a:pPr algn="r" defTabSz="1218387"/>
              <a:r>
                <a:rPr lang="en-US" sz="1764" spc="-70" dirty="0">
                  <a:solidFill>
                    <a:srgbClr val="00B0F0"/>
                  </a:solidFill>
                </a:rPr>
                <a:t>Performance enhancements</a:t>
              </a:r>
            </a:p>
          </p:txBody>
        </p:sp>
      </p:grpSp>
      <p:grpSp>
        <p:nvGrpSpPr>
          <p:cNvPr id="24" name="Group 23"/>
          <p:cNvGrpSpPr/>
          <p:nvPr/>
        </p:nvGrpSpPr>
        <p:grpSpPr>
          <a:xfrm>
            <a:off x="9123819" y="1589985"/>
            <a:ext cx="3064145" cy="1512123"/>
            <a:chOff x="9125823" y="3863027"/>
            <a:chExt cx="3066175" cy="1513126"/>
          </a:xfrm>
        </p:grpSpPr>
        <p:sp>
          <p:nvSpPr>
            <p:cNvPr id="25" name="Left Brace 24"/>
            <p:cNvSpPr/>
            <p:nvPr/>
          </p:nvSpPr>
          <p:spPr>
            <a:xfrm>
              <a:off x="9125823" y="3863027"/>
              <a:ext cx="260892" cy="1513126"/>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387"/>
              <a:endParaRPr lang="en-US" sz="1764" dirty="0">
                <a:solidFill>
                  <a:srgbClr val="505050"/>
                </a:solidFill>
              </a:endParaRPr>
            </a:p>
          </p:txBody>
        </p:sp>
        <p:sp>
          <p:nvSpPr>
            <p:cNvPr id="26" name="TextBox 25"/>
            <p:cNvSpPr txBox="1"/>
            <p:nvPr/>
          </p:nvSpPr>
          <p:spPr>
            <a:xfrm>
              <a:off x="9560266" y="4093377"/>
              <a:ext cx="2631732" cy="1086652"/>
            </a:xfrm>
            <a:prstGeom prst="rect">
              <a:avLst/>
            </a:prstGeom>
            <a:noFill/>
          </p:spPr>
          <p:txBody>
            <a:bodyPr wrap="square" lIns="0" tIns="0" rIns="0" bIns="0" rtlCol="0">
              <a:spAutoFit/>
            </a:bodyPr>
            <a:lstStyle/>
            <a:p>
              <a:pPr defTabSz="1218387"/>
              <a:r>
                <a:rPr lang="en-US" sz="1764" spc="-70" dirty="0">
                  <a:solidFill>
                    <a:srgbClr val="00B0F0"/>
                  </a:solidFill>
                </a:rPr>
                <a:t>Extend breadth &amp; depth</a:t>
              </a:r>
            </a:p>
            <a:p>
              <a:pPr defTabSz="1218387"/>
              <a:r>
                <a:rPr lang="en-US" sz="1764" spc="-70" dirty="0">
                  <a:solidFill>
                    <a:srgbClr val="00B0F0"/>
                  </a:solidFill>
                </a:rPr>
                <a:t>Enable new scenarios</a:t>
              </a:r>
            </a:p>
            <a:p>
              <a:pPr defTabSz="1218387"/>
              <a:r>
                <a:rPr lang="en-US" sz="1764" spc="-70" dirty="0">
                  <a:solidFill>
                    <a:srgbClr val="00B0F0"/>
                  </a:solidFill>
                </a:rPr>
                <a:t>Integrate with current tool chains</a:t>
              </a:r>
            </a:p>
          </p:txBody>
        </p:sp>
      </p:grpSp>
    </p:spTree>
    <p:extLst>
      <p:ext uri="{BB962C8B-B14F-4D97-AF65-F5344CB8AC3E}">
        <p14:creationId xmlns:p14="http://schemas.microsoft.com/office/powerpoint/2010/main" val="822838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 HDInsight</a:t>
            </a:r>
            <a:endParaRPr lang="en-US" dirty="0"/>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7471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show="0">
  <p:cSld>
    <p:bg>
      <p:bgPr>
        <a:solidFill>
          <a:srgbClr val="19396C"/>
        </a:solidFill>
        <a:effectLst/>
      </p:bgPr>
    </p:bg>
    <p:spTree>
      <p:nvGrpSpPr>
        <p:cNvPr id="1" name=""/>
        <p:cNvGrpSpPr/>
        <p:nvPr/>
      </p:nvGrpSpPr>
      <p:grpSpPr>
        <a:xfrm>
          <a:off x="0" y="0"/>
          <a:ext cx="0" cy="0"/>
          <a:chOff x="0" y="0"/>
          <a:chExt cx="0" cy="0"/>
        </a:xfrm>
      </p:grpSpPr>
      <p:sp>
        <p:nvSpPr>
          <p:cNvPr id="25" name="Round Same Side Corner Rectangle 73"/>
          <p:cNvSpPr/>
          <p:nvPr/>
        </p:nvSpPr>
        <p:spPr>
          <a:xfrm>
            <a:off x="1589" y="1"/>
            <a:ext cx="12188825" cy="6857999"/>
          </a:xfrm>
          <a:prstGeom prst="rect">
            <a:avLst/>
          </a:prstGeom>
          <a:solidFill>
            <a:srgbClr val="19396C"/>
          </a:solidFill>
          <a:ln w="10795" cap="flat" cmpd="sng" algn="ctr">
            <a:noFill/>
            <a:prstDash val="dash"/>
          </a:ln>
          <a:effectLst/>
        </p:spPr>
        <p:txBody>
          <a:bodyPr lIns="91440" tIns="91440" rIns="91440" bIns="91440" rtlCol="0" anchor="b"/>
          <a:lstStyle/>
          <a:p>
            <a:pPr>
              <a:lnSpc>
                <a:spcPct val="80000"/>
              </a:lnSpc>
            </a:pPr>
            <a:endParaRPr lang="en-US" kern="0" dirty="0">
              <a:ln>
                <a:solidFill>
                  <a:srgbClr val="FFFFFF">
                    <a:alpha val="0"/>
                  </a:srgbClr>
                </a:solidFill>
              </a:ln>
              <a:solidFill>
                <a:srgbClr val="FFFFFF"/>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3619"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9" name="TextBox 78"/>
          <p:cNvSpPr txBox="1"/>
          <p:nvPr/>
        </p:nvSpPr>
        <p:spPr>
          <a:xfrm>
            <a:off x="251803" y="6448942"/>
            <a:ext cx="3967433" cy="184666"/>
          </a:xfrm>
          <a:prstGeom prst="rect">
            <a:avLst/>
          </a:prstGeom>
          <a:noFill/>
        </p:spPr>
        <p:txBody>
          <a:bodyPr wrap="none" lIns="0" tIns="0" rIns="0" bIns="0" rtlCol="0" anchor="b" anchorCtr="0">
            <a:spAutoFit/>
          </a:bodyPr>
          <a:lstStyle/>
          <a:p>
            <a:pPr>
              <a:defRPr/>
            </a:pPr>
            <a:r>
              <a:rPr lang="en-US" sz="1200" kern="0" dirty="0">
                <a:ln>
                  <a:solidFill>
                    <a:srgbClr val="FFFFFF">
                      <a:alpha val="0"/>
                    </a:srgbClr>
                  </a:solidFill>
                </a:ln>
                <a:solidFill>
                  <a:srgbClr val="FFFFFF"/>
                </a:solidFill>
              </a:rPr>
              <a:t>Reference: </a:t>
            </a:r>
            <a:r>
              <a:rPr lang="en-US" sz="1200" u="sng" kern="0" dirty="0">
                <a:ln>
                  <a:solidFill>
                    <a:srgbClr val="FFFFFF">
                      <a:alpha val="0"/>
                    </a:srgbClr>
                  </a:solidFill>
                </a:ln>
                <a:solidFill>
                  <a:srgbClr val="FFFFFF"/>
                </a:solidFill>
              </a:rPr>
              <a:t>http://en.wikipedia.org/wiki/File:Hadoop_1.png </a:t>
            </a:r>
          </a:p>
        </p:txBody>
      </p:sp>
      <p:grpSp>
        <p:nvGrpSpPr>
          <p:cNvPr id="13" name="Group 12"/>
          <p:cNvGrpSpPr/>
          <p:nvPr/>
        </p:nvGrpSpPr>
        <p:grpSpPr>
          <a:xfrm>
            <a:off x="4483941"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algn="r">
                <a:lnSpc>
                  <a:spcPct val="90000"/>
                </a:lnSpc>
                <a:defRPr/>
              </a:pPr>
              <a:r>
                <a:rPr lang="en-US" sz="2000" kern="0" dirty="0" err="1">
                  <a:ln>
                    <a:solidFill>
                      <a:srgbClr val="FFFFFF">
                        <a:alpha val="0"/>
                      </a:srgbClr>
                    </a:solidFill>
                  </a:ln>
                  <a:solidFill>
                    <a:srgbClr val="FFFFFF">
                      <a:alpha val="99000"/>
                    </a:srgbClr>
                  </a:solidFill>
                </a:rPr>
                <a:t>MapReduce</a:t>
              </a:r>
              <a:r>
                <a:rPr lang="en-US" sz="2000" kern="0" dirty="0">
                  <a:ln>
                    <a:solidFill>
                      <a:srgbClr val="FFFFFF">
                        <a:alpha val="0"/>
                      </a:srgbClr>
                    </a:solidFill>
                  </a:ln>
                  <a:solidFill>
                    <a:srgbClr val="FFFFFF">
                      <a:alpha val="99000"/>
                    </a:srgbClr>
                  </a:solidFill>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rgbClr val="FFFFFF">
                        <a:alpha val="0"/>
                      </a:srgbClr>
                    </a:solidFill>
                  </a:ln>
                  <a:solidFill>
                    <a:srgbClr val="FFFFFF">
                      <a:alpha val="99000"/>
                    </a:srgbClr>
                  </a:solidFill>
                </a:rPr>
                <a:t>HDFS </a:t>
              </a:r>
              <a:br>
                <a:rPr lang="en-US" sz="2000" kern="0" dirty="0">
                  <a:ln>
                    <a:solidFill>
                      <a:srgbClr val="FFFFFF">
                        <a:alpha val="0"/>
                      </a:srgbClr>
                    </a:solidFill>
                  </a:ln>
                  <a:solidFill>
                    <a:srgbClr val="FFFFFF">
                      <a:alpha val="99000"/>
                    </a:srgbClr>
                  </a:solidFill>
                </a:rPr>
              </a:br>
              <a:r>
                <a:rPr lang="en-US" sz="2000" kern="0" dirty="0">
                  <a:ln>
                    <a:solidFill>
                      <a:srgbClr val="FFFFFF">
                        <a:alpha val="0"/>
                      </a:srgbClr>
                    </a:solidFill>
                  </a:ln>
                  <a:solidFill>
                    <a:srgbClr val="FFFFFF">
                      <a:alpha val="99000"/>
                    </a:srgbClr>
                  </a:solidFill>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rgbClr val="FFFFFF">
                        <a:alpha val="0"/>
                      </a:srgbClr>
                    </a:solidFill>
                  </a:ln>
                  <a:solidFill>
                    <a:sysClr val="window" lastClr="FFFFFF"/>
                  </a:solidFill>
                  <a:latin typeface="Calibri"/>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Task tracker</a:t>
                </a: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Job tracker</a:t>
                </a: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Name node</a:t>
                </a: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rgbClr val="FFFFFF">
                          <a:alpha val="0"/>
                        </a:srgbClr>
                      </a:solidFill>
                    </a:ln>
                    <a:solidFill>
                      <a:srgbClr val="FFFFFF"/>
                    </a:solidFill>
                  </a:rPr>
                  <a:t>Data node</a:t>
                </a: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20701" y="228601"/>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dirty="0">
                <a:solidFill>
                  <a:srgbClr val="FFFFFF">
                    <a:alpha val="99000"/>
                  </a:srgbClr>
                </a:solidFill>
              </a:rPr>
              <a:t>Hadoop Architecture</a:t>
            </a:r>
            <a:endParaRPr sz="3600" dirty="0">
              <a:solidFill>
                <a:srgbClr val="FFC000"/>
              </a:solidFill>
            </a:endParaRPr>
          </a:p>
        </p:txBody>
      </p:sp>
    </p:spTree>
    <p:extLst>
      <p:ext uri="{BB962C8B-B14F-4D97-AF65-F5344CB8AC3E}">
        <p14:creationId xmlns:p14="http://schemas.microsoft.com/office/powerpoint/2010/main" val="2392121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2" name="Rectangle 31"/>
          <p:cNvSpPr/>
          <p:nvPr/>
        </p:nvSpPr>
        <p:spPr bwMode="auto">
          <a:xfrm>
            <a:off x="3278684" y="5425010"/>
            <a:ext cx="5181124" cy="698173"/>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Storage</a:t>
            </a:r>
          </a:p>
          <a:p>
            <a:pPr algn="ctr" defTabSz="1218387"/>
            <a:r>
              <a:rPr lang="en-US" sz="1568" dirty="0">
                <a:solidFill>
                  <a:prstClr val="white"/>
                </a:solidFill>
                <a:cs typeface="Segoe UI" pitchFamily="34" charset="0"/>
              </a:rPr>
              <a:t>(HDFS)</a:t>
            </a:r>
            <a:endParaRPr lang="en-US" sz="1568" dirty="0">
              <a:solidFill>
                <a:prstClr val="white"/>
              </a:solidFill>
            </a:endParaRPr>
          </a:p>
        </p:txBody>
      </p:sp>
      <p:sp>
        <p:nvSpPr>
          <p:cNvPr id="31" name="Rectangle 30"/>
          <p:cNvSpPr/>
          <p:nvPr/>
        </p:nvSpPr>
        <p:spPr bwMode="auto">
          <a:xfrm>
            <a:off x="6344014" y="3665065"/>
            <a:ext cx="2097289" cy="7470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Query</a:t>
            </a:r>
          </a:p>
          <a:p>
            <a:pPr algn="ctr" defTabSz="684949" fontAlgn="base">
              <a:spcBef>
                <a:spcPct val="0"/>
              </a:spcBef>
              <a:spcAft>
                <a:spcPct val="0"/>
              </a:spcAft>
            </a:pPr>
            <a:r>
              <a:rPr lang="en-US" sz="1568" spc="-39" dirty="0">
                <a:solidFill>
                  <a:srgbClr val="FFFFFF"/>
                </a:solidFill>
                <a:ea typeface="Segoe UI" pitchFamily="34" charset="0"/>
                <a:cs typeface="Segoe UI" pitchFamily="34" charset="0"/>
              </a:rPr>
              <a:t>(Hive)</a:t>
            </a:r>
          </a:p>
        </p:txBody>
      </p:sp>
      <p:sp>
        <p:nvSpPr>
          <p:cNvPr id="34" name="Rectangle 33"/>
          <p:cNvSpPr/>
          <p:nvPr/>
        </p:nvSpPr>
        <p:spPr bwMode="auto">
          <a:xfrm>
            <a:off x="4228219" y="4472001"/>
            <a:ext cx="4213084" cy="898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1218387"/>
            <a:r>
              <a:rPr lang="en-US" sz="1568" dirty="0">
                <a:solidFill>
                  <a:prstClr val="white"/>
                </a:solidFill>
                <a:cs typeface="Segoe UI" pitchFamily="34" charset="0"/>
              </a:rPr>
              <a:t>Distributed Processing</a:t>
            </a:r>
          </a:p>
          <a:p>
            <a:pPr algn="ctr" defTabSz="1218387"/>
            <a:r>
              <a:rPr lang="en-US" sz="1568" dirty="0">
                <a:solidFill>
                  <a:prstClr val="white"/>
                </a:solidFill>
                <a:cs typeface="Segoe UI" pitchFamily="34" charset="0"/>
              </a:rPr>
              <a:t>(MapReduce)</a:t>
            </a:r>
            <a:endParaRPr lang="en-US" sz="1568" dirty="0">
              <a:solidFill>
                <a:prstClr val="white"/>
              </a:solidFill>
            </a:endParaRPr>
          </a:p>
        </p:txBody>
      </p:sp>
      <p:sp>
        <p:nvSpPr>
          <p:cNvPr id="35" name="Rectangle 34"/>
          <p:cNvSpPr/>
          <p:nvPr/>
        </p:nvSpPr>
        <p:spPr bwMode="auto">
          <a:xfrm>
            <a:off x="4228222" y="3666600"/>
            <a:ext cx="2056845" cy="7481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Scripting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(Pig)</a:t>
            </a:r>
          </a:p>
        </p:txBody>
      </p:sp>
      <p:sp>
        <p:nvSpPr>
          <p:cNvPr id="36" name="Rectangle 35"/>
          <p:cNvSpPr/>
          <p:nvPr/>
        </p:nvSpPr>
        <p:spPr bwMode="auto">
          <a:xfrm>
            <a:off x="3278684" y="3675577"/>
            <a:ext cx="885525" cy="16952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NoSQL Database</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(HBase)</a:t>
            </a:r>
          </a:p>
        </p:txBody>
      </p:sp>
      <p:sp>
        <p:nvSpPr>
          <p:cNvPr id="37" name="Rectangle 36"/>
          <p:cNvSpPr/>
          <p:nvPr/>
        </p:nvSpPr>
        <p:spPr bwMode="auto">
          <a:xfrm>
            <a:off x="3278685" y="2993918"/>
            <a:ext cx="5162618" cy="6185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Metadata</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(HCatalog)</a:t>
            </a:r>
          </a:p>
        </p:txBody>
      </p:sp>
      <p:sp>
        <p:nvSpPr>
          <p:cNvPr id="40" name="Rectangle 39"/>
          <p:cNvSpPr/>
          <p:nvPr/>
        </p:nvSpPr>
        <p:spPr bwMode="auto">
          <a:xfrm>
            <a:off x="8500249" y="2172156"/>
            <a:ext cx="771576" cy="3951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 </a:t>
            </a:r>
            <a:r>
              <a:rPr lang="en-US" sz="1568" spc="-39" dirty="0">
                <a:solidFill>
                  <a:srgbClr val="FFFFFF"/>
                </a:solidFill>
                <a:ea typeface="Segoe UI" pitchFamily="34" charset="0"/>
                <a:cs typeface="Segoe UI" pitchFamily="34" charset="0"/>
              </a:rPr>
              <a:t>ODBC </a:t>
            </a:r>
            <a:r>
              <a:rPr lang="en-US" sz="1568" spc="-39" dirty="0">
                <a:gradFill>
                  <a:gsLst>
                    <a:gs pos="0">
                      <a:srgbClr val="FFFFFF"/>
                    </a:gs>
                    <a:gs pos="100000">
                      <a:srgbClr val="FFFFFF"/>
                    </a:gs>
                  </a:gsLst>
                  <a:lin ang="5400000" scaled="0"/>
                </a:gradFill>
                <a:ea typeface="Segoe UI" pitchFamily="34" charset="0"/>
                <a:cs typeface="Segoe UI" pitchFamily="34" charset="0"/>
              </a:rPr>
              <a:t>/ SQOOP/ REST) </a:t>
            </a:r>
          </a:p>
        </p:txBody>
      </p:sp>
      <p:sp>
        <p:nvSpPr>
          <p:cNvPr id="12" name="Rectangle 11"/>
          <p:cNvSpPr/>
          <p:nvPr/>
        </p:nvSpPr>
        <p:spPr bwMode="auto">
          <a:xfrm>
            <a:off x="6693224" y="2186593"/>
            <a:ext cx="1748079"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(Mahout)</a:t>
            </a:r>
          </a:p>
        </p:txBody>
      </p:sp>
      <p:sp>
        <p:nvSpPr>
          <p:cNvPr id="13" name="Rectangle 12"/>
          <p:cNvSpPr/>
          <p:nvPr/>
        </p:nvSpPr>
        <p:spPr bwMode="auto">
          <a:xfrm>
            <a:off x="3269480" y="2187510"/>
            <a:ext cx="1662650"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Graph</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(Pegasus)</a:t>
            </a:r>
          </a:p>
        </p:txBody>
      </p:sp>
      <p:sp>
        <p:nvSpPr>
          <p:cNvPr id="14" name="Rectangle 13"/>
          <p:cNvSpPr/>
          <p:nvPr/>
        </p:nvSpPr>
        <p:spPr bwMode="auto">
          <a:xfrm>
            <a:off x="4970070" y="2187509"/>
            <a:ext cx="1664208" cy="7675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Stats </a:t>
            </a:r>
            <a:r>
              <a:rPr lang="en-US" sz="1470" spc="-39" dirty="0">
                <a:gradFill>
                  <a:gsLst>
                    <a:gs pos="0">
                      <a:srgbClr val="FFFFFF"/>
                    </a:gs>
                    <a:gs pos="100000">
                      <a:srgbClr val="FFFFFF"/>
                    </a:gs>
                  </a:gsLst>
                  <a:lin ang="5400000" scaled="0"/>
                </a:gradFill>
                <a:ea typeface="Segoe UI" pitchFamily="34" charset="0"/>
                <a:cs typeface="Segoe UI" pitchFamily="34" charset="0"/>
              </a:rPr>
              <a:t>processing</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a:t>
            </a:r>
            <a:r>
              <a:rPr lang="en-US" sz="1400" spc="-39" dirty="0">
                <a:gradFill>
                  <a:gsLst>
                    <a:gs pos="0">
                      <a:srgbClr val="FFFFFF"/>
                    </a:gs>
                    <a:gs pos="100000">
                      <a:srgbClr val="FFFFFF"/>
                    </a:gs>
                  </a:gsLst>
                  <a:lin ang="5400000" scaled="0"/>
                </a:gradFill>
                <a:ea typeface="Segoe UI" pitchFamily="34" charset="0"/>
                <a:cs typeface="Segoe UI" pitchFamily="34" charset="0"/>
              </a:rPr>
              <a:t>RHadoop</a:t>
            </a:r>
            <a:r>
              <a:rPr lang="en-US" sz="1568" spc="-39" dirty="0">
                <a:gradFill>
                  <a:gsLst>
                    <a:gs pos="0">
                      <a:srgbClr val="FFFFFF"/>
                    </a:gs>
                    <a:gs pos="100000">
                      <a:srgbClr val="FFFFFF"/>
                    </a:gs>
                  </a:gsLst>
                  <a:lin ang="5400000" scaled="0"/>
                </a:gradFill>
                <a:ea typeface="Segoe UI" pitchFamily="34" charset="0"/>
                <a:cs typeface="Segoe UI" pitchFamily="34" charset="0"/>
              </a:rPr>
              <a:t>)</a:t>
            </a:r>
          </a:p>
        </p:txBody>
      </p:sp>
      <p:sp>
        <p:nvSpPr>
          <p:cNvPr id="25" name="Rectangle 24"/>
          <p:cNvSpPr/>
          <p:nvPr/>
        </p:nvSpPr>
        <p:spPr bwMode="auto">
          <a:xfrm>
            <a:off x="2451943" y="2172158"/>
            <a:ext cx="771576" cy="3951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84949" fontAlgn="base">
              <a:spcBef>
                <a:spcPct val="0"/>
              </a:spcBef>
              <a:spcAft>
                <a:spcPct val="0"/>
              </a:spcAft>
            </a:pPr>
            <a:r>
              <a:rPr lang="en-US" sz="1568" spc="-39" dirty="0">
                <a:gradFill>
                  <a:gsLst>
                    <a:gs pos="0">
                      <a:srgbClr val="FFFFFF"/>
                    </a:gs>
                    <a:gs pos="100000">
                      <a:srgbClr val="FFFFFF"/>
                    </a:gs>
                  </a:gsLst>
                  <a:lin ang="5400000" scaled="0"/>
                </a:gradFill>
                <a:ea typeface="Segoe UI" pitchFamily="34" charset="0"/>
                <a:cs typeface="Segoe UI" pitchFamily="34" charset="0"/>
              </a:rPr>
              <a:t>(Oozie)</a:t>
            </a:r>
          </a:p>
        </p:txBody>
      </p:sp>
      <p:sp>
        <p:nvSpPr>
          <p:cNvPr id="2" name="TextBox 1"/>
          <p:cNvSpPr txBox="1"/>
          <p:nvPr/>
        </p:nvSpPr>
        <p:spPr>
          <a:xfrm>
            <a:off x="9439090" y="2864281"/>
            <a:ext cx="2129539" cy="1496297"/>
          </a:xfrm>
          <a:prstGeom prst="rect">
            <a:avLst/>
          </a:prstGeom>
          <a:noFill/>
        </p:spPr>
        <p:txBody>
          <a:bodyPr wrap="square" lIns="91367" tIns="45683" rIns="91367" bIns="45683" rtlCol="0">
            <a:spAutoFit/>
          </a:bodyPr>
          <a:lstStyle/>
          <a:p>
            <a:pPr defTabSz="1218387">
              <a:spcAft>
                <a:spcPts val="588"/>
              </a:spcAft>
            </a:pPr>
            <a:r>
              <a:rPr lang="en-US" sz="2352" dirty="0">
                <a:solidFill>
                  <a:srgbClr val="FFFFFF"/>
                </a:solidFill>
              </a:rPr>
              <a:t>Legend</a:t>
            </a:r>
            <a:endParaRPr lang="en-US" sz="1568" dirty="0">
              <a:solidFill>
                <a:srgbClr val="FFFFFF"/>
              </a:solidFill>
            </a:endParaRPr>
          </a:p>
          <a:p>
            <a:pPr marL="278481" indent="-278481" defTabSz="1218387"/>
            <a:r>
              <a:rPr lang="en-US" sz="1568" dirty="0">
                <a:solidFill>
                  <a:srgbClr val="C00000"/>
                </a:solidFill>
                <a:cs typeface="Segoe UI" panose="020B0502040204020203" pitchFamily="34" charset="0"/>
              </a:rPr>
              <a:t>■	</a:t>
            </a:r>
            <a:r>
              <a:rPr lang="en-US" sz="1568" dirty="0" smtClean="0">
                <a:solidFill>
                  <a:srgbClr val="C00000"/>
                </a:solidFill>
              </a:rPr>
              <a:t>Core </a:t>
            </a:r>
            <a:r>
              <a:rPr lang="en-US" sz="1568" dirty="0">
                <a:solidFill>
                  <a:srgbClr val="C00000"/>
                </a:solidFill>
              </a:rPr>
              <a:t>Hadoop</a:t>
            </a:r>
          </a:p>
          <a:p>
            <a:pPr marL="278481" indent="-278481" defTabSz="1218387"/>
            <a:r>
              <a:rPr lang="en-US" sz="1568" dirty="0">
                <a:solidFill>
                  <a:srgbClr val="A5A5A5"/>
                </a:solidFill>
                <a:cs typeface="Segoe UI" panose="020B0502040204020203" pitchFamily="34" charset="0"/>
              </a:rPr>
              <a:t>■ 	</a:t>
            </a:r>
            <a:r>
              <a:rPr lang="en-US" sz="1568" dirty="0" smtClean="0">
                <a:solidFill>
                  <a:srgbClr val="A5A5A5"/>
                </a:solidFill>
              </a:rPr>
              <a:t>Data </a:t>
            </a:r>
            <a:r>
              <a:rPr lang="en-US" sz="1568" dirty="0">
                <a:solidFill>
                  <a:srgbClr val="A5A5A5"/>
                </a:solidFill>
              </a:rPr>
              <a:t>processing</a:t>
            </a:r>
          </a:p>
          <a:p>
            <a:pPr marL="278481" indent="-278481" defTabSz="1218387"/>
            <a:r>
              <a:rPr lang="en-US" sz="1568" dirty="0" smtClean="0">
                <a:solidFill>
                  <a:srgbClr val="ED7D31"/>
                </a:solidFill>
                <a:cs typeface="Segoe UI" panose="020B0502040204020203" pitchFamily="34" charset="0"/>
              </a:rPr>
              <a:t>■	</a:t>
            </a:r>
            <a:r>
              <a:rPr lang="en-US" sz="1568" dirty="0" smtClean="0">
                <a:solidFill>
                  <a:srgbClr val="ED7D31"/>
                </a:solidFill>
              </a:rPr>
              <a:t>Data Movement</a:t>
            </a:r>
          </a:p>
          <a:p>
            <a:pPr marL="278481" indent="-278481" defTabSz="1218387"/>
            <a:r>
              <a:rPr lang="en-US" sz="1568" dirty="0" smtClean="0">
                <a:solidFill>
                  <a:srgbClr val="00B050"/>
                </a:solidFill>
                <a:cs typeface="Segoe UI" panose="020B0502040204020203" pitchFamily="34" charset="0"/>
              </a:rPr>
              <a:t>■</a:t>
            </a:r>
            <a:r>
              <a:rPr lang="en-US" sz="1568" dirty="0" smtClean="0">
                <a:solidFill>
                  <a:srgbClr val="C00000"/>
                </a:solidFill>
                <a:cs typeface="Segoe UI" panose="020B0502040204020203" pitchFamily="34" charset="0"/>
              </a:rPr>
              <a:t>	</a:t>
            </a:r>
            <a:r>
              <a:rPr lang="en-US" sz="1568" dirty="0" smtClean="0">
                <a:solidFill>
                  <a:srgbClr val="00B050"/>
                </a:solidFill>
              </a:rPr>
              <a:t>Packages</a:t>
            </a:r>
            <a:endParaRPr lang="en-US" sz="1568" dirty="0">
              <a:solidFill>
                <a:srgbClr val="00B050"/>
              </a:solidFill>
            </a:endParaRPr>
          </a:p>
        </p:txBody>
      </p:sp>
      <p:sp>
        <p:nvSpPr>
          <p:cNvPr id="3" name="Title 2"/>
          <p:cNvSpPr>
            <a:spLocks noGrp="1"/>
          </p:cNvSpPr>
          <p:nvPr>
            <p:ph type="title"/>
          </p:nvPr>
        </p:nvSpPr>
        <p:spPr/>
        <p:txBody>
          <a:bodyPr>
            <a:normAutofit fontScale="90000"/>
          </a:bodyPr>
          <a:lstStyle/>
          <a:p>
            <a:r>
              <a:rPr lang="en-US" dirty="0" smtClean="0"/>
              <a:t>Hadoop ecosystem</a:t>
            </a:r>
            <a:endParaRPr lang="en-US" dirty="0"/>
          </a:p>
        </p:txBody>
      </p:sp>
      <p:pic>
        <p:nvPicPr>
          <p:cNvPr id="48" name="Picture 47"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720" y="1810512"/>
            <a:ext cx="1024137" cy="76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503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36"/>
                                        </p:tgtEl>
                                        <p:attrNameLst>
                                          <p:attrName>fillcolor</p:attrName>
                                        </p:attrNameLst>
                                      </p:cBhvr>
                                      <p:to>
                                        <a:schemeClr val="tx1"/>
                                      </p:to>
                                    </p:animClr>
                                    <p:set>
                                      <p:cBhvr>
                                        <p:cTn id="49" dur="2000" fill="hold"/>
                                        <p:tgtEl>
                                          <p:spTgt spid="36"/>
                                        </p:tgtEl>
                                        <p:attrNameLst>
                                          <p:attrName>fill.type</p:attrName>
                                        </p:attrNameLst>
                                      </p:cBhvr>
                                      <p:to>
                                        <p:strVal val="solid"/>
                                      </p:to>
                                    </p:set>
                                    <p:set>
                                      <p:cBhvr>
                                        <p:cTn id="50" dur="2000" fill="hold"/>
                                        <p:tgtEl>
                                          <p:spTgt spid="36"/>
                                        </p:tgtEl>
                                        <p:attrNameLst>
                                          <p:attrName>fill.on</p:attrName>
                                        </p:attrNameLst>
                                      </p:cBhvr>
                                      <p:to>
                                        <p:strVal val="true"/>
                                      </p:to>
                                    </p:set>
                                  </p:childTnLst>
                                </p:cTn>
                              </p:par>
                              <p:par>
                                <p:cTn id="51" presetID="3" presetClass="emph" presetSubtype="2" fill="hold" grpId="1" nodeType="withEffect">
                                  <p:stCondLst>
                                    <p:cond delay="0"/>
                                  </p:stCondLst>
                                  <p:childTnLst>
                                    <p:animClr clrSpc="rgb" dir="cw">
                                      <p:cBhvr override="childStyle">
                                        <p:cTn id="52" dur="2000" fill="hold"/>
                                        <p:tgtEl>
                                          <p:spTgt spid="36"/>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36" grpId="0" animBg="1"/>
      <p:bldP spid="36" grpId="1" animBg="1"/>
      <p:bldP spid="37" grpId="0" animBg="1"/>
      <p:bldP spid="40" grpId="0" animBg="1"/>
      <p:bldP spid="12" grpId="0" animBg="1"/>
      <p:bldP spid="13" grpId="0" animBg="1"/>
      <p:bldP spid="1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23398" y="519763"/>
            <a:ext cx="5945204" cy="164400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1200"/>
              </a:spcBef>
              <a:buNone/>
            </a:pPr>
            <a:r>
              <a:rPr lang="en-US" sz="4400" spc="-51" dirty="0" smtClean="0">
                <a:solidFill>
                  <a:schemeClr val="bg2"/>
                </a:solidFill>
                <a:latin typeface="+mj-lt"/>
              </a:rPr>
              <a:t>In </a:t>
            </a:r>
            <a:r>
              <a:rPr lang="en-US" sz="4400" spc="-51" dirty="0">
                <a:solidFill>
                  <a:schemeClr val="bg2"/>
                </a:solidFill>
                <a:latin typeface="+mj-lt"/>
              </a:rPr>
              <a:t>the </a:t>
            </a:r>
            <a:r>
              <a:rPr lang="en-US" sz="4400" spc="-51" dirty="0" smtClean="0">
                <a:solidFill>
                  <a:schemeClr val="bg2"/>
                </a:solidFill>
                <a:latin typeface="+mj-lt"/>
              </a:rPr>
              <a:t>Management Portal</a:t>
            </a:r>
            <a:br>
              <a:rPr lang="en-US" sz="4400" spc="-51" dirty="0" smtClean="0">
                <a:solidFill>
                  <a:schemeClr val="bg2"/>
                </a:solidFill>
                <a:latin typeface="+mj-lt"/>
              </a:rPr>
            </a:br>
            <a:r>
              <a:rPr lang="en-US" sz="4400" spc="-51" dirty="0" smtClean="0">
                <a:solidFill>
                  <a:schemeClr val="bg2"/>
                </a:solidFill>
                <a:latin typeface="+mj-lt"/>
              </a:rPr>
              <a:t>add </a:t>
            </a:r>
            <a:r>
              <a:rPr lang="en-US" sz="4400" spc="-51" dirty="0">
                <a:solidFill>
                  <a:schemeClr val="bg2"/>
                </a:solidFill>
                <a:latin typeface="+mj-lt"/>
              </a:rPr>
              <a:t>firewall </a:t>
            </a:r>
            <a:r>
              <a:rPr lang="en-US" sz="4400" spc="-51" dirty="0" smtClean="0">
                <a:solidFill>
                  <a:schemeClr val="bg2"/>
                </a:solidFill>
                <a:latin typeface="+mj-lt"/>
              </a:rPr>
              <a:t>rules</a:t>
            </a:r>
            <a:endParaRPr lang="en-US" sz="32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Provision Servers </a:t>
            </a:r>
            <a:r>
              <a:rPr lang="en-US" dirty="0" smtClean="0"/>
              <a:t>Interactively</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pic>
        <p:nvPicPr>
          <p:cNvPr id="23556" name="Picture 4" descr="C:\Users\Magnus\AppData\Local\Temp\SNAGHTML244ed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021" y="2139706"/>
            <a:ext cx="8291959" cy="43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2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984504" y="1538516"/>
            <a:ext cx="10375392" cy="4862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solidFill>
                <a:srgbClr val="FFFFFF"/>
              </a:solidFill>
            </a:endParaRPr>
          </a:p>
        </p:txBody>
      </p:sp>
      <p:sp>
        <p:nvSpPr>
          <p:cNvPr id="37" name="Rectangle 36"/>
          <p:cNvSpPr/>
          <p:nvPr/>
        </p:nvSpPr>
        <p:spPr bwMode="auto">
          <a:xfrm>
            <a:off x="2971800" y="3365832"/>
            <a:ext cx="5059967" cy="190264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Hadoop Core + </a:t>
            </a:r>
          </a:p>
          <a:p>
            <a:pPr algn="ctr" defTabSz="684949" fontAlgn="base">
              <a:spcBef>
                <a:spcPct val="0"/>
              </a:spcBef>
              <a:spcAft>
                <a:spcPct val="0"/>
              </a:spcAft>
            </a:pPr>
            <a:r>
              <a:rPr lang="en-US" dirty="0">
                <a:solidFill>
                  <a:srgbClr val="FFFFFF"/>
                </a:solidFill>
              </a:rPr>
              <a:t>Hive, Pig, </a:t>
            </a:r>
            <a:r>
              <a:rPr lang="en-US" dirty="0" err="1">
                <a:solidFill>
                  <a:srgbClr val="FFFFFF"/>
                </a:solidFill>
              </a:rPr>
              <a:t>HBase</a:t>
            </a:r>
            <a:endParaRPr lang="en-US" dirty="0">
              <a:solidFill>
                <a:srgbClr val="FFFFFF"/>
              </a:solidFill>
            </a:endParaRPr>
          </a:p>
        </p:txBody>
      </p:sp>
      <p:sp>
        <p:nvSpPr>
          <p:cNvPr id="19" name="Rectangle 18"/>
          <p:cNvSpPr/>
          <p:nvPr/>
        </p:nvSpPr>
        <p:spPr bwMode="auto">
          <a:xfrm>
            <a:off x="4744205" y="2524297"/>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C#, F#, .NET</a:t>
            </a:r>
          </a:p>
        </p:txBody>
      </p:sp>
      <p:sp>
        <p:nvSpPr>
          <p:cNvPr id="23" name="Rectangle 22"/>
          <p:cNvSpPr/>
          <p:nvPr/>
        </p:nvSpPr>
        <p:spPr bwMode="auto">
          <a:xfrm>
            <a:off x="2993136" y="5342421"/>
            <a:ext cx="3351269" cy="7680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Azure Storage (WASB)</a:t>
            </a:r>
          </a:p>
        </p:txBody>
      </p:sp>
      <p:sp>
        <p:nvSpPr>
          <p:cNvPr id="26" name="Rectangle 25"/>
          <p:cNvSpPr/>
          <p:nvPr/>
        </p:nvSpPr>
        <p:spPr bwMode="auto">
          <a:xfrm>
            <a:off x="8097250" y="3363938"/>
            <a:ext cx="1626472" cy="190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sz="1200" dirty="0">
                <a:solidFill>
                  <a:srgbClr val="FFFFFF"/>
                </a:solidFill>
              </a:rPr>
              <a:t>Office 365 Power BI (Excel, </a:t>
            </a:r>
            <a:r>
              <a:rPr lang="en-US" sz="1200" dirty="0" err="1">
                <a:solidFill>
                  <a:srgbClr val="FFFFFF"/>
                </a:solidFill>
              </a:rPr>
              <a:t>PowerQuery</a:t>
            </a:r>
            <a:r>
              <a:rPr lang="en-US" sz="1200" dirty="0">
                <a:solidFill>
                  <a:srgbClr val="FFFFFF"/>
                </a:solidFill>
              </a:rPr>
              <a:t>, </a:t>
            </a:r>
            <a:r>
              <a:rPr lang="en-US" sz="1200" dirty="0" err="1">
                <a:solidFill>
                  <a:srgbClr val="FFFFFF"/>
                </a:solidFill>
              </a:rPr>
              <a:t>PowerView</a:t>
            </a:r>
            <a:r>
              <a:rPr lang="en-US" sz="1200" dirty="0">
                <a:solidFill>
                  <a:srgbClr val="FFFFFF"/>
                </a:solidFill>
              </a:rPr>
              <a:t>,</a:t>
            </a:r>
          </a:p>
          <a:p>
            <a:pPr algn="ctr" defTabSz="684949" fontAlgn="base">
              <a:spcBef>
                <a:spcPct val="0"/>
              </a:spcBef>
              <a:spcAft>
                <a:spcPct val="0"/>
              </a:spcAft>
            </a:pPr>
            <a:r>
              <a:rPr lang="en-US" sz="1200" dirty="0">
                <a:solidFill>
                  <a:srgbClr val="FFFFFF"/>
                </a:solidFill>
              </a:rPr>
              <a:t>BI Sites)</a:t>
            </a:r>
          </a:p>
        </p:txBody>
      </p:sp>
      <p:sp>
        <p:nvSpPr>
          <p:cNvPr id="28" name="Rectangle 27"/>
          <p:cNvSpPr/>
          <p:nvPr/>
        </p:nvSpPr>
        <p:spPr bwMode="auto">
          <a:xfrm>
            <a:off x="6427817" y="5350075"/>
            <a:ext cx="3279443" cy="7604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World's Data (Azure Data Marketplace)</a:t>
            </a:r>
          </a:p>
        </p:txBody>
      </p:sp>
      <p:sp>
        <p:nvSpPr>
          <p:cNvPr id="3" name="Title 2"/>
          <p:cNvSpPr>
            <a:spLocks noGrp="1"/>
          </p:cNvSpPr>
          <p:nvPr>
            <p:ph type="title"/>
          </p:nvPr>
        </p:nvSpPr>
        <p:spPr/>
        <p:txBody>
          <a:bodyPr>
            <a:normAutofit fontScale="90000"/>
          </a:bodyPr>
          <a:lstStyle/>
          <a:p>
            <a:r>
              <a:rPr lang="en-US" dirty="0"/>
              <a:t>HDInsight and Hadoop</a:t>
            </a:r>
          </a:p>
        </p:txBody>
      </p:sp>
      <p:pic>
        <p:nvPicPr>
          <p:cNvPr id="22" name="Picture 21" descr="C:\Users\Justin\Desktop\_Work_in_Progress\_MS\1444\hado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1606" y="4389640"/>
            <a:ext cx="1024137" cy="7681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971800" y="2523744"/>
            <a:ext cx="1693361"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ODBC</a:t>
            </a:r>
          </a:p>
        </p:txBody>
      </p:sp>
      <p:sp>
        <p:nvSpPr>
          <p:cNvPr id="30" name="Rectangle 29"/>
          <p:cNvSpPr/>
          <p:nvPr/>
        </p:nvSpPr>
        <p:spPr bwMode="auto">
          <a:xfrm>
            <a:off x="6427817" y="2524296"/>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err="1">
                <a:solidFill>
                  <a:srgbClr val="FFFFFF"/>
                </a:solidFill>
              </a:rPr>
              <a:t>Sqoop</a:t>
            </a:r>
            <a:r>
              <a:rPr lang="en-US" dirty="0">
                <a:solidFill>
                  <a:srgbClr val="FFFFFF"/>
                </a:solidFill>
              </a:rPr>
              <a:t> for SQL Server</a:t>
            </a:r>
          </a:p>
        </p:txBody>
      </p:sp>
      <p:sp>
        <p:nvSpPr>
          <p:cNvPr id="33" name="Rectangle 32"/>
          <p:cNvSpPr/>
          <p:nvPr/>
        </p:nvSpPr>
        <p:spPr bwMode="auto">
          <a:xfrm>
            <a:off x="8107061" y="2524295"/>
            <a:ext cx="1600200" cy="76758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34262" rIns="34262" bIns="68527" numCol="1" spcCol="0" rtlCol="0" fromWordArt="0" anchor="ctr" anchorCtr="0" forceAA="0" compatLnSpc="1">
            <a:prstTxWarp prst="textNoShape">
              <a:avLst/>
            </a:prstTxWarp>
            <a:noAutofit/>
          </a:bodyPr>
          <a:lstStyle/>
          <a:p>
            <a:pPr algn="ctr" defTabSz="684949" fontAlgn="base">
              <a:spcBef>
                <a:spcPct val="0"/>
              </a:spcBef>
              <a:spcAft>
                <a:spcPct val="0"/>
              </a:spcAft>
            </a:pPr>
            <a:r>
              <a:rPr lang="en-US" dirty="0">
                <a:solidFill>
                  <a:srgbClr val="FFFFFF"/>
                </a:solidFill>
              </a:rPr>
              <a:t>PowerShell</a:t>
            </a:r>
          </a:p>
        </p:txBody>
      </p:sp>
      <p:pic>
        <p:nvPicPr>
          <p:cNvPr id="3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212" y="1806893"/>
            <a:ext cx="827468" cy="8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9" grpId="0" animBg="1"/>
      <p:bldP spid="23" grpId="0" animBg="1"/>
      <p:bldP spid="26" grpId="0" animBg="1"/>
      <p:bldP spid="28" grpId="0" animBg="1"/>
      <p:bldP spid="24" grpId="0" animBg="1"/>
      <p:bldP spid="30" grpId="0" animBg="1"/>
      <p:bldP spid="33"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4643"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idx="4294967295"/>
            <p:custDataLst>
              <p:tags r:id="rId3"/>
            </p:custDataLst>
          </p:nvPr>
        </p:nvSpPr>
        <p:spPr>
          <a:xfrm>
            <a:off x="320040" y="228600"/>
            <a:ext cx="11152188" cy="747713"/>
          </a:xfrm>
        </p:spPr>
        <p:txBody>
          <a:bodyPr>
            <a:normAutofit fontScale="90000"/>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2213"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Microsoft Power BI stack</a:t>
            </a:r>
          </a:p>
          <a:p>
            <a:pPr defTabSz="913788" fontAlgn="base">
              <a:spcBef>
                <a:spcPts val="600"/>
              </a:spcBef>
              <a:spcAft>
                <a:spcPct val="0"/>
              </a:spcAft>
            </a:pPr>
            <a:r>
              <a:rPr lang="en-US" dirty="0">
                <a:ln>
                  <a:solidFill>
                    <a:srgbClr val="FFFFFF">
                      <a:alpha val="0"/>
                    </a:srgbClr>
                  </a:solidFill>
                </a:ln>
                <a:solidFill>
                  <a:srgbClr val="595959"/>
                </a:solidFill>
              </a:rPr>
              <a:t>Hive ODBC Driver</a:t>
            </a:r>
          </a:p>
        </p:txBody>
      </p:sp>
      <p:sp>
        <p:nvSpPr>
          <p:cNvPr id="13" name="Rectangle 12"/>
          <p:cNvSpPr/>
          <p:nvPr>
            <p:custDataLst>
              <p:tags r:id="rId5"/>
            </p:custDataLst>
          </p:nvPr>
        </p:nvSpPr>
        <p:spPr bwMode="auto">
          <a:xfrm>
            <a:off x="3732214"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Hadoop distribution for Microsoft Azure</a:t>
            </a:r>
          </a:p>
          <a:p>
            <a:pPr defTabSz="913788" fontAlgn="base">
              <a:spcBef>
                <a:spcPts val="600"/>
              </a:spcBef>
              <a:spcAft>
                <a:spcPct val="0"/>
              </a:spcAft>
            </a:pPr>
            <a:r>
              <a:rPr lang="en-US" dirty="0">
                <a:ln>
                  <a:solidFill>
                    <a:srgbClr val="FFFFFF">
                      <a:alpha val="0"/>
                    </a:srgbClr>
                  </a:solidFill>
                </a:ln>
                <a:solidFill>
                  <a:srgbClr val="595959"/>
                </a:solidFill>
              </a:rPr>
              <a:t>Strategic Partnership with </a:t>
            </a:r>
            <a:r>
              <a:rPr lang="en-US" dirty="0" err="1">
                <a:ln>
                  <a:solidFill>
                    <a:srgbClr val="FFFFFF">
                      <a:alpha val="0"/>
                    </a:srgbClr>
                  </a:solidFill>
                </a:ln>
                <a:solidFill>
                  <a:srgbClr val="595959"/>
                </a:solidFill>
              </a:rPr>
              <a:t>Hortonworks</a:t>
            </a:r>
            <a:endParaRPr lang="en-US" dirty="0">
              <a:ln>
                <a:solidFill>
                  <a:srgbClr val="FFFFFF">
                    <a:alpha val="0"/>
                  </a:srgbClr>
                </a:solidFill>
              </a:ln>
              <a:solidFill>
                <a:srgbClr val="595959"/>
              </a:solidFill>
            </a:endParaRPr>
          </a:p>
        </p:txBody>
      </p:sp>
      <p:sp>
        <p:nvSpPr>
          <p:cNvPr id="15" name="Rectangle 14"/>
          <p:cNvSpPr/>
          <p:nvPr>
            <p:custDataLst>
              <p:tags r:id="rId6"/>
            </p:custDataLst>
          </p:nvPr>
        </p:nvSpPr>
        <p:spPr bwMode="auto">
          <a:xfrm>
            <a:off x="3732214"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rgbClr val="FFFFFF">
                      <a:alpha val="0"/>
                    </a:srgbClr>
                  </a:solidFill>
                </a:ln>
                <a:solidFill>
                  <a:srgbClr val="595959"/>
                </a:solidFill>
              </a:rPr>
              <a:t>Integration with diverse sources of data</a:t>
            </a:r>
          </a:p>
        </p:txBody>
      </p:sp>
      <p:grpSp>
        <p:nvGrpSpPr>
          <p:cNvPr id="3" name="Group 2"/>
          <p:cNvGrpSpPr/>
          <p:nvPr/>
        </p:nvGrpSpPr>
        <p:grpSpPr>
          <a:xfrm>
            <a:off x="582159"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nvGrpSpPr>
          <p:cNvPr id="5" name="Group 4"/>
          <p:cNvGrpSpPr/>
          <p:nvPr/>
        </p:nvGrpSpPr>
        <p:grpSpPr>
          <a:xfrm>
            <a:off x="582159"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ENTERPRISE</a:t>
              </a:r>
            </a:p>
            <a:p>
              <a:pPr defTabSz="913788" fontAlgn="base">
                <a:spcBef>
                  <a:spcPct val="0"/>
                </a:spcBef>
                <a:spcAft>
                  <a:spcPct val="0"/>
                </a:spcAft>
              </a:pPr>
              <a:r>
                <a:rPr lang="en-US" dirty="0">
                  <a:ln>
                    <a:solidFill>
                      <a:srgbClr val="FFFFFF">
                        <a:alpha val="0"/>
                      </a:srgbClr>
                    </a:solidFill>
                  </a:ln>
                  <a:solidFill>
                    <a:srgbClr val="FFFFFF"/>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nvGrpSpPr>
          <p:cNvPr id="6" name="Group 5"/>
          <p:cNvGrpSpPr/>
          <p:nvPr/>
        </p:nvGrpSpPr>
        <p:grpSpPr>
          <a:xfrm>
            <a:off x="582159"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rgbClr val="FFFFFF">
                        <a:alpha val="0"/>
                      </a:srgbClr>
                    </a:solidFill>
                  </a:ln>
                  <a:solidFill>
                    <a:srgbClr val="FFFFFF"/>
                  </a:solidFill>
                </a:rPr>
                <a:t>BROADER</a:t>
              </a:r>
            </a:p>
            <a:p>
              <a:pPr defTabSz="913788" fontAlgn="base">
                <a:spcBef>
                  <a:spcPct val="0"/>
                </a:spcBef>
                <a:spcAft>
                  <a:spcPct val="0"/>
                </a:spcAft>
              </a:pPr>
              <a:r>
                <a:rPr lang="en-US" dirty="0">
                  <a:ln>
                    <a:solidFill>
                      <a:srgbClr val="FFFFFF">
                        <a:alpha val="0"/>
                      </a:srgbClr>
                    </a:solidFill>
                  </a:ln>
                  <a:solidFill>
                    <a:srgbClr val="FFFFFF"/>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spTree>
    <p:extLst>
      <p:ext uri="{BB962C8B-B14F-4D97-AF65-F5344CB8AC3E}">
        <p14:creationId xmlns:p14="http://schemas.microsoft.com/office/powerpoint/2010/main" val="164693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and Interacting With a Hadoop Cluster on Azure</a:t>
            </a:r>
          </a:p>
        </p:txBody>
      </p:sp>
      <p:sp>
        <p:nvSpPr>
          <p:cNvPr id="3" name="Subtitle 2"/>
          <p:cNvSpPr>
            <a:spLocks noGrp="1"/>
          </p:cNvSpPr>
          <p:nvPr>
            <p:ph type="subTitle" idx="1"/>
          </p:nvPr>
        </p:nvSpPr>
        <p:spPr/>
        <p:txBody>
          <a:bodyPr>
            <a:normAutofit/>
          </a:bodyPr>
          <a:lstStyle/>
          <a:p>
            <a:endParaRPr lang="en-US" sz="4400" dirty="0">
              <a:latin typeface="+mj-lt"/>
            </a:endParaRPr>
          </a:p>
        </p:txBody>
      </p:sp>
    </p:spTree>
    <p:extLst>
      <p:ext uri="{BB962C8B-B14F-4D97-AF65-F5344CB8AC3E}">
        <p14:creationId xmlns:p14="http://schemas.microsoft.com/office/powerpoint/2010/main" val="207247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MapReduce</a:t>
            </a:r>
            <a:endParaRPr lang="en-US" dirty="0"/>
          </a:p>
        </p:txBody>
      </p:sp>
      <p:sp>
        <p:nvSpPr>
          <p:cNvPr id="3" name="Text Placeholder 2"/>
          <p:cNvSpPr>
            <a:spLocks noGrp="1"/>
          </p:cNvSpPr>
          <p:nvPr>
            <p:ph idx="1"/>
          </p:nvPr>
        </p:nvSpPr>
        <p:spPr/>
        <p:txBody>
          <a:bodyPr>
            <a:normAutofit/>
          </a:bodyPr>
          <a:lstStyle/>
          <a:p>
            <a:pPr marL="574503" indent="-571329">
              <a:buFont typeface="Arial" panose="020B0604020202020204" pitchFamily="34" charset="0"/>
              <a:buChar char="•"/>
            </a:pPr>
            <a:r>
              <a:rPr lang="en-US" sz="2799" dirty="0">
                <a:solidFill>
                  <a:schemeClr val="bg1"/>
                </a:solidFill>
              </a:rPr>
              <a:t>Analogous to GROUP BY in SQL</a:t>
            </a:r>
          </a:p>
          <a:p>
            <a:pPr marL="574503" indent="-571329">
              <a:buFont typeface="Arial" panose="020B0604020202020204" pitchFamily="34" charset="0"/>
              <a:buChar char="•"/>
            </a:pPr>
            <a:r>
              <a:rPr lang="en-US" sz="2799" dirty="0">
                <a:solidFill>
                  <a:schemeClr val="bg1"/>
                </a:solidFill>
              </a:rPr>
              <a:t>Usually combiners can be an effective way to minimize network IO</a:t>
            </a:r>
          </a:p>
          <a:p>
            <a:pPr marL="574503" indent="-571329">
              <a:buFont typeface="Arial" panose="020B0604020202020204" pitchFamily="34" charset="0"/>
              <a:buChar char="•"/>
            </a:pPr>
            <a:r>
              <a:rPr lang="en-US" sz="2799" dirty="0">
                <a:solidFill>
                  <a:schemeClr val="bg1"/>
                </a:solidFill>
              </a:rPr>
              <a:t>Based on the dataset opportunity to use a custom partitioner to balance the </a:t>
            </a:r>
            <a:r>
              <a:rPr lang="en-US" sz="2799" dirty="0" smtClean="0">
                <a:solidFill>
                  <a:schemeClr val="bg1"/>
                </a:solidFill>
              </a:rPr>
              <a:t>reducers</a:t>
            </a:r>
          </a:p>
          <a:p>
            <a:pPr marL="574503" indent="-571329">
              <a:buFont typeface="Arial" panose="020B0604020202020204" pitchFamily="34" charset="0"/>
              <a:buChar char="•"/>
            </a:pPr>
            <a:r>
              <a:rPr lang="en-US" sz="2799" dirty="0" smtClean="0"/>
              <a:t>Complete control of mappers and reducers</a:t>
            </a:r>
          </a:p>
          <a:p>
            <a:pPr marL="574503" indent="-571329">
              <a:buFont typeface="Arial" panose="020B0604020202020204" pitchFamily="34" charset="0"/>
              <a:buChar char="•"/>
            </a:pPr>
            <a:r>
              <a:rPr lang="en-US" sz="2799" dirty="0" smtClean="0">
                <a:solidFill>
                  <a:schemeClr val="bg1"/>
                </a:solidFill>
              </a:rPr>
              <a:t>Non-trivial to write</a:t>
            </a:r>
            <a:endParaRPr lang="en-US" sz="2799" dirty="0">
              <a:solidFill>
                <a:schemeClr val="bg1"/>
              </a:solidFill>
            </a:endParaRPr>
          </a:p>
        </p:txBody>
      </p:sp>
      <p:sp>
        <p:nvSpPr>
          <p:cNvPr id="7" name="Slide Number Placeholder 6"/>
          <p:cNvSpPr>
            <a:spLocks noGrp="1"/>
          </p:cNvSpPr>
          <p:nvPr>
            <p:ph type="sldNum" sz="quarter" idx="12"/>
          </p:nvPr>
        </p:nvSpPr>
        <p:spPr>
          <a:prstGeom prst="rect">
            <a:avLst/>
          </a:prstGeom>
        </p:spPr>
        <p:txBody>
          <a:bodyPr/>
          <a:lstStyle/>
          <a:p>
            <a:fld id="{27258FFF-F925-446B-8502-81C933981705}" type="slidenum">
              <a:rPr lang="en-US" smtClean="0"/>
              <a:pPr/>
              <a:t>163</a:t>
            </a:fld>
            <a:endParaRPr lang="en-US" dirty="0"/>
          </a:p>
        </p:txBody>
      </p:sp>
    </p:spTree>
    <p:extLst>
      <p:ext uri="{BB962C8B-B14F-4D97-AF65-F5344CB8AC3E}">
        <p14:creationId xmlns:p14="http://schemas.microsoft.com/office/powerpoint/2010/main" val="30669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a:t>
            </a:r>
            <a:endParaRPr lang="en-US" dirty="0"/>
          </a:p>
        </p:txBody>
      </p:sp>
      <p:sp>
        <p:nvSpPr>
          <p:cNvPr id="3" name="Content Placeholder 2"/>
          <p:cNvSpPr>
            <a:spLocks noGrp="1"/>
          </p:cNvSpPr>
          <p:nvPr>
            <p:ph idx="1"/>
          </p:nvPr>
        </p:nvSpPr>
        <p:spPr/>
        <p:txBody>
          <a:bodyPr>
            <a:noAutofit/>
          </a:bodyPr>
          <a:lstStyle/>
          <a:p>
            <a:endParaRPr lang="en-US" sz="2800" dirty="0" smtClean="0"/>
          </a:p>
          <a:p>
            <a:r>
              <a:rPr lang="en-US" sz="2800" dirty="0" smtClean="0"/>
              <a:t>SQL-Like query syntax – if you know SQL, you’ll be able to use Hive</a:t>
            </a:r>
          </a:p>
          <a:p>
            <a:r>
              <a:rPr lang="en-US" sz="2800" dirty="0" smtClean="0"/>
              <a:t>Relational set algebra mixed with row-oriented manipulation</a:t>
            </a:r>
          </a:p>
          <a:p>
            <a:r>
              <a:rPr lang="en-US" sz="2800" dirty="0" smtClean="0"/>
              <a:t>Declare tables (internal and external) and views</a:t>
            </a:r>
          </a:p>
          <a:p>
            <a:r>
              <a:rPr lang="en-US" sz="2800" dirty="0" smtClean="0"/>
              <a:t>Query processor optimizes </a:t>
            </a:r>
            <a:r>
              <a:rPr lang="en-US" sz="2800" dirty="0" err="1" smtClean="0"/>
              <a:t>MapReduce</a:t>
            </a:r>
            <a:r>
              <a:rPr lang="en-US" sz="2800" dirty="0" smtClean="0"/>
              <a:t> job</a:t>
            </a:r>
          </a:p>
        </p:txBody>
      </p:sp>
      <p:sp>
        <p:nvSpPr>
          <p:cNvPr id="4" name="Slide Number Placeholder 3"/>
          <p:cNvSpPr>
            <a:spLocks noGrp="1"/>
          </p:cNvSpPr>
          <p:nvPr>
            <p:ph type="sldNum" sz="quarter" idx="12"/>
          </p:nvPr>
        </p:nvSpPr>
        <p:spPr/>
        <p:txBody>
          <a:bodyPr/>
          <a:lstStyle/>
          <a:p>
            <a:fld id="{0A164282-434E-41D4-9582-783D542A7B68}" type="slidenum">
              <a:rPr lang="en-US" smtClean="0"/>
              <a:pPr/>
              <a:t>164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rgbClr val="FFFFFF"/>
                </a:solidFill>
              </a:rPr>
              <a:t>Microsoft Azure</a:t>
            </a:r>
            <a:endParaRPr lang="en-US" dirty="0">
              <a:solidFill>
                <a:srgbClr val="FFFFFF"/>
              </a:solidFill>
            </a:endParaRPr>
          </a:p>
        </p:txBody>
      </p:sp>
    </p:spTree>
    <p:extLst>
      <p:ext uri="{BB962C8B-B14F-4D97-AF65-F5344CB8AC3E}">
        <p14:creationId xmlns:p14="http://schemas.microsoft.com/office/powerpoint/2010/main" val="20962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HiveQL</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Create an External Table</a:t>
            </a:r>
          </a:p>
          <a:p>
            <a:endParaRPr lang="en-US" dirty="0"/>
          </a:p>
          <a:p>
            <a:endParaRPr lang="en-US" dirty="0" smtClean="0"/>
          </a:p>
          <a:p>
            <a:endParaRPr lang="en-US" dirty="0"/>
          </a:p>
        </p:txBody>
      </p:sp>
      <p:sp>
        <p:nvSpPr>
          <p:cNvPr id="9" name="TextBox 8"/>
          <p:cNvSpPr txBox="1"/>
          <p:nvPr/>
        </p:nvSpPr>
        <p:spPr>
          <a:xfrm>
            <a:off x="990600" y="2057400"/>
            <a:ext cx="10563753" cy="1723549"/>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latin typeface="Consolas"/>
              </a:rPr>
              <a:t>CREATE EXTERNAL TABLE </a:t>
            </a:r>
            <a:r>
              <a:rPr lang="en-US" sz="1600" dirty="0" err="1" smtClean="0">
                <a:solidFill>
                  <a:srgbClr val="081C23"/>
                </a:solidFill>
                <a:latin typeface="Consolas"/>
              </a:rPr>
              <a:t>iislogs</a:t>
            </a:r>
            <a:r>
              <a:rPr lang="en-US" sz="1600" dirty="0" smtClean="0">
                <a:solidFill>
                  <a:srgbClr val="081C23"/>
                </a:solidFill>
                <a:latin typeface="Consolas"/>
              </a:rPr>
              <a:t>(</a:t>
            </a:r>
          </a:p>
          <a:p>
            <a:r>
              <a:rPr lang="en-US" sz="1600" dirty="0">
                <a:solidFill>
                  <a:srgbClr val="081C23"/>
                </a:solidFill>
                <a:latin typeface="Consolas"/>
              </a:rPr>
              <a:t>	</a:t>
            </a:r>
            <a:r>
              <a:rPr lang="en-US" sz="1600" dirty="0" err="1" smtClean="0">
                <a:solidFill>
                  <a:srgbClr val="081C23"/>
                </a:solidFill>
                <a:latin typeface="Consolas"/>
              </a:rPr>
              <a:t>sdate</a:t>
            </a:r>
            <a:r>
              <a:rPr lang="en-US" sz="1600" dirty="0" smtClean="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stime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ssitename</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csmethod</a:t>
            </a:r>
            <a:r>
              <a:rPr lang="en-US" sz="1600" dirty="0">
                <a:solidFill>
                  <a:srgbClr val="081C23"/>
                </a:solidFill>
                <a:latin typeface="Consolas"/>
              </a:rPr>
              <a:t> </a:t>
            </a:r>
            <a:r>
              <a:rPr lang="en-US" sz="1600" dirty="0">
                <a:solidFill>
                  <a:srgbClr val="0000FF"/>
                </a:solidFill>
                <a:latin typeface="Consolas"/>
              </a:rPr>
              <a:t>string, </a:t>
            </a:r>
            <a:r>
              <a:rPr lang="en-US" sz="1600" dirty="0" err="1">
                <a:solidFill>
                  <a:srgbClr val="081C23"/>
                </a:solidFill>
                <a:latin typeface="Consolas"/>
              </a:rPr>
              <a:t>csuristem</a:t>
            </a:r>
            <a:r>
              <a:rPr lang="en-US" sz="1600" dirty="0">
                <a:solidFill>
                  <a:srgbClr val="081C23"/>
                </a:solidFill>
                <a:latin typeface="Consolas"/>
              </a:rPr>
              <a:t> </a:t>
            </a:r>
            <a:r>
              <a:rPr lang="en-US" sz="1600" dirty="0">
                <a:solidFill>
                  <a:srgbClr val="0000FF"/>
                </a:solidFill>
                <a:latin typeface="Consolas"/>
              </a:rPr>
              <a:t>string, </a:t>
            </a:r>
            <a:r>
              <a:rPr lang="en-US" sz="1600" dirty="0" smtClean="0">
                <a:solidFill>
                  <a:srgbClr val="0000FF"/>
                </a:solidFill>
                <a:latin typeface="Consolas"/>
              </a:rPr>
              <a:t>    	</a:t>
            </a:r>
            <a:r>
              <a:rPr lang="en-US" sz="1600" dirty="0" err="1" smtClean="0">
                <a:solidFill>
                  <a:srgbClr val="081C23"/>
                </a:solidFill>
                <a:latin typeface="Consolas"/>
              </a:rPr>
              <a:t>csuriquery</a:t>
            </a:r>
            <a:r>
              <a:rPr lang="en-US" sz="1600" dirty="0" smtClean="0">
                <a:solidFill>
                  <a:srgbClr val="081C23"/>
                </a:solidFill>
                <a:latin typeface="Consolas"/>
              </a:rPr>
              <a:t> </a:t>
            </a:r>
            <a:r>
              <a:rPr lang="en-US" sz="1600" dirty="0">
                <a:solidFill>
                  <a:srgbClr val="0000FF"/>
                </a:solidFill>
                <a:latin typeface="Consolas"/>
              </a:rPr>
              <a:t>string, </a:t>
            </a:r>
            <a:r>
              <a:rPr lang="en-US" sz="1600" dirty="0">
                <a:solidFill>
                  <a:srgbClr val="081C23"/>
                </a:solidFill>
                <a:latin typeface="Consolas"/>
              </a:rPr>
              <a:t>sport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scstatus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scbytes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sbytes</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000FF"/>
                </a:solidFill>
                <a:latin typeface="Consolas"/>
              </a:rPr>
              <a:t>, </a:t>
            </a:r>
            <a:r>
              <a:rPr lang="en-US" sz="1600" dirty="0" err="1">
                <a:solidFill>
                  <a:srgbClr val="081C23"/>
                </a:solidFill>
                <a:latin typeface="Consolas"/>
              </a:rPr>
              <a:t>timetaken</a:t>
            </a:r>
            <a:r>
              <a:rPr lang="en-US" sz="1600" dirty="0">
                <a:solidFill>
                  <a:srgbClr val="081C23"/>
                </a:solidFill>
                <a:latin typeface="Consolas"/>
              </a:rPr>
              <a:t> </a:t>
            </a:r>
            <a:r>
              <a:rPr lang="en-US" sz="1600" dirty="0" err="1">
                <a:solidFill>
                  <a:srgbClr val="0000FF"/>
                </a:solidFill>
                <a:latin typeface="Consolas"/>
              </a:rPr>
              <a:t>int</a:t>
            </a:r>
            <a:r>
              <a:rPr lang="en-US" sz="1600" dirty="0">
                <a:solidFill>
                  <a:srgbClr val="081C23"/>
                </a:solidFill>
                <a:latin typeface="Consolas"/>
              </a:rPr>
              <a:t>)</a:t>
            </a:r>
          </a:p>
          <a:p>
            <a:r>
              <a:rPr lang="en-US" sz="1600" dirty="0">
                <a:solidFill>
                  <a:srgbClr val="0000FF"/>
                </a:solidFill>
                <a:latin typeface="Consolas"/>
              </a:rPr>
              <a:t>ROW FORMAT DELIMITED </a:t>
            </a:r>
          </a:p>
          <a:p>
            <a:r>
              <a:rPr lang="en-US" sz="1600" dirty="0">
                <a:solidFill>
                  <a:srgbClr val="0000FF"/>
                </a:solidFill>
                <a:latin typeface="Consolas"/>
              </a:rPr>
              <a:t>  FIELDS TERMINATED BY </a:t>
            </a:r>
            <a:r>
              <a:rPr lang="en-US" sz="1600" dirty="0">
                <a:solidFill>
                  <a:srgbClr val="081C23"/>
                </a:solidFill>
                <a:latin typeface="Consolas"/>
              </a:rPr>
              <a:t>' '</a:t>
            </a:r>
            <a:r>
              <a:rPr lang="en-US" sz="1600" dirty="0">
                <a:solidFill>
                  <a:srgbClr val="0000FF"/>
                </a:solidFill>
                <a:latin typeface="Consolas"/>
              </a:rPr>
              <a:t> </a:t>
            </a:r>
          </a:p>
          <a:p>
            <a:r>
              <a:rPr lang="en-US" sz="1600" dirty="0">
                <a:solidFill>
                  <a:srgbClr val="0000FF"/>
                </a:solidFill>
                <a:latin typeface="Consolas"/>
              </a:rPr>
              <a:t>LOCATION</a:t>
            </a:r>
          </a:p>
          <a:p>
            <a:r>
              <a:rPr lang="en-US" sz="1600" dirty="0">
                <a:solidFill>
                  <a:srgbClr val="0000FF"/>
                </a:solidFill>
                <a:latin typeface="Consolas"/>
              </a:rPr>
              <a:t>  </a:t>
            </a:r>
            <a:r>
              <a:rPr lang="en-US" sz="1600" dirty="0">
                <a:solidFill>
                  <a:srgbClr val="FF0000"/>
                </a:solidFill>
                <a:latin typeface="Consolas"/>
              </a:rPr>
              <a:t>'</a:t>
            </a:r>
            <a:r>
              <a:rPr lang="en-US" sz="1600" dirty="0" err="1">
                <a:solidFill>
                  <a:srgbClr val="FF0000"/>
                </a:solidFill>
                <a:latin typeface="Consolas"/>
              </a:rPr>
              <a:t>wasb</a:t>
            </a:r>
            <a:r>
              <a:rPr lang="en-US" sz="1600" dirty="0">
                <a:solidFill>
                  <a:srgbClr val="FF0000"/>
                </a:solidFill>
                <a:latin typeface="Consolas"/>
              </a:rPr>
              <a:t>://iis-logs@myapp.blob.core.windows.net/'</a:t>
            </a:r>
          </a:p>
        </p:txBody>
      </p:sp>
      <p:sp>
        <p:nvSpPr>
          <p:cNvPr id="10" name="TextBox 9"/>
          <p:cNvSpPr txBox="1"/>
          <p:nvPr/>
        </p:nvSpPr>
        <p:spPr>
          <a:xfrm>
            <a:off x="996696" y="4511331"/>
            <a:ext cx="10563753" cy="1477328"/>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sdate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stime</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csmethod</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scuristem</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api_version</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search_value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search_value</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from </a:t>
            </a:r>
            <a:r>
              <a:rPr lang="en-US" sz="1600" dirty="0">
                <a:solidFill>
                  <a:srgbClr val="80808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select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str_to_map</a:t>
            </a:r>
            <a:r>
              <a:rPr lang="en-US" sz="1600" dirty="0">
                <a:solidFill>
                  <a:srgbClr val="80808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csuriquery</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'&amp;'</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from</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iislogs</a:t>
            </a:r>
            <a:endParaRPr lang="en-US" sz="1600" dirty="0">
              <a:solidFill>
                <a:srgbClr val="000000"/>
              </a:solidFill>
              <a:highlight>
                <a:srgbClr val="FFFFFF"/>
              </a:highlight>
              <a:latin typeface="Consolas" panose="020B0609020204030204" pitchFamily="49" charset="0"/>
            </a:endParaRPr>
          </a:p>
          <a:p>
            <a:r>
              <a:rPr lang="en-US" sz="1600" dirty="0" smtClean="0">
                <a:solidFill>
                  <a:srgbClr val="808080"/>
                </a:solidFill>
                <a:highlight>
                  <a:srgbClr val="FFFFFF"/>
                </a:highlight>
                <a:latin typeface="Consolas" panose="020B0609020204030204" pitchFamily="49" charset="0"/>
              </a:rPr>
              <a:t>) </a:t>
            </a:r>
            <a:r>
              <a:rPr lang="en-US" sz="1600" dirty="0" err="1" smtClean="0">
                <a:solidFill>
                  <a:srgbClr val="808080"/>
                </a:solidFill>
                <a:highlight>
                  <a:srgbClr val="FFFFFF"/>
                </a:highlight>
                <a:latin typeface="Consolas" panose="020B0609020204030204" pitchFamily="49" charset="0"/>
              </a:rPr>
              <a:t>version_logs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where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query_params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api</a:t>
            </a:r>
            <a:r>
              <a:rPr lang="en-US" sz="1600" dirty="0">
                <a:solidFill>
                  <a:srgbClr val="000000"/>
                </a:solidFill>
                <a:highlight>
                  <a:srgbClr val="FFFFFF"/>
                </a:highlight>
                <a:latin typeface="Consolas" panose="020B0609020204030204" pitchFamily="49" charset="0"/>
              </a:rPr>
              <a:t>-version']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FF0000"/>
              </a:solidFill>
              <a:latin typeface="Consolas"/>
            </a:endParaRPr>
          </a:p>
        </p:txBody>
      </p:sp>
      <p:sp>
        <p:nvSpPr>
          <p:cNvPr id="11" name="Content Placeholder 5"/>
          <p:cNvSpPr txBox="1">
            <a:spLocks/>
          </p:cNvSpPr>
          <p:nvPr/>
        </p:nvSpPr>
        <p:spPr>
          <a:xfrm>
            <a:off x="560798" y="3866650"/>
            <a:ext cx="11079822" cy="2292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return 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5108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a:t>
            </a:r>
            <a:endParaRPr lang="en-US" dirty="0"/>
          </a:p>
        </p:txBody>
      </p:sp>
      <p:sp>
        <p:nvSpPr>
          <p:cNvPr id="3" name="Content Placeholder 2"/>
          <p:cNvSpPr>
            <a:spLocks noGrp="1"/>
          </p:cNvSpPr>
          <p:nvPr>
            <p:ph idx="1"/>
          </p:nvPr>
        </p:nvSpPr>
        <p:spPr/>
        <p:txBody>
          <a:bodyPr>
            <a:noAutofit/>
          </a:bodyPr>
          <a:lstStyle/>
          <a:p>
            <a:r>
              <a:rPr lang="en-US" sz="2800" dirty="0" smtClean="0"/>
              <a:t>Script language for expressing </a:t>
            </a:r>
            <a:r>
              <a:rPr lang="en-US" sz="2800" dirty="0" err="1" smtClean="0"/>
              <a:t>MapReduce</a:t>
            </a:r>
            <a:r>
              <a:rPr lang="en-US" sz="2800" dirty="0" smtClean="0"/>
              <a:t> jobs</a:t>
            </a:r>
          </a:p>
          <a:p>
            <a:r>
              <a:rPr lang="en-US" sz="2800" dirty="0" smtClean="0"/>
              <a:t>Script operations can be chained together</a:t>
            </a:r>
          </a:p>
          <a:p>
            <a:r>
              <a:rPr lang="en-US" sz="2800" dirty="0" smtClean="0"/>
              <a:t>Compiler optimizes </a:t>
            </a:r>
            <a:r>
              <a:rPr lang="en-US" sz="2800" dirty="0" err="1" smtClean="0"/>
              <a:t>MapReduce</a:t>
            </a:r>
            <a:r>
              <a:rPr lang="en-US" sz="2800" dirty="0" smtClean="0"/>
              <a:t> job</a:t>
            </a:r>
            <a:endParaRPr lang="en-US" sz="2800" dirty="0"/>
          </a:p>
        </p:txBody>
      </p:sp>
    </p:spTree>
    <p:extLst>
      <p:ext uri="{BB962C8B-B14F-4D97-AF65-F5344CB8AC3E}">
        <p14:creationId xmlns:p14="http://schemas.microsoft.com/office/powerpoint/2010/main" val="415612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PigLatin</a:t>
            </a:r>
            <a:r>
              <a:rPr lang="en-US" dirty="0" smtClean="0"/>
              <a:t> Examples</a:t>
            </a:r>
            <a:endParaRPr lang="en-US" dirty="0"/>
          </a:p>
        </p:txBody>
      </p:sp>
      <p:sp>
        <p:nvSpPr>
          <p:cNvPr id="6" name="Content Placeholder 5"/>
          <p:cNvSpPr>
            <a:spLocks noGrp="1"/>
          </p:cNvSpPr>
          <p:nvPr>
            <p:ph idx="1"/>
          </p:nvPr>
        </p:nvSpPr>
        <p:spPr>
          <a:xfrm>
            <a:off x="560798" y="1482812"/>
            <a:ext cx="11079822" cy="2292410"/>
          </a:xfrm>
        </p:spPr>
        <p:txBody>
          <a:bodyPr/>
          <a:lstStyle/>
          <a:p>
            <a:r>
              <a:rPr lang="en-US" dirty="0" smtClean="0"/>
              <a:t>Load and Transform Data</a:t>
            </a:r>
          </a:p>
          <a:p>
            <a:endParaRPr lang="en-US" dirty="0"/>
          </a:p>
          <a:p>
            <a:endParaRPr lang="en-US" dirty="0" smtClean="0"/>
          </a:p>
          <a:p>
            <a:endParaRPr lang="en-US" dirty="0"/>
          </a:p>
        </p:txBody>
      </p:sp>
      <p:sp>
        <p:nvSpPr>
          <p:cNvPr id="9" name="TextBox 8"/>
          <p:cNvSpPr txBox="1"/>
          <p:nvPr/>
        </p:nvSpPr>
        <p:spPr>
          <a:xfrm>
            <a:off x="990600" y="2057400"/>
            <a:ext cx="10563753" cy="738664"/>
          </a:xfrm>
          <a:prstGeom prst="rect">
            <a:avLst/>
          </a:prstGeom>
          <a:solidFill>
            <a:schemeClr val="bg1"/>
          </a:solidFill>
          <a:ln>
            <a:solidFill>
              <a:schemeClr val="accent2"/>
            </a:solidFill>
          </a:ln>
        </p:spPr>
        <p:txBody>
          <a:bodyPr wrap="square" lIns="91440" tIns="0" rIns="0" bIns="0" rtlCol="0">
            <a:spAutoFit/>
          </a:bodyPr>
          <a:lstStyle/>
          <a:p>
            <a:r>
              <a:rPr lang="en-US" sz="1600" dirty="0" smtClean="0">
                <a:solidFill>
                  <a:srgbClr val="0000FF"/>
                </a:solidFill>
                <a:latin typeface="Consolas"/>
              </a:rPr>
              <a:t>A </a:t>
            </a:r>
            <a:r>
              <a:rPr lang="en-US" sz="1600" dirty="0">
                <a:solidFill>
                  <a:srgbClr val="0000FF"/>
                </a:solidFill>
                <a:latin typeface="Consolas"/>
              </a:rPr>
              <a:t>= load '</a:t>
            </a:r>
            <a:r>
              <a:rPr lang="en-US" sz="1600" dirty="0" err="1">
                <a:solidFill>
                  <a:srgbClr val="0000FF"/>
                </a:solidFill>
                <a:latin typeface="Consolas"/>
              </a:rPr>
              <a:t>passwd</a:t>
            </a:r>
            <a:r>
              <a:rPr lang="en-US" sz="1600" dirty="0">
                <a:solidFill>
                  <a:srgbClr val="0000FF"/>
                </a:solidFill>
                <a:latin typeface="Consolas"/>
              </a:rPr>
              <a:t>' using </a:t>
            </a:r>
            <a:r>
              <a:rPr lang="en-US" sz="1600" dirty="0" err="1">
                <a:solidFill>
                  <a:srgbClr val="0000FF"/>
                </a:solidFill>
                <a:latin typeface="Consolas"/>
              </a:rPr>
              <a:t>PigStorage</a:t>
            </a:r>
            <a:r>
              <a:rPr lang="en-US" sz="1600" dirty="0">
                <a:solidFill>
                  <a:srgbClr val="0000FF"/>
                </a:solidFill>
                <a:latin typeface="Consolas"/>
              </a:rPr>
              <a:t>(':');  -- load the </a:t>
            </a:r>
            <a:r>
              <a:rPr lang="en-US" sz="1600" dirty="0" err="1">
                <a:solidFill>
                  <a:srgbClr val="0000FF"/>
                </a:solidFill>
                <a:latin typeface="Consolas"/>
              </a:rPr>
              <a:t>passwd</a:t>
            </a:r>
            <a:r>
              <a:rPr lang="en-US" sz="1600" dirty="0">
                <a:solidFill>
                  <a:srgbClr val="0000FF"/>
                </a:solidFill>
                <a:latin typeface="Consolas"/>
              </a:rPr>
              <a:t> file </a:t>
            </a:r>
          </a:p>
          <a:p>
            <a:r>
              <a:rPr lang="en-US" sz="1600" dirty="0">
                <a:solidFill>
                  <a:srgbClr val="0000FF"/>
                </a:solidFill>
                <a:latin typeface="Consolas"/>
              </a:rPr>
              <a:t>B = </a:t>
            </a:r>
            <a:r>
              <a:rPr lang="en-US" sz="1600" dirty="0" err="1">
                <a:solidFill>
                  <a:srgbClr val="0000FF"/>
                </a:solidFill>
                <a:latin typeface="Consolas"/>
              </a:rPr>
              <a:t>foreach</a:t>
            </a:r>
            <a:r>
              <a:rPr lang="en-US" sz="1600" dirty="0">
                <a:solidFill>
                  <a:srgbClr val="0000FF"/>
                </a:solidFill>
                <a:latin typeface="Consolas"/>
              </a:rPr>
              <a:t> A generate $0 as id;  -- extract the user IDs </a:t>
            </a:r>
          </a:p>
          <a:p>
            <a:r>
              <a:rPr lang="en-US" sz="1600" dirty="0">
                <a:solidFill>
                  <a:srgbClr val="0000FF"/>
                </a:solidFill>
                <a:latin typeface="Consolas"/>
              </a:rPr>
              <a:t>store B into ‘</a:t>
            </a:r>
            <a:r>
              <a:rPr lang="en-US" sz="1600" dirty="0" err="1">
                <a:solidFill>
                  <a:srgbClr val="0000FF"/>
                </a:solidFill>
                <a:latin typeface="Consolas"/>
              </a:rPr>
              <a:t>id.out</a:t>
            </a:r>
            <a:r>
              <a:rPr lang="en-US" sz="1600" dirty="0">
                <a:solidFill>
                  <a:srgbClr val="0000FF"/>
                </a:solidFill>
                <a:latin typeface="Consolas"/>
              </a:rPr>
              <a:t>’;  -- write the results to a file name </a:t>
            </a:r>
            <a:r>
              <a:rPr lang="en-US" sz="1600" dirty="0" err="1">
                <a:solidFill>
                  <a:srgbClr val="0000FF"/>
                </a:solidFill>
                <a:latin typeface="Consolas"/>
              </a:rPr>
              <a:t>id.out</a:t>
            </a:r>
            <a:endParaRPr lang="en-US" sz="1600" dirty="0">
              <a:solidFill>
                <a:srgbClr val="0000FF"/>
              </a:solidFill>
              <a:latin typeface="Consolas"/>
            </a:endParaRPr>
          </a:p>
        </p:txBody>
      </p:sp>
      <p:sp>
        <p:nvSpPr>
          <p:cNvPr id="10" name="TextBox 9"/>
          <p:cNvSpPr txBox="1"/>
          <p:nvPr/>
        </p:nvSpPr>
        <p:spPr>
          <a:xfrm>
            <a:off x="966216" y="3657600"/>
            <a:ext cx="10563753" cy="2215991"/>
          </a:xfrm>
          <a:prstGeom prst="rect">
            <a:avLst/>
          </a:prstGeom>
          <a:solidFill>
            <a:schemeClr val="bg1"/>
          </a:solidFill>
          <a:ln>
            <a:solidFill>
              <a:schemeClr val="accent2"/>
            </a:solidFill>
          </a:ln>
        </p:spPr>
        <p:txBody>
          <a:bodyPr wrap="square" lIns="91440" tIns="0" rIns="0" bIns="0" rtlCol="0">
            <a:spAutoFit/>
          </a:bodyPr>
          <a:lstStyle/>
          <a:p>
            <a:r>
              <a:rPr lang="en-US" sz="1600" dirty="0">
                <a:solidFill>
                  <a:srgbClr val="000000"/>
                </a:solidFill>
                <a:highlight>
                  <a:srgbClr val="FFFFFF"/>
                </a:highlight>
                <a:latin typeface="Consolas" panose="020B0609020204030204" pitchFamily="49" charset="0"/>
              </a:rPr>
              <a:t>LOGS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LOAD</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a:t>
            </a:r>
            <a:r>
              <a:rPr lang="en-US" sz="1600" dirty="0" err="1">
                <a:solidFill>
                  <a:srgbClr val="FF0000"/>
                </a:solidFill>
                <a:highlight>
                  <a:srgbClr val="FFFFFF"/>
                </a:highlight>
                <a:latin typeface="Consolas" panose="020B0609020204030204" pitchFamily="49" charset="0"/>
              </a:rPr>
              <a:t>wasb</a:t>
            </a:r>
            <a:r>
              <a:rPr lang="en-US" sz="1600" dirty="0">
                <a:solidFill>
                  <a:srgbClr val="FF0000"/>
                </a:solidFill>
                <a:highlight>
                  <a:srgbClr val="FFFFFF"/>
                </a:highlight>
                <a:latin typeface="Consolas" panose="020B0609020204030204" pitchFamily="49" charset="0"/>
              </a:rPr>
              <a:t>:///example/data/sample.log'</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LOGS generate REGEX_EXTRACT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$0</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'(TRACE|DEBUG|INFO|WARN|ERROR|FATAL)'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1</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FILTEREDLEVELS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FILTER 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 </a:t>
            </a:r>
            <a:r>
              <a:rPr lang="en-US" sz="1600" dirty="0">
                <a:solidFill>
                  <a:srgbClr val="808080"/>
                </a:solidFill>
                <a:highlight>
                  <a:srgbClr val="FFFFFF"/>
                </a:highlight>
                <a:latin typeface="Consolas" panose="020B0609020204030204" pitchFamily="49" charset="0"/>
              </a:rPr>
              <a:t>is</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not</a:t>
            </a:r>
            <a:r>
              <a:rPr lang="en-US" sz="1600" dirty="0">
                <a:solidFill>
                  <a:srgbClr val="000000"/>
                </a:solidFill>
                <a:highlight>
                  <a:srgbClr val="FFFFFF"/>
                </a:highlight>
                <a:latin typeface="Consolas" panose="020B0609020204030204" pitchFamily="49" charset="0"/>
              </a:rPr>
              <a:t> </a:t>
            </a:r>
            <a:r>
              <a:rPr lang="en-US" sz="1600" dirty="0">
                <a:solidFill>
                  <a:srgbClr val="808080"/>
                </a:solidFill>
                <a:highlight>
                  <a:srgbClr val="FFFFFF"/>
                </a:highlight>
                <a:latin typeface="Consolas" panose="020B0609020204030204" pitchFamily="49" charset="0"/>
              </a:rPr>
              <a:t>null;</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GROUPEDLEVELS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FILTEREDLEVELS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FREQUENCIES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 GROUPEDLEVELS generate </a:t>
            </a:r>
            <a:r>
              <a:rPr lang="en-US" sz="1600" dirty="0">
                <a:solidFill>
                  <a:srgbClr val="0000FF"/>
                </a:solidFill>
                <a:highlight>
                  <a:srgbClr val="FFFFFF"/>
                </a:highlight>
                <a:latin typeface="Consolas" panose="020B0609020204030204" pitchFamily="49" charset="0"/>
              </a:rPr>
              <a:t>group</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FILTEREDLEVELS</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LOGLEVEL</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RESULT </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order</a:t>
            </a:r>
            <a:r>
              <a:rPr lang="en-US" sz="1600" dirty="0">
                <a:solidFill>
                  <a:srgbClr val="000000"/>
                </a:solidFill>
                <a:highlight>
                  <a:srgbClr val="FFFFFF"/>
                </a:highlight>
                <a:latin typeface="Consolas" panose="020B0609020204030204" pitchFamily="49" charset="0"/>
              </a:rPr>
              <a:t> FREQUENCIES </a:t>
            </a:r>
            <a:r>
              <a:rPr lang="en-US" sz="1600" dirty="0">
                <a:solidFill>
                  <a:srgbClr val="0000FF"/>
                </a:solidFill>
                <a:highlight>
                  <a:srgbClr val="FFFFFF"/>
                </a:highlight>
                <a:latin typeface="Consolas" panose="020B0609020204030204" pitchFamily="49" charset="0"/>
              </a:rPr>
              <a:t>by</a:t>
            </a:r>
            <a:r>
              <a:rPr lang="en-US" sz="1600" dirty="0">
                <a:solidFill>
                  <a:srgbClr val="000000"/>
                </a:solidFill>
                <a:highlight>
                  <a:srgbClr val="FFFFFF"/>
                </a:highlight>
                <a:latin typeface="Consolas" panose="020B0609020204030204" pitchFamily="49" charset="0"/>
              </a:rPr>
              <a:t> </a:t>
            </a:r>
            <a:r>
              <a:rPr lang="en-US" sz="1600" dirty="0">
                <a:solidFill>
                  <a:srgbClr val="FF00FF"/>
                </a:solidFill>
                <a:highlight>
                  <a:srgbClr val="FFFFFF"/>
                </a:highlight>
                <a:latin typeface="Consolas" panose="020B0609020204030204" pitchFamily="49" charset="0"/>
              </a:rPr>
              <a:t>COUNT</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desc</a:t>
            </a:r>
            <a:r>
              <a:rPr lang="en-US" sz="1600" dirty="0">
                <a:solidFill>
                  <a:srgbClr val="80808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DUMP</a:t>
            </a:r>
            <a:r>
              <a:rPr lang="en-US" sz="1600" dirty="0">
                <a:solidFill>
                  <a:srgbClr val="000000"/>
                </a:solidFill>
                <a:highlight>
                  <a:srgbClr val="FFFFFF"/>
                </a:highlight>
                <a:latin typeface="Consolas" panose="020B0609020204030204" pitchFamily="49" charset="0"/>
              </a:rPr>
              <a:t> RESULT</a:t>
            </a:r>
            <a:r>
              <a:rPr lang="en-US" sz="1600" dirty="0">
                <a:solidFill>
                  <a:srgbClr val="80808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endParaRPr lang="en-US" sz="1600" dirty="0">
              <a:solidFill>
                <a:srgbClr val="FF0000"/>
              </a:solidFill>
              <a:latin typeface="Consolas"/>
            </a:endParaRPr>
          </a:p>
        </p:txBody>
      </p:sp>
      <p:sp>
        <p:nvSpPr>
          <p:cNvPr id="11" name="Content Placeholder 5"/>
          <p:cNvSpPr txBox="1">
            <a:spLocks/>
          </p:cNvSpPr>
          <p:nvPr/>
        </p:nvSpPr>
        <p:spPr>
          <a:xfrm>
            <a:off x="560798" y="3044840"/>
            <a:ext cx="11079822" cy="31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Run a query to </a:t>
            </a:r>
            <a:r>
              <a:rPr lang="en-US" dirty="0" smtClean="0">
                <a:solidFill>
                  <a:srgbClr val="FFFFFF"/>
                </a:solidFill>
              </a:rPr>
              <a:t>return and process </a:t>
            </a:r>
            <a:r>
              <a:rPr lang="en-US" dirty="0">
                <a:solidFill>
                  <a:srgbClr val="FFFFFF"/>
                </a:solidFill>
              </a:rPr>
              <a:t>data</a:t>
            </a:r>
          </a:p>
          <a:p>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2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animBg="1"/>
      <p:bldP spid="10" grpId="0" animBg="1"/>
      <p:bldP spid="11" grpId="0"/>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56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idx="4294967295"/>
          </p:nvPr>
        </p:nvSpPr>
        <p:spPr>
          <a:xfrm>
            <a:off x="320040" y="228600"/>
            <a:ext cx="11152188" cy="747713"/>
          </a:xfrm>
        </p:spPr>
        <p:txBody>
          <a:bodyPr>
            <a:normAutofit fontScale="90000"/>
          </a:bodyPr>
          <a:lstStyle/>
          <a:p>
            <a:r>
              <a:rPr lang="en-US" dirty="0">
                <a:solidFill>
                  <a:schemeClr val="bg1">
                    <a:alpha val="99000"/>
                  </a:schemeClr>
                </a:solidFill>
              </a:rPr>
              <a:t>Microsoft Big Data Roadmap</a:t>
            </a:r>
          </a:p>
        </p:txBody>
      </p:sp>
      <p:grpSp>
        <p:nvGrpSpPr>
          <p:cNvPr id="47" name="Group 46"/>
          <p:cNvGrpSpPr/>
          <p:nvPr/>
        </p:nvGrpSpPr>
        <p:grpSpPr>
          <a:xfrm>
            <a:off x="6175782"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To accelerate the delivery </a:t>
              </a:r>
              <a:br>
                <a:rPr sz="2200">
                  <a:solidFill>
                    <a:srgbClr val="FFFFFF">
                      <a:alpha val="99000"/>
                    </a:srgbClr>
                  </a:solidFill>
                </a:rPr>
              </a:br>
              <a:r>
                <a:rPr sz="2200">
                  <a:solidFill>
                    <a:srgbClr val="FFFFFF">
                      <a:alpha val="99000"/>
                    </a:srgbClr>
                  </a:solidFill>
                </a:rPr>
                <a:t>of Microsoft’s Hadoop based solution for Windows Server and service for Microsoft Azure, Microsoft is announcing a partnership with </a:t>
              </a:r>
              <a:r>
                <a:rPr sz="2200" err="1">
                  <a:solidFill>
                    <a:srgbClr val="FFFFFF">
                      <a:alpha val="99000"/>
                    </a:srgbClr>
                  </a:solidFill>
                </a:rPr>
                <a:t>Hortonworks</a:t>
              </a:r>
              <a:endParaRPr sz="2200">
                <a:solidFill>
                  <a:srgbClr val="FFFFFF">
                    <a:alpha val="99000"/>
                  </a:srgbClr>
                </a:solidFill>
              </a:endParaRPr>
            </a:p>
            <a:p>
              <a:pPr defTabSz="1218987">
                <a:buClr>
                  <a:srgbClr val="292929"/>
                </a:buClr>
                <a:buSzTx/>
              </a:pPr>
              <a:endParaRPr sz="2200">
                <a:solidFill>
                  <a:srgbClr val="FFFFFF">
                    <a:alpha val="99000"/>
                  </a:srgb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solidFill>
                      <a:srgbClr val="00B0F0"/>
                    </a:solidFill>
                  </a:endParaRPr>
                </a:p>
              </p:txBody>
            </p:sp>
          </p:grpSp>
        </p:grpSp>
      </p:grpSp>
      <p:grpSp>
        <p:nvGrpSpPr>
          <p:cNvPr id="48" name="Group 47"/>
          <p:cNvGrpSpPr/>
          <p:nvPr/>
        </p:nvGrpSpPr>
        <p:grpSpPr>
          <a:xfrm>
            <a:off x="6175782" y="4010752"/>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committed </a:t>
              </a:r>
              <a:br>
                <a:rPr sz="2200">
                  <a:solidFill>
                    <a:srgbClr val="FFFFFF">
                      <a:alpha val="99000"/>
                    </a:srgbClr>
                  </a:solidFill>
                </a:rPr>
              </a:br>
              <a:r>
                <a:rPr sz="2200">
                  <a:solidFill>
                    <a:srgbClr val="FFFFFF">
                      <a:alpha val="99000"/>
                    </a:srgbClr>
                  </a:solidFill>
                </a:rPr>
                <a:t>to broadening accessibility and usage of Hadoop to end users, developers and IT professionals in organizations of all sizes</a:t>
              </a: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49" name="Group 48"/>
          <p:cNvGrpSpPr/>
          <p:nvPr/>
        </p:nvGrpSpPr>
        <p:grpSpPr>
          <a:xfrm>
            <a:off x="520701"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announcing </a:t>
              </a:r>
              <a:br>
                <a:rPr sz="2200">
                  <a:solidFill>
                    <a:srgbClr val="FFFFFF">
                      <a:alpha val="99000"/>
                    </a:srgbClr>
                  </a:solidFill>
                </a:rPr>
              </a:br>
              <a:r>
                <a:rPr sz="2200">
                  <a:solidFill>
                    <a:srgbClr val="FFFFFF">
                      <a:alpha val="99000"/>
                    </a:srgbClr>
                  </a:solidFill>
                </a:rPr>
                <a:t>an end-to-end roadmap </a:t>
              </a:r>
              <a:br>
                <a:rPr sz="2200">
                  <a:solidFill>
                    <a:srgbClr val="FFFFFF">
                      <a:alpha val="99000"/>
                    </a:srgbClr>
                  </a:solidFill>
                </a:rPr>
              </a:br>
              <a:r>
                <a:rPr sz="2200">
                  <a:solidFill>
                    <a:srgbClr val="FFFFFF">
                      <a:alpha val="99000"/>
                    </a:srgbClr>
                  </a:solidFill>
                </a:rPr>
                <a:t>for Big Data that embraces Apache </a:t>
              </a:r>
              <a:r>
                <a:rPr sz="2200" err="1">
                  <a:solidFill>
                    <a:srgbClr val="FFFFFF">
                      <a:alpha val="99000"/>
                    </a:srgbClr>
                  </a:solidFill>
                </a:rPr>
                <a:t>Hadoop</a:t>
              </a:r>
              <a:r>
                <a:rPr sz="2200" baseline="30000" err="1">
                  <a:solidFill>
                    <a:srgbClr val="FFFFFF">
                      <a:alpha val="99000"/>
                    </a:srgbClr>
                  </a:solidFill>
                </a:rPr>
                <a:t>TM</a:t>
              </a:r>
              <a:r>
                <a:rPr sz="2200">
                  <a:solidFill>
                    <a:srgbClr val="FFFFFF">
                      <a:alpha val="99000"/>
                    </a:srgbClr>
                  </a:solidFill>
                </a:rPr>
                <a:t> by distributing enterprise class Hadoop based solutions on both Windows Server and Microsoft Azure</a:t>
              </a: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grpSp>
        <p:nvGrpSpPr>
          <p:cNvPr id="50" name="Group 49"/>
          <p:cNvGrpSpPr/>
          <p:nvPr/>
        </p:nvGrpSpPr>
        <p:grpSpPr>
          <a:xfrm>
            <a:off x="520701"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sz="2200">
                  <a:solidFill>
                    <a:srgbClr val="FFFFFF">
                      <a:alpha val="99000"/>
                    </a:srgbClr>
                  </a:solidFill>
                </a:rPr>
                <a:t>Microsoft is extending </a:t>
              </a:r>
              <a:br>
                <a:rPr sz="2200">
                  <a:solidFill>
                    <a:srgbClr val="FFFFFF">
                      <a:alpha val="99000"/>
                    </a:srgbClr>
                  </a:solidFill>
                </a:rPr>
              </a:br>
              <a:r>
                <a:rPr sz="2200">
                  <a:solidFill>
                    <a:srgbClr val="FFFFFF">
                      <a:alpha val="99000"/>
                    </a:srgbClr>
                  </a:solidFill>
                </a:rPr>
                <a:t>its leadership in business intelligence and data warehousing to provide insights to all users by activating new types of </a:t>
              </a:r>
              <a:br>
                <a:rPr sz="2200">
                  <a:solidFill>
                    <a:srgbClr val="FFFFFF">
                      <a:alpha val="99000"/>
                    </a:srgbClr>
                  </a:solidFill>
                </a:rPr>
              </a:br>
              <a:r>
                <a:rPr sz="2200">
                  <a:solidFill>
                    <a:srgbClr val="FFFFFF">
                      <a:alpha val="99000"/>
                    </a:srgb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solidFill>
                    <a:srgbClr val="00B0F0"/>
                  </a:solidFill>
                </a:endParaRPr>
              </a:p>
            </p:txBody>
          </p:sp>
        </p:grpSp>
      </p:grpSp>
    </p:spTree>
    <p:extLst>
      <p:ext uri="{BB962C8B-B14F-4D97-AF65-F5344CB8AC3E}">
        <p14:creationId xmlns:p14="http://schemas.microsoft.com/office/powerpoint/2010/main" val="333889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438411" y="1385170"/>
            <a:ext cx="11149013" cy="2216150"/>
          </a:xfrm>
        </p:spPr>
        <p:txBody>
          <a:bodyPr/>
          <a:lstStyle/>
          <a:p>
            <a:pPr marL="0" lvl="0" indent="0">
              <a:buNone/>
            </a:pPr>
            <a:r>
              <a:rPr lang="en-US" u="sng" dirty="0" smtClean="0">
                <a:ln>
                  <a:solidFill>
                    <a:srgbClr val="FFFFFF">
                      <a:alpha val="0"/>
                    </a:srgbClr>
                  </a:solidFill>
                </a:ln>
                <a:latin typeface="Segoe UI Light" pitchFamily="34" charset="0"/>
              </a:rPr>
              <a:t>http://www.hadooponazure.com/</a:t>
            </a:r>
          </a:p>
          <a:p>
            <a:pPr marL="0" indent="0">
              <a:buNone/>
            </a:pPr>
            <a:r>
              <a:rPr lang="en-US" u="sng" dirty="0" smtClean="0">
                <a:ln>
                  <a:solidFill>
                    <a:srgbClr val="FFFFFF">
                      <a:alpha val="0"/>
                    </a:srgbClr>
                  </a:solidFill>
                </a:ln>
                <a:latin typeface="Segoe UI Light" pitchFamily="34" charset="0"/>
              </a:rPr>
              <a:t>http://hadoop.apache.org/</a:t>
            </a:r>
            <a:endParaRPr lang="en-US" u="sng" dirty="0">
              <a:ln>
                <a:solidFill>
                  <a:srgbClr val="FFFFFF">
                    <a:alpha val="0"/>
                  </a:srgbClr>
                </a:solidFill>
              </a:ln>
              <a:latin typeface="Segoe UI Light" pitchFamily="34" charset="0"/>
            </a:endParaRPr>
          </a:p>
          <a:p>
            <a:pPr lvl="0"/>
            <a:endParaRPr lang="en-US" u="sng" dirty="0" smtClean="0">
              <a:ln>
                <a:solidFill>
                  <a:srgbClr val="FFFFFF">
                    <a:alpha val="0"/>
                  </a:srgbClr>
                </a:solidFill>
              </a:ln>
              <a:latin typeface="Segoe UI Light" pitchFamily="34" charset="0"/>
            </a:endParaRPr>
          </a:p>
          <a:p>
            <a:endParaRPr lang="en-US" dirty="0"/>
          </a:p>
        </p:txBody>
      </p:sp>
      <p:sp>
        <p:nvSpPr>
          <p:cNvPr id="2" name="Title 1"/>
          <p:cNvSpPr>
            <a:spLocks noGrp="1"/>
          </p:cNvSpPr>
          <p:nvPr>
            <p:ph type="title" idx="4294967295"/>
          </p:nvPr>
        </p:nvSpPr>
        <p:spPr>
          <a:xfrm>
            <a:off x="250520" y="291231"/>
            <a:ext cx="11152188" cy="747713"/>
          </a:xfrm>
        </p:spPr>
        <p:txBody>
          <a:bodyPr>
            <a:normAutofit fontScale="90000"/>
          </a:bodyPr>
          <a:lstStyle/>
          <a:p>
            <a:r>
              <a:rPr lang="en-US" dirty="0">
                <a:solidFill>
                  <a:schemeClr val="bg1"/>
                </a:solidFill>
              </a:rPr>
              <a:t>Resources</a:t>
            </a:r>
            <a:endParaRPr lang="en-US" sz="3200" dirty="0">
              <a:solidFill>
                <a:schemeClr val="bg1"/>
              </a:solidFill>
            </a:endParaRPr>
          </a:p>
        </p:txBody>
      </p:sp>
    </p:spTree>
    <p:extLst>
      <p:ext uri="{BB962C8B-B14F-4D97-AF65-F5344CB8AC3E}">
        <p14:creationId xmlns:p14="http://schemas.microsoft.com/office/powerpoint/2010/main" val="11697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909888" y="2085727"/>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10" name="Content Placeholder 2"/>
          <p:cNvSpPr txBox="1">
            <a:spLocks/>
          </p:cNvSpPr>
          <p:nvPr/>
        </p:nvSpPr>
        <p:spPr>
          <a:xfrm>
            <a:off x="0" y="1"/>
            <a:ext cx="12191999" cy="232913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a:solidFill>
                  <a:schemeClr val="bg2"/>
                </a:solidFill>
                <a:latin typeface="+mj-lt"/>
              </a:rPr>
              <a:t>Microsoft Azure Platform PowerShell </a:t>
            </a:r>
            <a:r>
              <a:rPr lang="en-US" sz="4000" spc="-51" dirty="0" err="1">
                <a:solidFill>
                  <a:schemeClr val="bg2"/>
                </a:solidFill>
                <a:latin typeface="+mj-lt"/>
              </a:rPr>
              <a:t>cmdlets</a:t>
            </a:r>
            <a:endParaRPr lang="en-US" sz="4000" spc="-51" dirty="0">
              <a:solidFill>
                <a:schemeClr val="bg2"/>
              </a:solidFill>
              <a:latin typeface="+mj-lt"/>
            </a:endParaRPr>
          </a:p>
        </p:txBody>
      </p:sp>
      <p:pic>
        <p:nvPicPr>
          <p:cNvPr id="11" name="Picture 10"/>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Tree>
    <p:extLst>
      <p:ext uri="{BB962C8B-B14F-4D97-AF65-F5344CB8AC3E}">
        <p14:creationId xmlns:p14="http://schemas.microsoft.com/office/powerpoint/2010/main" val="79550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20701" y="228601"/>
            <a:ext cx="11149013" cy="1329595"/>
          </a:xfrm>
        </p:spPr>
        <p:txBody>
          <a:bodyPr>
            <a:normAutofit fontScale="90000"/>
          </a:bodyPr>
          <a:lstStyle/>
          <a:p>
            <a:r>
              <a:rPr lang="en-US" sz="4800" dirty="0"/>
              <a:t>SQL Database Billing Rates (As of 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200509" y="1805627"/>
            <a:ext cx="3345104" cy="3043210"/>
          </a:xfrm>
          <a:prstGeom prst="rect">
            <a:avLst/>
          </a:prstGeom>
          <a:noFill/>
          <a:ln>
            <a:noFill/>
          </a:ln>
        </p:spPr>
      </p:pic>
      <p:sp>
        <p:nvSpPr>
          <p:cNvPr id="7" name="Content Placeholder 2"/>
          <p:cNvSpPr txBox="1">
            <a:spLocks/>
          </p:cNvSpPr>
          <p:nvPr/>
        </p:nvSpPr>
        <p:spPr>
          <a:xfrm>
            <a:off x="6339283"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endParaRPr lang="en-US" sz="1600" spc="-51" dirty="0"/>
          </a:p>
        </p:txBody>
      </p:sp>
      <p:graphicFrame>
        <p:nvGraphicFramePr>
          <p:cNvPr id="8" name="Content Placeholder 1"/>
          <p:cNvGraphicFramePr>
            <a:graphicFrameLocks/>
          </p:cNvGraphicFramePr>
          <p:nvPr>
            <p:extLst/>
          </p:nvPr>
        </p:nvGraphicFramePr>
        <p:xfrm>
          <a:off x="4517027"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7027"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pc="-100" dirty="0">
                <a:solidFill>
                  <a:schemeClr val="accent2">
                    <a:alpha val="99000"/>
                  </a:schemeClr>
                </a:solidFill>
                <a:latin typeface="Segoe UI Light" pitchFamily="34" charset="0"/>
              </a:rPr>
              <a:t>Data Transfers</a:t>
            </a:r>
          </a:p>
          <a:p>
            <a:pPr marL="3175" lvl="1" indent="0" defTabSz="914325">
              <a:spcBef>
                <a:spcPts val="600"/>
              </a:spcBef>
              <a:buNone/>
            </a:pPr>
            <a:r>
              <a:rPr lang="en-US" sz="1600" spc="-51" dirty="0"/>
              <a:t>North America and Europe regions $0.05 - $0.12 per GB outbound</a:t>
            </a:r>
          </a:p>
          <a:p>
            <a:pPr marL="3175" lvl="1" indent="0" defTabSz="914325">
              <a:spcBef>
                <a:spcPts val="600"/>
              </a:spcBef>
              <a:buNone/>
            </a:pPr>
            <a:r>
              <a:rPr lang="en-US" sz="1600" spc="-51" dirty="0"/>
              <a:t>Asia Pacific region $0.12 - $0.19 per GB outbound</a:t>
            </a:r>
          </a:p>
          <a:p>
            <a:pPr marL="3175" lvl="1" indent="0" defTabSz="914325">
              <a:spcBef>
                <a:spcPts val="600"/>
              </a:spcBef>
              <a:buNone/>
            </a:pPr>
            <a:r>
              <a:rPr lang="en-US" sz="1600" spc="-51" dirty="0"/>
              <a:t>All inbound data transfers are at no charge.</a:t>
            </a:r>
          </a:p>
        </p:txBody>
      </p:sp>
      <p:sp>
        <p:nvSpPr>
          <p:cNvPr id="10" name="Content Placeholder 2"/>
          <p:cNvSpPr txBox="1">
            <a:spLocks/>
          </p:cNvSpPr>
          <p:nvPr/>
        </p:nvSpPr>
        <p:spPr>
          <a:xfrm>
            <a:off x="4517027"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1600" spc="-51" dirty="0"/>
              <a:t>Based on graduated rate based on database size</a:t>
            </a:r>
          </a:p>
          <a:p>
            <a:pPr marL="3175" indent="0" defTabSz="914325">
              <a:spcBef>
                <a:spcPts val="0"/>
              </a:spcBef>
              <a:spcAft>
                <a:spcPts val="300"/>
              </a:spcAft>
              <a:buNone/>
            </a:pPr>
            <a:r>
              <a:rPr lang="en-US" sz="1600" spc="-51" dirty="0"/>
              <a:t>Charged at monthly rate per database</a:t>
            </a:r>
          </a:p>
          <a:p>
            <a:pPr marL="3175" lvl="1" indent="0" defTabSz="914325">
              <a:spcBef>
                <a:spcPts val="600"/>
              </a:spcBef>
              <a:buNone/>
            </a:pPr>
            <a:r>
              <a:rPr lang="en-US" sz="1600" spc="-51" dirty="0"/>
              <a:t>Amortized over month -&gt; calculated on daily basis</a:t>
            </a:r>
          </a:p>
          <a:p>
            <a:pPr marL="3175" lvl="1" indent="0" defTabSz="914325">
              <a:spcBef>
                <a:spcPts val="600"/>
              </a:spcBef>
              <a:buNone/>
            </a:pPr>
            <a:r>
              <a:rPr lang="en-US" sz="1600" spc="-51" dirty="0"/>
              <a:t>No Transaction Charges</a:t>
            </a:r>
          </a:p>
        </p:txBody>
      </p:sp>
    </p:spTree>
    <p:extLst>
      <p:ext uri="{BB962C8B-B14F-4D97-AF65-F5344CB8AC3E}">
        <p14:creationId xmlns:p14="http://schemas.microsoft.com/office/powerpoint/2010/main" val="3593768338"/>
      </p:ext>
    </p:extLst>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0"/>
            <a:ext cx="11149013" cy="553998"/>
          </a:xfrm>
        </p:spPr>
        <p:txBody>
          <a:bodyPr>
            <a:normAutofit fontScale="90000"/>
          </a:bodyPr>
          <a:lstStyle/>
          <a:p>
            <a:r>
              <a:rPr lang="en-US" sz="4000" dirty="0"/>
              <a:t>SQL Database Architecture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91" b="1379"/>
          <a:stretch/>
        </p:blipFill>
        <p:spPr bwMode="auto">
          <a:xfrm>
            <a:off x="2833903" y="1447800"/>
            <a:ext cx="652419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7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812801"/>
            <a:ext cx="12191999" cy="703532"/>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z="4000" spc="-51" dirty="0" smtClean="0">
                <a:solidFill>
                  <a:schemeClr val="bg2"/>
                </a:solidFill>
                <a:latin typeface="+mj-lt"/>
              </a:rPr>
              <a:t>Azure </a:t>
            </a:r>
            <a:r>
              <a:rPr lang="en-US" sz="4000" spc="-51" dirty="0">
                <a:solidFill>
                  <a:schemeClr val="bg2"/>
                </a:solidFill>
                <a:latin typeface="+mj-lt"/>
              </a:rPr>
              <a:t>Cross-Platform Command-Line Interface (xplat-cli)</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a:t>
            </a:r>
            <a:r>
              <a:rPr lang="en-US" spc="-51" dirty="0">
                <a:solidFill>
                  <a:schemeClr val="bg2"/>
                </a:solidFill>
              </a:rPr>
              <a:t>Automate Server Provisioning</a:t>
            </a:r>
            <a:endParaRPr lang="en-US" dirty="0"/>
          </a:p>
        </p:txBody>
      </p:sp>
      <p:pic>
        <p:nvPicPr>
          <p:cNvPr id="4" name="Picture 3"/>
          <p:cNvPicPr>
            <a:picLocks noChangeAspect="1"/>
          </p:cNvPicPr>
          <p:nvPr/>
        </p:nvPicPr>
        <p:blipFill>
          <a:blip r:embed="rId3"/>
          <a:stretch>
            <a:fillRect/>
          </a:stretch>
        </p:blipFill>
        <p:spPr>
          <a:xfrm>
            <a:off x="1358655" y="1523902"/>
            <a:ext cx="9474687" cy="3810196"/>
          </a:xfrm>
          <a:prstGeom prst="rect">
            <a:avLst/>
          </a:prstGeom>
        </p:spPr>
      </p:pic>
      <p:pic>
        <p:nvPicPr>
          <p:cNvPr id="10" name="Picture 9"/>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Tree>
    <p:extLst>
      <p:ext uri="{BB962C8B-B14F-4D97-AF65-F5344CB8AC3E}">
        <p14:creationId xmlns:p14="http://schemas.microsoft.com/office/powerpoint/2010/main" val="375485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latin typeface="+mj-lt"/>
              </a:rPr>
              <a:t>Creating A SQL </a:t>
            </a:r>
            <a:r>
              <a:rPr lang="en-US" sz="4400" dirty="0" smtClean="0">
                <a:latin typeface="+mj-lt"/>
              </a:rPr>
              <a:t>Database </a:t>
            </a:r>
            <a:r>
              <a:rPr lang="en-US" sz="4400" dirty="0" smtClean="0">
                <a:latin typeface="+mj-lt"/>
              </a:rPr>
              <a:t>Server</a:t>
            </a:r>
            <a:br>
              <a:rPr lang="en-US" sz="4400" dirty="0" smtClean="0">
                <a:latin typeface="+mj-lt"/>
              </a:rPr>
            </a:br>
            <a:r>
              <a:rPr lang="en-US" sz="4400" dirty="0" smtClean="0">
                <a:latin typeface="+mj-lt"/>
              </a:rPr>
              <a:t>and </a:t>
            </a:r>
            <a:r>
              <a:rPr lang="en-US" sz="4400" dirty="0" smtClean="0">
                <a:latin typeface="+mj-lt"/>
              </a:rPr>
              <a:t>a SQL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1509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152570022"/>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Tree>
    <p:extLst>
      <p:ext uri="{BB962C8B-B14F-4D97-AF65-F5344CB8AC3E}">
        <p14:creationId xmlns:p14="http://schemas.microsoft.com/office/powerpoint/2010/main" val="2018677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44933904"/>
              </p:ext>
            </p:extLst>
          </p:nvPr>
        </p:nvGraphicFramePr>
        <p:xfrm>
          <a:off x="340517" y="1487468"/>
          <a:ext cx="11510966" cy="3968287"/>
        </p:xfrm>
        <a:graphic>
          <a:graphicData uri="http://schemas.openxmlformats.org/drawingml/2006/table">
            <a:tbl>
              <a:tblPr firstRow="1" bandRow="1">
                <a:tableStyleId>{93296810-A885-4BE3-A3E7-6D5BEEA58F35}</a:tableStyleId>
              </a:tblPr>
              <a:tblGrid>
                <a:gridCol w="1198567"/>
                <a:gridCol w="1674812"/>
                <a:gridCol w="2071688"/>
                <a:gridCol w="1016000"/>
                <a:gridCol w="1841500"/>
                <a:gridCol w="830658"/>
                <a:gridCol w="960042"/>
                <a:gridCol w="1917699"/>
              </a:tblGrid>
              <a:tr h="566310">
                <a:tc rowSpan="2">
                  <a:txBody>
                    <a:bodyPr/>
                    <a:lstStyle/>
                    <a:p>
                      <a:r>
                        <a:rPr lang="en-US" b="0" dirty="0" smtClean="0">
                          <a:latin typeface="+mj-lt"/>
                        </a:rPr>
                        <a:t>Service</a:t>
                      </a:r>
                      <a:r>
                        <a:rPr lang="en-US" b="0" baseline="0" dirty="0" smtClean="0">
                          <a:latin typeface="+mj-lt"/>
                        </a:rPr>
                        <a:t> Tier</a:t>
                      </a:r>
                      <a:endParaRPr lang="en-US" b="0" dirty="0">
                        <a:latin typeface="+mj-lt"/>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Performance Level</a:t>
                      </a:r>
                      <a:endParaRPr lang="en-US" sz="1800" b="0" kern="1200" dirty="0">
                        <a:solidFill>
                          <a:schemeClr val="lt1"/>
                        </a:solidFill>
                        <a:latin typeface="+mj-lt"/>
                        <a:ea typeface="+mn-ea"/>
                        <a:cs typeface="+mn-cs"/>
                      </a:endParaRPr>
                    </a:p>
                  </a:txBody>
                  <a:tcPr>
                    <a:solidFill>
                      <a:srgbClr val="658E00"/>
                    </a:solidFill>
                  </a:tcPr>
                </a:tc>
                <a:tc rowSpan="2">
                  <a:txBody>
                    <a:bodyPr/>
                    <a:lstStyle/>
                    <a:p>
                      <a:pPr marL="0" algn="l" defTabSz="914400" rtl="0" eaLnBrk="1" latinLnBrk="0" hangingPunct="1"/>
                      <a:r>
                        <a:rPr lang="en-US" sz="1800" b="0" kern="1200" dirty="0" smtClean="0">
                          <a:solidFill>
                            <a:schemeClr val="lt1"/>
                          </a:solidFill>
                          <a:latin typeface="+mj-lt"/>
                          <a:ea typeface="+mn-ea"/>
                          <a:cs typeface="+mn-cs"/>
                        </a:rPr>
                        <a:t>Common App Pattern</a:t>
                      </a:r>
                      <a:endParaRPr lang="en-US" sz="1800" b="0" kern="1200" dirty="0">
                        <a:solidFill>
                          <a:schemeClr val="lt1"/>
                        </a:solidFill>
                        <a:latin typeface="+mj-lt"/>
                        <a:ea typeface="+mn-ea"/>
                        <a:cs typeface="+mn-cs"/>
                      </a:endParaRPr>
                    </a:p>
                  </a:txBody>
                  <a:tcPr>
                    <a:solidFill>
                      <a:srgbClr val="658E00"/>
                    </a:solidFill>
                  </a:tcPr>
                </a:tc>
                <a:tc gridSpan="3">
                  <a:txBody>
                    <a:bodyPr/>
                    <a:lstStyle/>
                    <a:p>
                      <a:pPr marL="0" algn="l" defTabSz="914400" rtl="0" eaLnBrk="1" latinLnBrk="0" hangingPunct="1"/>
                      <a:r>
                        <a:rPr lang="en-US" sz="1800" b="0" kern="1200" dirty="0" smtClean="0">
                          <a:solidFill>
                            <a:schemeClr val="lt1"/>
                          </a:solidFill>
                          <a:latin typeface="+mj-lt"/>
                          <a:ea typeface="+mn-ea"/>
                          <a:cs typeface="+mn-cs"/>
                        </a:rPr>
                        <a:t>Performance</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b="0" kern="1200" dirty="0" smtClean="0">
                          <a:solidFill>
                            <a:schemeClr val="lt1"/>
                          </a:solidFill>
                          <a:latin typeface="+mj-lt"/>
                          <a:ea typeface="+mn-ea"/>
                          <a:cs typeface="+mn-cs"/>
                        </a:rPr>
                        <a:t>Business Continuity </a:t>
                      </a:r>
                      <a:endParaRPr lang="en-US" sz="1800" b="0" kern="1200" dirty="0">
                        <a:solidFill>
                          <a:schemeClr val="lt1"/>
                        </a:solidFill>
                        <a:latin typeface="+mj-lt"/>
                        <a:ea typeface="+mn-ea"/>
                        <a:cs typeface="+mn-cs"/>
                      </a:endParaRPr>
                    </a:p>
                  </a:txBody>
                  <a:tcPr>
                    <a:solidFill>
                      <a:srgbClr val="658E00"/>
                    </a:solidFill>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dirty="0" smtClean="0">
                          <a:solidFill>
                            <a:srgbClr val="005D7E"/>
                          </a:solidFill>
                          <a:latin typeface="+mj-lt"/>
                        </a:rPr>
                        <a:t>Max DB Size</a:t>
                      </a:r>
                      <a:endParaRPr lang="en-US" dirty="0">
                        <a:solidFill>
                          <a:srgbClr val="005D7E"/>
                        </a:solidFill>
                        <a:latin typeface="+mj-lt"/>
                      </a:endParaRPr>
                    </a:p>
                  </a:txBody>
                  <a:tcPr/>
                </a:tc>
                <a:tc>
                  <a:txBody>
                    <a:bodyPr/>
                    <a:lstStyle/>
                    <a:p>
                      <a:r>
                        <a:rPr lang="en-US" dirty="0" smtClean="0">
                          <a:solidFill>
                            <a:srgbClr val="005D7E"/>
                          </a:solidFill>
                          <a:latin typeface="+mj-lt"/>
                        </a:rPr>
                        <a:t>Transaction </a:t>
                      </a:r>
                      <a:r>
                        <a:rPr lang="en-US" dirty="0" err="1" smtClean="0">
                          <a:solidFill>
                            <a:srgbClr val="005D7E"/>
                          </a:solidFill>
                          <a:latin typeface="+mj-lt"/>
                        </a:rPr>
                        <a:t>Perf</a:t>
                      </a:r>
                      <a:r>
                        <a:rPr lang="en-US" dirty="0" smtClean="0">
                          <a:solidFill>
                            <a:srgbClr val="005D7E"/>
                          </a:solidFill>
                          <a:latin typeface="+mj-lt"/>
                        </a:rPr>
                        <a:t>. Objective</a:t>
                      </a:r>
                      <a:endParaRPr lang="en-US" dirty="0">
                        <a:solidFill>
                          <a:srgbClr val="005D7E"/>
                        </a:solidFill>
                        <a:latin typeface="+mj-lt"/>
                      </a:endParaRPr>
                    </a:p>
                  </a:txBody>
                  <a:tcPr/>
                </a:tc>
                <a:tc>
                  <a:txBody>
                    <a:bodyPr/>
                    <a:lstStyle/>
                    <a:p>
                      <a:r>
                        <a:rPr lang="en-US" dirty="0" smtClean="0">
                          <a:solidFill>
                            <a:srgbClr val="005D7E"/>
                          </a:solidFill>
                          <a:latin typeface="+mj-lt"/>
                        </a:rPr>
                        <a:t>DTU</a:t>
                      </a:r>
                      <a:endParaRPr lang="en-US" dirty="0">
                        <a:solidFill>
                          <a:srgbClr val="005D7E"/>
                        </a:solidFill>
                        <a:latin typeface="+mj-lt"/>
                      </a:endParaRPr>
                    </a:p>
                  </a:txBody>
                  <a:tcPr/>
                </a:tc>
                <a:tc>
                  <a:txBody>
                    <a:bodyPr/>
                    <a:lstStyle/>
                    <a:p>
                      <a:r>
                        <a:rPr lang="en-US" dirty="0" smtClean="0">
                          <a:solidFill>
                            <a:srgbClr val="005D7E"/>
                          </a:solidFill>
                          <a:latin typeface="+mj-lt"/>
                        </a:rPr>
                        <a:t>PITR</a:t>
                      </a:r>
                      <a:endParaRPr lang="en-US" dirty="0">
                        <a:solidFill>
                          <a:srgbClr val="005D7E"/>
                        </a:solidFill>
                        <a:latin typeface="+mj-lt"/>
                      </a:endParaRPr>
                    </a:p>
                  </a:txBody>
                  <a:tcPr/>
                </a:tc>
                <a:tc>
                  <a:txBody>
                    <a:bodyPr/>
                    <a:lstStyle/>
                    <a:p>
                      <a:r>
                        <a:rPr lang="en-US" dirty="0" smtClean="0">
                          <a:solidFill>
                            <a:srgbClr val="005D7E"/>
                          </a:solidFill>
                          <a:latin typeface="+mj-lt"/>
                        </a:rPr>
                        <a:t>DR / GEO-Rep</a:t>
                      </a:r>
                      <a:endParaRPr lang="en-US" dirty="0">
                        <a:solidFill>
                          <a:srgbClr val="005D7E"/>
                        </a:solidFill>
                        <a:latin typeface="+mj-lt"/>
                      </a:endParaRPr>
                    </a:p>
                  </a:txBody>
                  <a:tcPr/>
                </a:tc>
              </a:tr>
              <a:tr h="854541">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dirty="0" smtClean="0">
                          <a:solidFill>
                            <a:srgbClr val="005D7E"/>
                          </a:solidFill>
                          <a:latin typeface="+mj-lt"/>
                        </a:rPr>
                        <a:t>Basic</a:t>
                      </a:r>
                      <a:endParaRPr lang="en-US" dirty="0">
                        <a:solidFill>
                          <a:srgbClr val="005D7E"/>
                        </a:solidFill>
                        <a:latin typeface="+mj-lt"/>
                      </a:endParaRPr>
                    </a:p>
                  </a:txBody>
                  <a:tcPr/>
                </a:tc>
                <a:tc>
                  <a:txBody>
                    <a:bodyPr/>
                    <a:lstStyle/>
                    <a:p>
                      <a:r>
                        <a:rPr lang="en-US" sz="1600" dirty="0" smtClean="0">
                          <a:solidFill>
                            <a:srgbClr val="005D7E"/>
                          </a:solidFill>
                          <a:latin typeface="+mj-lt"/>
                        </a:rPr>
                        <a:t>Small</a:t>
                      </a:r>
                      <a:r>
                        <a:rPr lang="en-US" sz="1600" baseline="0" dirty="0" smtClean="0">
                          <a:solidFill>
                            <a:srgbClr val="005D7E"/>
                          </a:solidFill>
                          <a:latin typeface="+mj-lt"/>
                        </a:rPr>
                        <a:t> DB, SQL </a:t>
                      </a:r>
                      <a:r>
                        <a:rPr lang="en-US" sz="1600" baseline="0" dirty="0" err="1" smtClean="0">
                          <a:solidFill>
                            <a:srgbClr val="005D7E"/>
                          </a:solidFill>
                          <a:latin typeface="+mj-lt"/>
                        </a:rPr>
                        <a:t>opp</a:t>
                      </a:r>
                      <a:endParaRPr lang="en-US" dirty="0">
                        <a:solidFill>
                          <a:srgbClr val="005D7E"/>
                        </a:solidFill>
                        <a:latin typeface="+mj-lt"/>
                      </a:endParaRPr>
                    </a:p>
                  </a:txBody>
                  <a:tcPr/>
                </a:tc>
                <a:tc>
                  <a:txBody>
                    <a:bodyPr/>
                    <a:lstStyle/>
                    <a:p>
                      <a:r>
                        <a:rPr lang="en-US" dirty="0" smtClean="0">
                          <a:solidFill>
                            <a:srgbClr val="005D7E"/>
                          </a:solidFill>
                          <a:latin typeface="+mj-lt"/>
                        </a:rPr>
                        <a:t>2 GB</a:t>
                      </a:r>
                      <a:endParaRPr lang="en-US" dirty="0">
                        <a:solidFill>
                          <a:srgbClr val="005D7E"/>
                        </a:solidFill>
                        <a:latin typeface="+mj-lt"/>
                      </a:endParaRPr>
                    </a:p>
                  </a:txBody>
                  <a:tcPr/>
                </a:tc>
                <a:tc>
                  <a:txBody>
                    <a:bodyPr/>
                    <a:lstStyle/>
                    <a:p>
                      <a:r>
                        <a:rPr lang="en-US" dirty="0" smtClean="0">
                          <a:solidFill>
                            <a:srgbClr val="005D7E"/>
                          </a:solidFill>
                          <a:latin typeface="+mj-lt"/>
                        </a:rPr>
                        <a:t>Reliability</a:t>
                      </a:r>
                      <a:r>
                        <a:rPr lang="en-US" baseline="0" dirty="0" smtClean="0">
                          <a:solidFill>
                            <a:srgbClr val="005D7E"/>
                          </a:solidFill>
                          <a:latin typeface="+mj-lt"/>
                        </a:rPr>
                        <a:t> / Hr.</a:t>
                      </a:r>
                      <a:endParaRPr lang="en-US" dirty="0">
                        <a:solidFill>
                          <a:srgbClr val="005D7E"/>
                        </a:solidFill>
                        <a:latin typeface="+mj-lt"/>
                      </a:endParaRPr>
                    </a:p>
                  </a:txBody>
                  <a:tcPr/>
                </a:tc>
                <a:tc>
                  <a:txBody>
                    <a:bodyPr/>
                    <a:lstStyle/>
                    <a:p>
                      <a:r>
                        <a:rPr lang="en-US" dirty="0" smtClean="0">
                          <a:solidFill>
                            <a:srgbClr val="005D7E"/>
                          </a:solidFill>
                          <a:latin typeface="+mj-lt"/>
                        </a:rPr>
                        <a:t>5</a:t>
                      </a:r>
                      <a:endParaRPr lang="en-US" dirty="0">
                        <a:solidFill>
                          <a:srgbClr val="005D7E"/>
                        </a:solidFill>
                        <a:latin typeface="+mj-lt"/>
                      </a:endParaRPr>
                    </a:p>
                  </a:txBody>
                  <a:tcPr/>
                </a:tc>
                <a:tc>
                  <a:txBody>
                    <a:bodyPr/>
                    <a:lstStyle/>
                    <a:p>
                      <a:r>
                        <a:rPr lang="en-US" dirty="0" smtClean="0">
                          <a:solidFill>
                            <a:srgbClr val="005D7E"/>
                          </a:solidFill>
                          <a:latin typeface="+mj-lt"/>
                        </a:rPr>
                        <a:t>7 Days</a:t>
                      </a:r>
                      <a:endParaRPr lang="en-US" dirty="0">
                        <a:solidFill>
                          <a:srgbClr val="005D7E"/>
                        </a:solidFill>
                        <a:latin typeface="+mj-lt"/>
                      </a:endParaRPr>
                    </a:p>
                  </a:txBody>
                  <a:tcPr/>
                </a:tc>
                <a:tc>
                  <a:txBody>
                    <a:bodyPr/>
                    <a:lstStyle/>
                    <a:p>
                      <a:r>
                        <a:rPr lang="en-US" dirty="0" smtClean="0">
                          <a:solidFill>
                            <a:srgbClr val="005D7E"/>
                          </a:solidFill>
                          <a:latin typeface="+mj-lt"/>
                        </a:rPr>
                        <a:t>DB Copy + Manual Export</a:t>
                      </a:r>
                      <a:endParaRPr lang="en-US" dirty="0">
                        <a:solidFill>
                          <a:srgbClr val="005D7E"/>
                        </a:solidFill>
                        <a:latin typeface="+mj-lt"/>
                      </a:endParaRPr>
                    </a:p>
                  </a:txBody>
                  <a:tcPr/>
                </a:tc>
              </a:tr>
              <a:tr h="829178">
                <a:tc>
                  <a:txBody>
                    <a:bodyPr/>
                    <a:lstStyle/>
                    <a:p>
                      <a:r>
                        <a:rPr lang="en-US" dirty="0" smtClean="0">
                          <a:solidFill>
                            <a:srgbClr val="005D7E"/>
                          </a:solidFill>
                          <a:latin typeface="+mj-lt"/>
                        </a:rPr>
                        <a:t>Standard</a:t>
                      </a:r>
                      <a:endParaRPr lang="en-US" dirty="0">
                        <a:solidFill>
                          <a:srgbClr val="005D7E"/>
                        </a:solidFill>
                        <a:latin typeface="+mj-lt"/>
                      </a:endParaRPr>
                    </a:p>
                  </a:txBody>
                  <a:tcPr/>
                </a:tc>
                <a:tc>
                  <a:txBody>
                    <a:bodyPr/>
                    <a:lstStyle/>
                    <a:p>
                      <a:r>
                        <a:rPr lang="en-US" dirty="0" smtClean="0">
                          <a:solidFill>
                            <a:srgbClr val="005D7E"/>
                          </a:solidFill>
                          <a:latin typeface="+mj-lt"/>
                        </a:rPr>
                        <a:t>S0</a:t>
                      </a:r>
                      <a:br>
                        <a:rPr lang="en-US" dirty="0" smtClean="0">
                          <a:solidFill>
                            <a:srgbClr val="005D7E"/>
                          </a:solidFill>
                          <a:latin typeface="+mj-lt"/>
                        </a:rPr>
                      </a:br>
                      <a:r>
                        <a:rPr lang="en-US" dirty="0" smtClean="0">
                          <a:solidFill>
                            <a:srgbClr val="005D7E"/>
                          </a:solidFill>
                          <a:latin typeface="+mj-lt"/>
                        </a:rPr>
                        <a:t>S1</a:t>
                      </a:r>
                      <a:br>
                        <a:rPr lang="en-US" dirty="0" smtClean="0">
                          <a:solidFill>
                            <a:srgbClr val="005D7E"/>
                          </a:solidFill>
                          <a:latin typeface="+mj-lt"/>
                        </a:rPr>
                      </a:br>
                      <a:r>
                        <a:rPr lang="en-US" dirty="0" smtClean="0">
                          <a:solidFill>
                            <a:srgbClr val="005D7E"/>
                          </a:solidFill>
                          <a:latin typeface="+mj-lt"/>
                        </a:rPr>
                        <a:t>S2</a:t>
                      </a:r>
                      <a:endParaRPr lang="en-US" dirty="0">
                        <a:solidFill>
                          <a:srgbClr val="005D7E"/>
                        </a:solidFill>
                        <a:latin typeface="+mj-lt"/>
                      </a:endParaRPr>
                    </a:p>
                  </a:txBody>
                  <a:tcPr/>
                </a:tc>
                <a:tc>
                  <a:txBody>
                    <a:bodyPr/>
                    <a:lstStyle/>
                    <a:p>
                      <a:r>
                        <a:rPr lang="en-US" sz="1600" dirty="0" err="1" smtClean="0">
                          <a:solidFill>
                            <a:srgbClr val="005D7E"/>
                          </a:solidFill>
                          <a:latin typeface="+mj-lt"/>
                        </a:rPr>
                        <a:t>Wrkgp</a:t>
                      </a:r>
                      <a:r>
                        <a:rPr lang="en-US" sz="1600" dirty="0" smtClean="0">
                          <a:solidFill>
                            <a:srgbClr val="005D7E"/>
                          </a:solidFill>
                          <a:latin typeface="+mj-lt"/>
                        </a:rPr>
                        <a:t>/cloud</a:t>
                      </a:r>
                      <a:r>
                        <a:rPr lang="en-US" sz="1600" baseline="0" dirty="0" smtClean="0">
                          <a:solidFill>
                            <a:srgbClr val="005D7E"/>
                          </a:solidFill>
                          <a:latin typeface="+mj-lt"/>
                        </a:rPr>
                        <a:t> app, multiple concurrent  operations</a:t>
                      </a:r>
                      <a:endParaRPr lang="en-US" sz="1600" dirty="0">
                        <a:solidFill>
                          <a:srgbClr val="005D7E"/>
                        </a:solidFill>
                        <a:latin typeface="+mj-lt"/>
                      </a:endParaRPr>
                    </a:p>
                  </a:txBody>
                  <a:tcPr/>
                </a:tc>
                <a:tc>
                  <a:txBody>
                    <a:bodyPr/>
                    <a:lstStyle/>
                    <a:p>
                      <a:r>
                        <a:rPr lang="en-US" dirty="0" smtClean="0">
                          <a:solidFill>
                            <a:srgbClr val="005D7E"/>
                          </a:solidFill>
                          <a:latin typeface="+mj-lt"/>
                        </a:rPr>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Min.</a:t>
                      </a:r>
                      <a:endParaRPr lang="en-US" dirty="0" smtClean="0">
                        <a:solidFill>
                          <a:srgbClr val="005D7E"/>
                        </a:solidFill>
                        <a:latin typeface="+mj-lt"/>
                      </a:endParaRPr>
                    </a:p>
                  </a:txBody>
                  <a:tcPr/>
                </a:tc>
                <a:tc>
                  <a:txBody>
                    <a:bodyPr/>
                    <a:lstStyle/>
                    <a:p>
                      <a:r>
                        <a:rPr lang="en-US" dirty="0" smtClean="0">
                          <a:solidFill>
                            <a:srgbClr val="005D7E"/>
                          </a:solidFill>
                          <a:latin typeface="+mj-lt"/>
                        </a:rPr>
                        <a:t>10</a:t>
                      </a:r>
                      <a:br>
                        <a:rPr lang="en-US" dirty="0" smtClean="0">
                          <a:solidFill>
                            <a:srgbClr val="005D7E"/>
                          </a:solidFill>
                          <a:latin typeface="+mj-lt"/>
                        </a:rPr>
                      </a:br>
                      <a:r>
                        <a:rPr lang="en-US" dirty="0" smtClean="0">
                          <a:solidFill>
                            <a:srgbClr val="005D7E"/>
                          </a:solidFill>
                          <a:latin typeface="+mj-lt"/>
                        </a:rPr>
                        <a:t>20</a:t>
                      </a:r>
                      <a:br>
                        <a:rPr lang="en-US" dirty="0" smtClean="0">
                          <a:solidFill>
                            <a:srgbClr val="005D7E"/>
                          </a:solidFill>
                          <a:latin typeface="+mj-lt"/>
                        </a:rPr>
                      </a:br>
                      <a:r>
                        <a:rPr lang="en-US" dirty="0" smtClean="0">
                          <a:solidFill>
                            <a:srgbClr val="005D7E"/>
                          </a:solidFill>
                          <a:latin typeface="+mj-lt"/>
                        </a:rPr>
                        <a:t>50</a:t>
                      </a:r>
                      <a:endParaRPr lang="en-US" dirty="0">
                        <a:solidFill>
                          <a:srgbClr val="005D7E"/>
                        </a:solidFill>
                        <a:latin typeface="+mj-lt"/>
                      </a:endParaRPr>
                    </a:p>
                  </a:txBody>
                  <a:tcPr/>
                </a:tc>
                <a:tc>
                  <a:txBody>
                    <a:bodyPr/>
                    <a:lstStyle/>
                    <a:p>
                      <a:r>
                        <a:rPr lang="en-US" dirty="0" smtClean="0">
                          <a:solidFill>
                            <a:srgbClr val="005D7E"/>
                          </a:solidFill>
                          <a:latin typeface="+mj-lt"/>
                        </a:rPr>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DB Copy + Manual Export</a:t>
                      </a:r>
                    </a:p>
                  </a:txBody>
                  <a:tcPr/>
                </a:tc>
              </a:tr>
              <a:tr h="899032">
                <a:tc>
                  <a:txBody>
                    <a:bodyPr/>
                    <a:lstStyle/>
                    <a:p>
                      <a:r>
                        <a:rPr lang="en-US" dirty="0" smtClean="0">
                          <a:solidFill>
                            <a:srgbClr val="005D7E"/>
                          </a:solidFill>
                          <a:latin typeface="+mj-lt"/>
                        </a:rPr>
                        <a:t>Premium</a:t>
                      </a:r>
                      <a:endParaRPr lang="en-US" dirty="0">
                        <a:solidFill>
                          <a:srgbClr val="005D7E"/>
                        </a:solidFill>
                        <a:latin typeface="+mj-lt"/>
                      </a:endParaRPr>
                    </a:p>
                  </a:txBody>
                  <a:tcPr/>
                </a:tc>
                <a:tc>
                  <a:txBody>
                    <a:bodyPr/>
                    <a:lstStyle/>
                    <a:p>
                      <a:r>
                        <a:rPr lang="en-US" dirty="0" smtClean="0">
                          <a:solidFill>
                            <a:srgbClr val="005D7E"/>
                          </a:solidFill>
                          <a:latin typeface="+mj-lt"/>
                        </a:rPr>
                        <a:t>P1</a:t>
                      </a:r>
                      <a:r>
                        <a:rPr lang="en-US" baseline="0" dirty="0" smtClean="0">
                          <a:solidFill>
                            <a:srgbClr val="005D7E"/>
                          </a:solidFill>
                          <a:latin typeface="+mj-lt"/>
                        </a:rPr>
                        <a:t/>
                      </a:r>
                      <a:br>
                        <a:rPr lang="en-US" baseline="0" dirty="0" smtClean="0">
                          <a:solidFill>
                            <a:srgbClr val="005D7E"/>
                          </a:solidFill>
                          <a:latin typeface="+mj-lt"/>
                        </a:rPr>
                      </a:br>
                      <a:r>
                        <a:rPr lang="en-US" baseline="0" dirty="0" smtClean="0">
                          <a:solidFill>
                            <a:srgbClr val="005D7E"/>
                          </a:solidFill>
                          <a:latin typeface="+mj-lt"/>
                        </a:rPr>
                        <a:t>P2</a:t>
                      </a:r>
                      <a:br>
                        <a:rPr lang="en-US" baseline="0" dirty="0" smtClean="0">
                          <a:solidFill>
                            <a:srgbClr val="005D7E"/>
                          </a:solidFill>
                          <a:latin typeface="+mj-lt"/>
                        </a:rPr>
                      </a:br>
                      <a:r>
                        <a:rPr lang="en-US" baseline="0" dirty="0" smtClean="0">
                          <a:solidFill>
                            <a:srgbClr val="005D7E"/>
                          </a:solidFill>
                          <a:latin typeface="+mj-lt"/>
                        </a:rPr>
                        <a:t>P3</a:t>
                      </a:r>
                      <a:endParaRPr lang="en-US" dirty="0">
                        <a:solidFill>
                          <a:srgbClr val="005D7E"/>
                        </a:solidFill>
                        <a:latin typeface="+mj-lt"/>
                      </a:endParaRPr>
                    </a:p>
                  </a:txBody>
                  <a:tcPr/>
                </a:tc>
                <a:tc>
                  <a:txBody>
                    <a:bodyPr/>
                    <a:lstStyle/>
                    <a:p>
                      <a:r>
                        <a:rPr lang="en-US" sz="1600" dirty="0" smtClean="0">
                          <a:solidFill>
                            <a:srgbClr val="005D7E"/>
                          </a:solidFill>
                          <a:latin typeface="+mj-lt"/>
                        </a:rPr>
                        <a:t>Mission</a:t>
                      </a:r>
                      <a:r>
                        <a:rPr lang="en-US" sz="1600" baseline="0" dirty="0" smtClean="0">
                          <a:solidFill>
                            <a:srgbClr val="005D7E"/>
                          </a:solidFill>
                          <a:latin typeface="+mj-lt"/>
                        </a:rPr>
                        <a:t> Critical, High volume, Many concurrent Users</a:t>
                      </a:r>
                      <a:endParaRPr lang="en-US" sz="1600" dirty="0">
                        <a:solidFill>
                          <a:srgbClr val="005D7E"/>
                        </a:solidFill>
                        <a:latin typeface="+mj-lt"/>
                      </a:endParaRPr>
                    </a:p>
                  </a:txBody>
                  <a:tcPr/>
                </a:tc>
                <a:tc>
                  <a:txBody>
                    <a:bodyPr/>
                    <a:lstStyle/>
                    <a:p>
                      <a:r>
                        <a:rPr lang="en-US" dirty="0" smtClean="0">
                          <a:solidFill>
                            <a:srgbClr val="005D7E"/>
                          </a:solidFill>
                          <a:latin typeface="+mj-lt"/>
                        </a:rPr>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solidFill>
                            <a:srgbClr val="005D7E"/>
                          </a:solidFill>
                          <a:latin typeface="+mj-lt"/>
                        </a:rPr>
                        <a:t>Reliability</a:t>
                      </a:r>
                      <a:r>
                        <a:rPr lang="en-US" baseline="0" dirty="0" smtClean="0">
                          <a:solidFill>
                            <a:srgbClr val="005D7E"/>
                          </a:solidFill>
                          <a:latin typeface="+mj-lt"/>
                        </a:rPr>
                        <a:t> / sec.</a:t>
                      </a:r>
                      <a:endParaRPr lang="en-US" dirty="0" smtClean="0">
                        <a:solidFill>
                          <a:srgbClr val="005D7E"/>
                        </a:solidFill>
                        <a:latin typeface="+mj-lt"/>
                      </a:endParaRPr>
                    </a:p>
                  </a:txBody>
                  <a:tcPr/>
                </a:tc>
                <a:tc>
                  <a:txBody>
                    <a:bodyPr/>
                    <a:lstStyle/>
                    <a:p>
                      <a:r>
                        <a:rPr lang="en-US" dirty="0" smtClean="0">
                          <a:solidFill>
                            <a:srgbClr val="005D7E"/>
                          </a:solidFill>
                          <a:latin typeface="+mj-lt"/>
                        </a:rPr>
                        <a:t>100</a:t>
                      </a:r>
                    </a:p>
                    <a:p>
                      <a:r>
                        <a:rPr lang="en-US" dirty="0" smtClean="0">
                          <a:solidFill>
                            <a:srgbClr val="005D7E"/>
                          </a:solidFill>
                          <a:latin typeface="+mj-lt"/>
                        </a:rPr>
                        <a:t>200</a:t>
                      </a:r>
                    </a:p>
                    <a:p>
                      <a:r>
                        <a:rPr lang="en-US" dirty="0" smtClean="0">
                          <a:solidFill>
                            <a:srgbClr val="005D7E"/>
                          </a:solidFill>
                          <a:latin typeface="+mj-lt"/>
                        </a:rPr>
                        <a:t>800</a:t>
                      </a:r>
                      <a:endParaRPr lang="en-US" dirty="0">
                        <a:solidFill>
                          <a:srgbClr val="005D7E"/>
                        </a:solidFill>
                        <a:latin typeface="+mj-lt"/>
                      </a:endParaRPr>
                    </a:p>
                  </a:txBody>
                  <a:tcPr/>
                </a:tc>
                <a:tc>
                  <a:txBody>
                    <a:bodyPr/>
                    <a:lstStyle/>
                    <a:p>
                      <a:r>
                        <a:rPr lang="en-US" dirty="0" smtClean="0">
                          <a:solidFill>
                            <a:srgbClr val="005D7E"/>
                          </a:solidFill>
                          <a:latin typeface="+mj-lt"/>
                        </a:rPr>
                        <a:t>35 Days</a:t>
                      </a:r>
                      <a:endParaRPr lang="en-US" dirty="0">
                        <a:solidFill>
                          <a:srgbClr val="005D7E"/>
                        </a:solidFill>
                        <a:latin typeface="+mj-lt"/>
                      </a:endParaRPr>
                    </a:p>
                  </a:txBody>
                  <a:tcPr/>
                </a:tc>
                <a:tc>
                  <a:txBody>
                    <a:bodyPr/>
                    <a:lstStyle/>
                    <a:p>
                      <a:r>
                        <a:rPr lang="en-US" dirty="0" smtClean="0">
                          <a:solidFill>
                            <a:srgbClr val="005D7E"/>
                          </a:solidFill>
                          <a:latin typeface="+mj-lt"/>
                        </a:rPr>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5376863"/>
            <a:ext cx="12192000" cy="1481137"/>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0790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67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229045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1160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121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44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17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C86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211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smtClean="0"/>
              <a:t>Connect from on premise</a:t>
            </a:r>
          </a:p>
          <a:p>
            <a:r>
              <a:rPr lang="en-US" sz="4400" dirty="0" smtClean="0"/>
              <a:t>and deploy your database</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2595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4400" dirty="0">
                <a:solidFill>
                  <a:schemeClr val="bg1"/>
                </a:solidFill>
                <a:latin typeface="+mj-lt"/>
              </a:rPr>
              <a:t>Transact-SQL</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Technologies</a:t>
            </a:r>
          </a:p>
        </p:txBody>
      </p:sp>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08226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a:t>
            </a:r>
            <a:r>
              <a:rPr lang="en-US" dirty="0"/>
              <a:t>- Languages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8950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OData</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Entity Framework</a:t>
            </a:r>
          </a:p>
          <a:p>
            <a:pPr marL="252000" lvl="1" indent="0" defTabSz="914325">
              <a:spcBef>
                <a:spcPts val="1200"/>
              </a:spcBef>
              <a:buNone/>
            </a:pPr>
            <a:r>
              <a:rPr lang="en-US" sz="4400" dirty="0">
                <a:solidFill>
                  <a:schemeClr val="bg1"/>
                </a:solidFill>
                <a:latin typeface="+mj-lt"/>
              </a:rPr>
              <a:t>WCF Data Services</a:t>
            </a:r>
          </a:p>
          <a:p>
            <a:pPr marL="252000" lvl="1" indent="0" defTabSz="914325">
              <a:spcBef>
                <a:spcPts val="1200"/>
              </a:spcBef>
              <a:buNone/>
            </a:pPr>
            <a:r>
              <a:rPr lang="en-US" sz="4400" dirty="0" err="1" smtClean="0">
                <a:solidFill>
                  <a:schemeClr val="bg1"/>
                </a:solidFill>
                <a:latin typeface="+mj-lt"/>
              </a:rPr>
              <a:t>NHibernate</a:t>
            </a:r>
            <a:r>
              <a:rPr lang="en-US" sz="4400" dirty="0" smtClean="0">
                <a:solidFill>
                  <a:schemeClr val="bg1"/>
                </a:solidFill>
                <a:latin typeface="+mj-lt"/>
              </a:rPr>
              <a:t> </a:t>
            </a:r>
            <a:r>
              <a:rPr lang="en-US" sz="4400" dirty="0">
                <a:solidFill>
                  <a:schemeClr val="bg1"/>
                </a:solidFill>
                <a:latin typeface="+mj-lt"/>
              </a:rPr>
              <a:t>(etc.)</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Frameworks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85902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
        <p:nvSpPr>
          <p:cNvPr id="13" name="Rectangle 12"/>
          <p:cNvSpPr/>
          <p:nvPr/>
        </p:nvSpPr>
        <p:spPr>
          <a:xfrm>
            <a:off x="4323425" y="1331650"/>
            <a:ext cx="7501631"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437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Server Management Studio </a:t>
            </a:r>
            <a:r>
              <a:rPr lang="en-US" sz="4400" dirty="0" smtClean="0">
                <a:solidFill>
                  <a:schemeClr val="bg1"/>
                </a:solidFill>
                <a:latin typeface="+mj-lt"/>
              </a:rPr>
              <a:t>(&gt;=2008 R2)</a:t>
            </a:r>
          </a:p>
          <a:p>
            <a:pPr marL="252000" lvl="1" indent="0" defTabSz="914325">
              <a:spcBef>
                <a:spcPts val="1200"/>
              </a:spcBef>
              <a:buNone/>
            </a:pPr>
            <a:r>
              <a:rPr lang="en-US" sz="4400" dirty="0">
                <a:solidFill>
                  <a:schemeClr val="bg1"/>
                </a:solidFill>
                <a:latin typeface="+mj-lt"/>
              </a:rPr>
              <a:t>SQL</a:t>
            </a:r>
            <a:r>
              <a:rPr lang="en-US" sz="4400" dirty="0" smtClean="0">
                <a:solidFill>
                  <a:schemeClr val="bg1"/>
                </a:solidFill>
                <a:latin typeface="+mj-lt"/>
              </a:rPr>
              <a:t> </a:t>
            </a:r>
            <a:r>
              <a:rPr lang="en-US" sz="4400" dirty="0">
                <a:solidFill>
                  <a:schemeClr val="bg1"/>
                </a:solidFill>
                <a:latin typeface="+mj-lt"/>
              </a:rPr>
              <a:t>Server command-line utilities (SQLCMD, BCP</a:t>
            </a:r>
            <a:r>
              <a:rPr lang="en-US" sz="4400" dirty="0" smtClean="0">
                <a:solidFill>
                  <a:schemeClr val="bg1"/>
                </a:solidFill>
                <a:latin typeface="+mj-lt"/>
              </a:rPr>
              <a:t>)</a:t>
            </a:r>
          </a:p>
          <a:p>
            <a:pPr marL="252000" lvl="1" indent="0" defTabSz="914325">
              <a:spcBef>
                <a:spcPts val="1200"/>
              </a:spcBef>
              <a:buNone/>
            </a:pPr>
            <a:r>
              <a:rPr lang="en-US" sz="4400" dirty="0" smtClean="0">
                <a:solidFill>
                  <a:schemeClr val="bg1"/>
                </a:solidFill>
                <a:latin typeface="+mj-lt"/>
              </a:rPr>
              <a:t>Visual Studio IDE for database development</a:t>
            </a:r>
            <a:endParaRPr lang="en-US" sz="4400" dirty="0">
              <a:solidFill>
                <a:schemeClr val="bg1"/>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Use </a:t>
            </a:r>
            <a:r>
              <a:rPr lang="en-US" dirty="0"/>
              <a:t>Familiar </a:t>
            </a:r>
            <a:r>
              <a:rPr lang="en-US" dirty="0" smtClean="0"/>
              <a:t>Technologies - </a:t>
            </a:r>
            <a:r>
              <a:rPr lang="en-US" dirty="0"/>
              <a:t>Tools</a:t>
            </a: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2568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Use </a:t>
            </a:r>
            <a:r>
              <a:rPr lang="en-US" sz="4400" dirty="0">
                <a:solidFill>
                  <a:schemeClr val="bg1"/>
                </a:solidFill>
                <a:latin typeface="+mj-lt"/>
              </a:rPr>
              <a:t>command, distributed transactions, distributed views</a:t>
            </a:r>
          </a:p>
          <a:p>
            <a:pPr marL="252000" lvl="1" indent="0" defTabSz="914325">
              <a:spcBef>
                <a:spcPts val="1200"/>
              </a:spcBef>
              <a:buNone/>
            </a:pPr>
            <a:r>
              <a:rPr lang="en-US" sz="4400" dirty="0">
                <a:solidFill>
                  <a:schemeClr val="bg1"/>
                </a:solidFill>
                <a:latin typeface="+mj-lt"/>
              </a:rPr>
              <a:t>Service Broker</a:t>
            </a:r>
          </a:p>
          <a:p>
            <a:pPr marL="252000" lvl="1" indent="0" defTabSz="914325">
              <a:spcBef>
                <a:spcPts val="1200"/>
              </a:spcBef>
              <a:buNone/>
            </a:pPr>
            <a:r>
              <a:rPr lang="en-US" sz="4400" dirty="0">
                <a:solidFill>
                  <a:schemeClr val="bg1"/>
                </a:solidFill>
                <a:latin typeface="+mj-lt"/>
              </a:rPr>
              <a:t>Common Language Runtime (CLR)</a:t>
            </a:r>
          </a:p>
          <a:p>
            <a:pPr marL="252000" lvl="1" indent="0" defTabSz="914325">
              <a:spcBef>
                <a:spcPts val="1200"/>
              </a:spcBef>
              <a:buNone/>
            </a:pPr>
            <a:r>
              <a:rPr lang="en-US" sz="4400" dirty="0">
                <a:solidFill>
                  <a:schemeClr val="bg1"/>
                </a:solidFill>
                <a:latin typeface="+mj-lt"/>
              </a:rPr>
              <a:t>SQL Agent</a:t>
            </a:r>
          </a:p>
          <a:p>
            <a:pPr marL="252000" lvl="1" indent="0" defTabSz="914325">
              <a:spcBef>
                <a:spcPts val="1200"/>
              </a:spcBef>
              <a:buNone/>
            </a:pPr>
            <a:r>
              <a:rPr lang="en-US" sz="4400" dirty="0">
                <a:solidFill>
                  <a:schemeClr val="bg1"/>
                </a:solidFill>
                <a:latin typeface="+mj-lt"/>
              </a:rPr>
              <a:t>SQL Profiler</a:t>
            </a:r>
          </a:p>
          <a:p>
            <a:pPr marL="252000" lvl="1" indent="0" defTabSz="914325">
              <a:spcBef>
                <a:spcPts val="1200"/>
              </a:spcBef>
              <a:buNone/>
            </a:pPr>
            <a:r>
              <a:rPr lang="en-US" sz="4400" dirty="0">
                <a:solidFill>
                  <a:schemeClr val="bg1"/>
                </a:solidFill>
                <a:latin typeface="+mj-lt"/>
              </a:rPr>
              <a:t>Native Encryption</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Unsupported SQL Server Features</a:t>
            </a:r>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28585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1369" y="956707"/>
            <a:ext cx="8249264" cy="4679122"/>
          </a:xfrm>
          <a:prstGeom prst="rect">
            <a:avLst/>
          </a:prstGeom>
        </p:spPr>
      </p:pic>
      <p:sp>
        <p:nvSpPr>
          <p:cNvPr id="7" name="Content Placeholder 2"/>
          <p:cNvSpPr txBox="1">
            <a:spLocks/>
          </p:cNvSpPr>
          <p:nvPr/>
        </p:nvSpPr>
        <p:spPr>
          <a:xfrm>
            <a:off x="3347885" y="5530645"/>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bg2"/>
                </a:solidFill>
                <a:latin typeface="+mj-lt"/>
              </a:rPr>
              <a:t>Web </a:t>
            </a:r>
            <a:r>
              <a:rPr lang="en-US" sz="2400" spc="-51" dirty="0">
                <a:solidFill>
                  <a:schemeClr val="bg2"/>
                </a:solidFill>
                <a:latin typeface="+mj-lt"/>
              </a:rPr>
              <a:t>designers for tables, views, stored procs</a:t>
            </a:r>
          </a:p>
          <a:p>
            <a:pPr marL="3175" lvl="1" indent="0" algn="ctr" defTabSz="914325">
              <a:spcBef>
                <a:spcPts val="900"/>
              </a:spcBef>
              <a:buNone/>
            </a:pPr>
            <a:r>
              <a:rPr lang="en-US" sz="2400" spc="-51" dirty="0">
                <a:solidFill>
                  <a:schemeClr val="bg2"/>
                </a:solidFill>
                <a:latin typeface="+mj-lt"/>
              </a:rPr>
              <a:t>Interactive query editing and </a:t>
            </a:r>
            <a:r>
              <a:rPr lang="en-US" sz="2400" spc="-51" dirty="0" smtClean="0">
                <a:solidFill>
                  <a:schemeClr val="bg2"/>
                </a:solidFill>
                <a:latin typeface="+mj-lt"/>
              </a:rPr>
              <a:t>execution</a:t>
            </a:r>
            <a:endParaRPr lang="en-US" sz="3200" dirty="0">
              <a:latin typeface="+mj-lt"/>
            </a:endParaRPr>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a:t>
            </a:r>
            <a:r>
              <a:rPr lang="en-US" dirty="0"/>
              <a:t>Database Management Portal</a:t>
            </a: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43311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a:t>DAC Deployment </a:t>
            </a:r>
            <a:br>
              <a:rPr lang="en-US" sz="4400" dirty="0"/>
            </a:br>
            <a:r>
              <a:rPr lang="en-US" sz="4400" dirty="0" smtClean="0"/>
              <a:t>From </a:t>
            </a:r>
            <a:r>
              <a:rPr lang="en-US" sz="4400" dirty="0"/>
              <a:t>SQL Server Management Studio</a:t>
            </a: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4562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26118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16650" y="0"/>
            <a:ext cx="5975350" cy="6858000"/>
          </a:xfrm>
        </p:spPr>
        <p:txBody>
          <a:bodyPr>
            <a:noAutofit/>
          </a:bodyPr>
          <a:lstStyle/>
          <a:p>
            <a:pPr algn="l"/>
            <a:r>
              <a:rPr lang="en-US" sz="3200" dirty="0" smtClean="0">
                <a:latin typeface="Segoe UI Light" panose="020B0502040204020203" pitchFamily="34" charset="0"/>
                <a:cs typeface="Segoe UI Light" panose="020B0502040204020203" pitchFamily="34" charset="0"/>
              </a:rPr>
              <a:t>Classic </a:t>
            </a:r>
            <a:r>
              <a:rPr lang="en-US" sz="3200" dirty="0">
                <a:latin typeface="Segoe UI Light" panose="020B0502040204020203" pitchFamily="34" charset="0"/>
                <a:cs typeface="Segoe UI Light" panose="020B0502040204020203" pitchFamily="34" charset="0"/>
              </a:rPr>
              <a:t>3-tier enterprise </a:t>
            </a:r>
            <a:r>
              <a:rPr lang="en-US" sz="3200" dirty="0" smtClean="0">
                <a:latin typeface="Segoe UI Light" panose="020B0502040204020203" pitchFamily="34" charset="0"/>
                <a:cs typeface="Segoe UI Light" panose="020B0502040204020203" pitchFamily="34" charset="0"/>
              </a:rPr>
              <a:t>architecture:</a:t>
            </a:r>
          </a:p>
          <a:p>
            <a:pPr algn="l"/>
            <a:r>
              <a:rPr lang="en-US" sz="4400" dirty="0" smtClean="0">
                <a:latin typeface="Segoe UI Light" panose="020B0502040204020203" pitchFamily="34" charset="0"/>
                <a:cs typeface="Segoe UI Light" panose="020B0502040204020203" pitchFamily="34" charset="0"/>
              </a:rPr>
              <a:t>Scale out the front ends to multiple instances</a:t>
            </a:r>
            <a:r>
              <a:rPr lang="en-US" sz="4400" dirty="0">
                <a:latin typeface="Segoe UI Light" panose="020B0502040204020203" pitchFamily="34" charset="0"/>
                <a:cs typeface="Segoe UI Light" panose="020B0502040204020203" pitchFamily="34" charset="0"/>
              </a:rPr>
              <a:t> </a:t>
            </a:r>
            <a:r>
              <a:rPr lang="en-US" sz="4400" dirty="0" smtClean="0">
                <a:latin typeface="Segoe UI Light" panose="020B0502040204020203" pitchFamily="34" charset="0"/>
                <a:cs typeface="Segoe UI Light" panose="020B0502040204020203" pitchFamily="34" charset="0"/>
              </a:rPr>
              <a:t>is easy</a:t>
            </a:r>
          </a:p>
          <a:p>
            <a:pPr algn="l"/>
            <a:r>
              <a:rPr lang="en-US" sz="44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ext uri="{D42A27DB-BD31-4B8C-83A1-F6EECF244321}">
                <p14:modId xmlns:p14="http://schemas.microsoft.com/office/powerpoint/2010/main" val="1111346850"/>
              </p:ext>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2266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92391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0" y="530225"/>
            <a:ext cx="12192000" cy="6327775"/>
          </a:xfrm>
        </p:spPr>
        <p:txBody>
          <a:bodyPr>
            <a:noAutofit/>
          </a:bodyPr>
          <a:lstStyle/>
          <a:p>
            <a:pPr marL="252000" algn="l">
              <a:spcBef>
                <a:spcPts val="1200"/>
              </a:spcBef>
            </a:pPr>
            <a:r>
              <a:rPr lang="en-US" sz="4400" dirty="0"/>
              <a:t>Elastic Scale across thousands of databases via custom </a:t>
            </a:r>
            <a:r>
              <a:rPr lang="en-US" sz="4400" dirty="0" err="1"/>
              <a:t>sharding</a:t>
            </a:r>
            <a:endParaRPr lang="en-US" sz="4400" dirty="0"/>
          </a:p>
          <a:p>
            <a:pPr marL="252000" algn="l">
              <a:spcBef>
                <a:spcPts val="1200"/>
              </a:spcBef>
            </a:pPr>
            <a:r>
              <a:rPr lang="en-US" sz="4400" dirty="0"/>
              <a:t>Scale out via .</a:t>
            </a:r>
            <a:r>
              <a:rPr lang="en-US" sz="4400" dirty="0" smtClean="0"/>
              <a:t>NET </a:t>
            </a:r>
            <a:r>
              <a:rPr lang="en-US" sz="4400" dirty="0"/>
              <a:t>Client libraries </a:t>
            </a:r>
            <a:r>
              <a:rPr lang="en-US" sz="4400" dirty="0" smtClean="0"/>
              <a:t>consumed </a:t>
            </a:r>
            <a:r>
              <a:rPr lang="en-US" sz="4400" dirty="0"/>
              <a:t>by customer applications to support </a:t>
            </a:r>
            <a:r>
              <a:rPr lang="en-US" sz="4400" dirty="0" err="1"/>
              <a:t>sharded</a:t>
            </a:r>
            <a:r>
              <a:rPr lang="en-US" sz="4400" dirty="0"/>
              <a:t> database pattern</a:t>
            </a:r>
          </a:p>
          <a:p>
            <a:pPr marL="252000" algn="l">
              <a:spcBef>
                <a:spcPts val="1200"/>
              </a:spcBef>
            </a:pPr>
            <a:r>
              <a:rPr lang="en-US" sz="4400" dirty="0"/>
              <a:t>Enables developer and manageability functions</a:t>
            </a:r>
          </a:p>
          <a:p>
            <a:pPr marL="252000" algn="l">
              <a:spcBef>
                <a:spcPts val="1200"/>
              </a:spcBef>
            </a:pPr>
            <a:r>
              <a:rPr lang="en-US" sz="4400" dirty="0"/>
              <a:t>Supports split, merge, and move operations on data</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2" name="Rectangle 1"/>
          <p:cNvSpPr/>
          <p:nvPr/>
        </p:nvSpPr>
        <p:spPr>
          <a:xfrm>
            <a:off x="0" y="932384"/>
            <a:ext cx="12201525" cy="1416180"/>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348564"/>
            <a:ext cx="12201525" cy="1925053"/>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273617"/>
            <a:ext cx="12201525" cy="78091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054528"/>
            <a:ext cx="12201525" cy="1307771"/>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07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0" nodeType="with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7" grpId="2" animBg="1"/>
      <p:bldP spid="9" grpId="0" animBg="1"/>
      <p:bldP spid="9" grpId="1" animBg="1"/>
      <p:bldP spid="9" grpId="2"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5" y="0"/>
            <a:ext cx="12201525" cy="3863975"/>
          </a:xfrm>
        </p:spPr>
        <p:txBody>
          <a:bodyPr>
            <a:normAutofit/>
          </a:bodyPr>
          <a:lstStyle/>
          <a:p>
            <a:pPr marL="0" indent="0">
              <a:buNone/>
            </a:pPr>
            <a:r>
              <a:rPr lang="en-US" sz="4800" dirty="0" smtClean="0"/>
              <a:t>Vertical: Scale-up or scale-down</a:t>
            </a:r>
          </a:p>
          <a:p>
            <a:pPr marL="0" indent="0">
              <a:buNone/>
            </a:pPr>
            <a:r>
              <a:rPr lang="en-US" sz="4800" dirty="0" smtClean="0"/>
              <a:t>Horizontal: Scale-out or scale-in</a:t>
            </a:r>
            <a:endParaRPr lang="en-US" sz="4800" dirty="0"/>
          </a:p>
        </p:txBody>
      </p:sp>
      <p:sp>
        <p:nvSpPr>
          <p:cNvPr id="5" name="Can 4"/>
          <p:cNvSpPr/>
          <p:nvPr/>
        </p:nvSpPr>
        <p:spPr bwMode="auto">
          <a:xfrm>
            <a:off x="1903428" y="485870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03428" y="4233672"/>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03428"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253692" y="485731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03956" y="485592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5954220" y="485453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04484" y="4853144"/>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654748" y="485175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05012" y="4850364"/>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04484" y="3608640"/>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03956" y="4226722"/>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460880" y="3702192"/>
            <a:ext cx="0" cy="204289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24877" y="5927600"/>
            <a:ext cx="1311578" cy="369332"/>
          </a:xfrm>
          <a:prstGeom prst="rect">
            <a:avLst/>
          </a:prstGeom>
          <a:noFill/>
        </p:spPr>
        <p:txBody>
          <a:bodyPr wrap="none" rtlCol="0">
            <a:spAutoFit/>
          </a:bodyPr>
          <a:lstStyle/>
          <a:p>
            <a:r>
              <a:rPr lang="en-US" dirty="0" smtClean="0">
                <a:solidFill>
                  <a:schemeClr val="bg1"/>
                </a:solidFill>
                <a:latin typeface="+mj-lt"/>
              </a:rPr>
              <a:t>Scale out/in</a:t>
            </a:r>
            <a:endParaRPr lang="en-US" dirty="0">
              <a:solidFill>
                <a:schemeClr val="bg1"/>
              </a:solidFill>
              <a:latin typeface="+mj-lt"/>
            </a:endParaRPr>
          </a:p>
        </p:txBody>
      </p:sp>
      <p:cxnSp>
        <p:nvCxnSpPr>
          <p:cNvPr id="20" name="Straight Arrow Connector 19"/>
          <p:cNvCxnSpPr/>
          <p:nvPr/>
        </p:nvCxnSpPr>
        <p:spPr>
          <a:xfrm flipH="1">
            <a:off x="1576672" y="5927600"/>
            <a:ext cx="9407988" cy="45688"/>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465735" y="4538971"/>
            <a:ext cx="1620957" cy="369332"/>
          </a:xfrm>
          <a:prstGeom prst="rect">
            <a:avLst/>
          </a:prstGeom>
          <a:noFill/>
        </p:spPr>
        <p:txBody>
          <a:bodyPr wrap="none" rtlCol="0">
            <a:spAutoFit/>
          </a:bodyPr>
          <a:lstStyle/>
          <a:p>
            <a:r>
              <a:rPr lang="en-US" dirty="0" smtClean="0">
                <a:solidFill>
                  <a:schemeClr val="bg1"/>
                </a:solidFill>
                <a:latin typeface="+mj-lt"/>
              </a:rPr>
              <a:t>Scale up/down</a:t>
            </a:r>
            <a:endParaRPr lang="en-US" dirty="0">
              <a:solidFill>
                <a:schemeClr val="bg1"/>
              </a:solidFill>
              <a:latin typeface="+mj-lt"/>
            </a:endParaRPr>
          </a:p>
        </p:txBody>
      </p:sp>
      <p:sp>
        <p:nvSpPr>
          <p:cNvPr id="22"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Scalability options in Azure SQL DB</a:t>
            </a:r>
          </a:p>
        </p:txBody>
      </p:sp>
      <p:pic>
        <p:nvPicPr>
          <p:cNvPr id="23" name="Picture 22"/>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86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66112271"/>
              </p:ext>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6689"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167845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
        <p:nvSpPr>
          <p:cNvPr id="15" name="Rectangle 14"/>
          <p:cNvSpPr/>
          <p:nvPr/>
        </p:nvSpPr>
        <p:spPr>
          <a:xfrm>
            <a:off x="8051180"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091441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C86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8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p:spPr>
        <p:txBody>
          <a:bodyPr/>
          <a:lstStyle/>
          <a:p>
            <a:r>
              <a:rPr lang="en-US" dirty="0">
                <a:solidFill>
                  <a:schemeClr val="bg2"/>
                </a:solidFill>
              </a:rPr>
              <a:t>Run SQL on VM</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2000" algn="l">
              <a:spcBef>
                <a:spcPts val="2400"/>
              </a:spcBef>
            </a:pPr>
            <a:r>
              <a:rPr lang="en-US" sz="4400" dirty="0" smtClean="0"/>
              <a:t>Run any SQL product on cloud VM </a:t>
            </a:r>
          </a:p>
          <a:p>
            <a:pPr marL="252000" algn="l">
              <a:spcBef>
                <a:spcPts val="2400"/>
              </a:spcBef>
            </a:pPr>
            <a:r>
              <a:rPr lang="en-US" sz="4400" dirty="0" smtClean="0"/>
              <a:t>Support for SQL Server, Oracle, </a:t>
            </a:r>
            <a:r>
              <a:rPr lang="en-US" sz="4400" dirty="0" err="1" smtClean="0"/>
              <a:t>MySql</a:t>
            </a:r>
            <a:endParaRPr lang="en-US" sz="4400" dirty="0" smtClean="0"/>
          </a:p>
          <a:p>
            <a:pPr marL="252000" algn="l">
              <a:spcBef>
                <a:spcPts val="2400"/>
              </a:spcBef>
            </a:pPr>
            <a:r>
              <a:rPr lang="en-US" sz="4400" dirty="0" smtClean="0"/>
              <a:t>Ready to go VM images available in Gallery</a:t>
            </a:r>
          </a:p>
          <a:p>
            <a:pPr marL="252000" algn="l">
              <a:spcBef>
                <a:spcPts val="2400"/>
              </a:spcBef>
            </a:pPr>
            <a:r>
              <a:rPr lang="en-US" sz="4400" dirty="0" smtClean="0"/>
              <a:t>Persistent storage using attached disk in blob storage</a:t>
            </a:r>
          </a:p>
          <a:p>
            <a:pPr marL="252000" algn="l">
              <a:spcBef>
                <a:spcPts val="2400"/>
              </a:spcBef>
            </a:pPr>
            <a:r>
              <a:rPr lang="en-US" sz="4400" dirty="0" smtClean="0"/>
              <a:t>Has all the benefits and powers of VMs combined with the full features of a SQL Engine</a:t>
            </a:r>
            <a:endParaRPr lang="en-US" sz="4400" dirty="0"/>
          </a:p>
        </p:txBody>
      </p:sp>
      <p:grpSp>
        <p:nvGrpSpPr>
          <p:cNvPr id="8" name="Group 7"/>
          <p:cNvGrpSpPr/>
          <p:nvPr/>
        </p:nvGrpSpPr>
        <p:grpSpPr>
          <a:xfrm>
            <a:off x="11171841" y="72570"/>
            <a:ext cx="933073" cy="859814"/>
            <a:chOff x="4602527" y="2052785"/>
            <a:chExt cx="2986946" cy="2752430"/>
          </a:xfrm>
        </p:grpSpPr>
        <p:pic>
          <p:nvPicPr>
            <p:cNvPr id="9" name="Picture 8"/>
            <p:cNvPicPr>
              <a:picLocks noChangeAspect="1"/>
            </p:cNvPicPr>
            <p:nvPr/>
          </p:nvPicPr>
          <p:blipFill>
            <a:blip r:embed="rId2"/>
            <a:stretch>
              <a:fillRect/>
            </a:stretch>
          </p:blipFill>
          <p:spPr>
            <a:xfrm>
              <a:off x="4602527" y="2052785"/>
              <a:ext cx="2986946" cy="2752430"/>
            </a:xfrm>
            <a:prstGeom prst="rect">
              <a:avLst/>
            </a:prstGeom>
          </p:spPr>
        </p:pic>
        <p:pic>
          <p:nvPicPr>
            <p:cNvPr id="10" name="Picture 9"/>
            <p:cNvPicPr>
              <a:picLocks noChangeAspect="1"/>
            </p:cNvPicPr>
            <p:nvPr/>
          </p:nvPicPr>
          <p:blipFill>
            <a:blip r:embed="rId3"/>
            <a:stretch>
              <a:fillRect/>
            </a:stretch>
          </p:blipFill>
          <p:spPr>
            <a:xfrm>
              <a:off x="5526374" y="2386318"/>
              <a:ext cx="1139252" cy="1499882"/>
            </a:xfrm>
            <a:prstGeom prst="rect">
              <a:avLst/>
            </a:prstGeom>
          </p:spPr>
        </p:pic>
      </p:grpSp>
      <p:sp>
        <p:nvSpPr>
          <p:cNvPr id="7" name="Rectangle 6"/>
          <p:cNvSpPr/>
          <p:nvPr/>
        </p:nvSpPr>
        <p:spPr>
          <a:xfrm>
            <a:off x="0" y="645300"/>
            <a:ext cx="10780295"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501542"/>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2357784"/>
            <a:ext cx="12192000" cy="856242"/>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3214025"/>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4774130"/>
            <a:ext cx="12192000" cy="1560105"/>
          </a:xfrm>
          <a:prstGeom prst="rect">
            <a:avLst/>
          </a:prstGeom>
          <a:solidFill>
            <a:srgbClr val="658E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12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grpId="0"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22600"/>
            <a:ext cx="6180083" cy="812800"/>
          </a:xfrm>
        </p:spPr>
        <p:txBody>
          <a:bodyPr>
            <a:noAutofit/>
          </a:bodyPr>
          <a:lstStyle/>
          <a:p>
            <a:pPr marL="72000" algn="ctr"/>
            <a:r>
              <a:rPr lang="en-US" sz="6600" dirty="0">
                <a:solidFill>
                  <a:schemeClr val="bg2"/>
                </a:solidFill>
              </a:rPr>
              <a:t>SQL Database</a:t>
            </a:r>
          </a:p>
        </p:txBody>
      </p:sp>
      <p:sp>
        <p:nvSpPr>
          <p:cNvPr id="12" name="Title 1"/>
          <p:cNvSpPr txBox="1">
            <a:spLocks/>
          </p:cNvSpPr>
          <p:nvPr/>
        </p:nvSpPr>
        <p:spPr>
          <a:xfrm>
            <a:off x="6096001" y="3022600"/>
            <a:ext cx="6096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lgn="ctr"/>
            <a:r>
              <a:rPr lang="en-US" sz="6600" dirty="0" smtClean="0">
                <a:solidFill>
                  <a:schemeClr val="bg2"/>
                </a:solidFill>
              </a:rPr>
              <a:t>SQL IaaS</a:t>
            </a:r>
            <a:endParaRPr lang="en-US" sz="6600" dirty="0"/>
          </a:p>
        </p:txBody>
      </p:sp>
      <p:sp>
        <p:nvSpPr>
          <p:cNvPr id="10"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Why (at least) two offerings of SQL in Azure?</a:t>
            </a:r>
            <a:endParaRPr lang="en-US" dirty="0"/>
          </a:p>
        </p:txBody>
      </p:sp>
    </p:spTree>
    <p:extLst>
      <p:ext uri="{BB962C8B-B14F-4D97-AF65-F5344CB8AC3E}">
        <p14:creationId xmlns:p14="http://schemas.microsoft.com/office/powerpoint/2010/main" val="3551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SQL Database</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811162"/>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72000"/>
            <a:r>
              <a:rPr lang="en-US" dirty="0" smtClean="0">
                <a:solidFill>
                  <a:schemeClr val="bg2"/>
                </a:solidFill>
              </a:rPr>
              <a:t>SQL IaaS</a:t>
            </a:r>
            <a:endParaRPr lang="en-US" dirty="0"/>
          </a:p>
        </p:txBody>
      </p:sp>
      <p:sp>
        <p:nvSpPr>
          <p:cNvPr id="6" name="Rectangle 5"/>
          <p:cNvSpPr/>
          <p:nvPr/>
        </p:nvSpPr>
        <p:spPr>
          <a:xfrm>
            <a:off x="103238" y="132734"/>
            <a:ext cx="5894849" cy="60236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193913" y="132735"/>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935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rmAutofit/>
          </a:bodyPr>
          <a:lstStyle/>
          <a:p>
            <a:pPr marL="72000"/>
            <a:r>
              <a:rPr lang="en-US" dirty="0" smtClean="0">
                <a:solidFill>
                  <a:schemeClr val="bg2"/>
                </a:solidFill>
              </a:rPr>
              <a:t>Other features SQL IaaS supports that SQL Database doesn’t (yet)</a:t>
            </a:r>
            <a:endParaRPr lang="en-US" dirty="0"/>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0" y="1"/>
            <a:ext cx="12192000"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252000" defTabSz="914099" fontAlgn="base">
              <a:spcBef>
                <a:spcPct val="0"/>
              </a:spcBef>
              <a:spcAft>
                <a:spcPts val="1800"/>
              </a:spcAft>
            </a:pPr>
            <a:r>
              <a:rPr lang="en-US" sz="4000" dirty="0">
                <a:gradFill>
                  <a:gsLst>
                    <a:gs pos="0">
                      <a:srgbClr val="FFFFFF"/>
                    </a:gs>
                    <a:gs pos="100000">
                      <a:srgbClr val="FFFFFF"/>
                    </a:gs>
                  </a:gsLst>
                  <a:lin ang="5400000" scaled="0"/>
                </a:gradFill>
                <a:latin typeface="+mj-lt"/>
              </a:rPr>
              <a:t>Full SQL Server </a:t>
            </a:r>
            <a:r>
              <a:rPr lang="en-US" sz="4000" dirty="0" smtClean="0">
                <a:gradFill>
                  <a:gsLst>
                    <a:gs pos="0">
                      <a:srgbClr val="FFFFFF"/>
                    </a:gs>
                    <a:gs pos="100000">
                      <a:srgbClr val="FFFFFF"/>
                    </a:gs>
                  </a:gsLst>
                  <a:lin ang="5400000" scaled="0"/>
                </a:gradFill>
                <a:latin typeface="+mj-lt"/>
              </a:rPr>
              <a:t>functionality</a:t>
            </a:r>
            <a:br>
              <a:rPr lang="en-US" sz="4000" dirty="0" smtClean="0">
                <a:gradFill>
                  <a:gsLst>
                    <a:gs pos="0">
                      <a:srgbClr val="FFFFFF"/>
                    </a:gs>
                    <a:gs pos="100000">
                      <a:srgbClr val="FFFFFF"/>
                    </a:gs>
                  </a:gsLst>
                  <a:lin ang="5400000" scaled="0"/>
                </a:gradFill>
                <a:latin typeface="+mj-lt"/>
              </a:rPr>
            </a:br>
            <a:r>
              <a:rPr lang="en-US" sz="4000" dirty="0" smtClean="0">
                <a:gradFill>
                  <a:gsLst>
                    <a:gs pos="0">
                      <a:srgbClr val="FFFFFF"/>
                    </a:gs>
                    <a:gs pos="100000">
                      <a:srgbClr val="FFFFFF"/>
                    </a:gs>
                  </a:gsLst>
                  <a:lin ang="5400000" scaled="0"/>
                </a:gradFill>
                <a:latin typeface="+mj-lt"/>
              </a:rPr>
              <a:t>(for instance </a:t>
            </a:r>
            <a:r>
              <a:rPr lang="en-US" sz="4000" dirty="0" err="1" smtClean="0">
                <a:gradFill>
                  <a:gsLst>
                    <a:gs pos="0">
                      <a:srgbClr val="FFFFFF"/>
                    </a:gs>
                    <a:gs pos="100000">
                      <a:srgbClr val="FFFFFF"/>
                    </a:gs>
                  </a:gsLst>
                  <a:lin ang="5400000" scaled="0"/>
                </a:gradFill>
                <a:latin typeface="+mj-lt"/>
              </a:rPr>
              <a:t>FullText</a:t>
            </a:r>
            <a:r>
              <a:rPr lang="en-US" sz="4000" dirty="0" smtClean="0">
                <a:gradFill>
                  <a:gsLst>
                    <a:gs pos="0">
                      <a:srgbClr val="FFFFFF"/>
                    </a:gs>
                    <a:gs pos="100000">
                      <a:srgbClr val="FFFFFF"/>
                    </a:gs>
                  </a:gsLst>
                  <a:lin ang="5400000" scaled="0"/>
                </a:gradFill>
                <a:latin typeface="+mj-lt"/>
              </a:rPr>
              <a:t> Search)</a:t>
            </a:r>
            <a:endParaRPr lang="en-US" sz="4000" dirty="0">
              <a:gradFill>
                <a:gsLst>
                  <a:gs pos="0">
                    <a:srgbClr val="FFFFFF"/>
                  </a:gs>
                  <a:gs pos="100000">
                    <a:srgbClr val="FFFFFF"/>
                  </a:gs>
                </a:gsLst>
                <a:lin ang="5400000" scaled="0"/>
              </a:gradFill>
              <a:latin typeface="+mj-lt"/>
            </a:endParaRPr>
          </a:p>
          <a:p>
            <a:pPr marL="252000" defTabSz="914099" fontAlgn="base">
              <a:spcBef>
                <a:spcPct val="0"/>
              </a:spcBef>
              <a:spcAft>
                <a:spcPts val="1800"/>
              </a:spcAft>
            </a:pPr>
            <a:r>
              <a:rPr lang="en-US" sz="4000" dirty="0">
                <a:gradFill>
                  <a:gsLst>
                    <a:gs pos="0">
                      <a:srgbClr val="FFFFFF"/>
                    </a:gs>
                    <a:gs pos="100000">
                      <a:srgbClr val="FFFFFF"/>
                    </a:gs>
                  </a:gsLst>
                  <a:lin ang="5400000" scaled="0"/>
                </a:gradFill>
                <a:latin typeface="+mj-lt"/>
              </a:rPr>
              <a:t>Windows authentication </a:t>
            </a:r>
            <a:r>
              <a:rPr lang="en-US" sz="4000" dirty="0" smtClean="0">
                <a:gradFill>
                  <a:gsLst>
                    <a:gs pos="0">
                      <a:srgbClr val="FFFFFF"/>
                    </a:gs>
                    <a:gs pos="100000">
                      <a:srgbClr val="FFFFFF"/>
                    </a:gs>
                  </a:gsLst>
                  <a:lin ang="5400000" scaled="0"/>
                </a:gradFill>
                <a:latin typeface="+mj-lt"/>
              </a:rPr>
              <a:t>available</a:t>
            </a:r>
            <a:br>
              <a:rPr lang="en-US" sz="4000" dirty="0" smtClean="0">
                <a:gradFill>
                  <a:gsLst>
                    <a:gs pos="0">
                      <a:srgbClr val="FFFFFF"/>
                    </a:gs>
                    <a:gs pos="100000">
                      <a:srgbClr val="FFFFFF"/>
                    </a:gs>
                  </a:gsLst>
                  <a:lin ang="5400000" scaled="0"/>
                </a:gradFill>
                <a:latin typeface="+mj-lt"/>
              </a:rPr>
            </a:br>
            <a:r>
              <a:rPr lang="en-US" sz="4000" dirty="0" smtClean="0">
                <a:gradFill>
                  <a:gsLst>
                    <a:gs pos="0">
                      <a:srgbClr val="FFFFFF"/>
                    </a:gs>
                    <a:gs pos="100000">
                      <a:srgbClr val="FFFFFF"/>
                    </a:gs>
                  </a:gsLst>
                  <a:lin ang="5400000" scaled="0"/>
                </a:gradFill>
                <a:latin typeface="+mj-lt"/>
              </a:rPr>
              <a:t>(</a:t>
            </a:r>
            <a:r>
              <a:rPr lang="en-US" sz="4000" dirty="0">
                <a:gradFill>
                  <a:gsLst>
                    <a:gs pos="0">
                      <a:srgbClr val="FFFFFF"/>
                    </a:gs>
                    <a:gs pos="100000">
                      <a:srgbClr val="FFFFFF"/>
                    </a:gs>
                  </a:gsLst>
                  <a:lin ang="5400000" scaled="0"/>
                </a:gradFill>
                <a:latin typeface="+mj-lt"/>
              </a:rPr>
              <a:t>requires VM to be joined to on-premises domain)</a:t>
            </a:r>
          </a:p>
          <a:p>
            <a:pPr marL="252000" defTabSz="914099" fontAlgn="base">
              <a:spcBef>
                <a:spcPct val="0"/>
              </a:spcBef>
              <a:spcAft>
                <a:spcPts val="1800"/>
              </a:spcAft>
            </a:pPr>
            <a:r>
              <a:rPr lang="en-US" sz="4000" dirty="0">
                <a:gradFill>
                  <a:gsLst>
                    <a:gs pos="0">
                      <a:srgbClr val="FFFFFF"/>
                    </a:gs>
                    <a:gs pos="100000">
                      <a:srgbClr val="FFFFFF"/>
                    </a:gs>
                  </a:gsLst>
                  <a:lin ang="5400000" scaled="0"/>
                </a:gradFill>
                <a:latin typeface="+mj-lt"/>
              </a:rPr>
              <a:t>Larger database sizes </a:t>
            </a:r>
            <a:r>
              <a:rPr lang="en-US" sz="4000" dirty="0" smtClean="0">
                <a:gradFill>
                  <a:gsLst>
                    <a:gs pos="0">
                      <a:srgbClr val="FFFFFF"/>
                    </a:gs>
                    <a:gs pos="100000">
                      <a:srgbClr val="FFFFFF"/>
                    </a:gs>
                  </a:gsLst>
                  <a:lin ang="5400000" scaled="0"/>
                </a:gradFill>
                <a:latin typeface="+mj-lt"/>
              </a:rPr>
              <a:t>possible</a:t>
            </a:r>
            <a:br>
              <a:rPr lang="en-US" sz="4000" dirty="0" smtClean="0">
                <a:gradFill>
                  <a:gsLst>
                    <a:gs pos="0">
                      <a:srgbClr val="FFFFFF"/>
                    </a:gs>
                    <a:gs pos="100000">
                      <a:srgbClr val="FFFFFF"/>
                    </a:gs>
                  </a:gsLst>
                  <a:lin ang="5400000" scaled="0"/>
                </a:gradFill>
                <a:latin typeface="+mj-lt"/>
              </a:rPr>
            </a:br>
            <a:r>
              <a:rPr lang="en-US" sz="4000" dirty="0" smtClean="0">
                <a:gradFill>
                  <a:gsLst>
                    <a:gs pos="0">
                      <a:srgbClr val="FFFFFF"/>
                    </a:gs>
                    <a:gs pos="100000">
                      <a:srgbClr val="FFFFFF"/>
                    </a:gs>
                  </a:gsLst>
                  <a:lin ang="5400000" scaled="0"/>
                </a:gradFill>
                <a:latin typeface="+mj-lt"/>
              </a:rPr>
              <a:t>(16TB</a:t>
            </a:r>
            <a:r>
              <a:rPr lang="en-US" sz="4000" dirty="0">
                <a:gradFill>
                  <a:gsLst>
                    <a:gs pos="0">
                      <a:srgbClr val="FFFFFF"/>
                    </a:gs>
                    <a:gs pos="100000">
                      <a:srgbClr val="FFFFFF"/>
                    </a:gs>
                  </a:gsLst>
                  <a:lin ang="5400000" scaled="0"/>
                </a:gradFill>
                <a:latin typeface="+mj-lt"/>
              </a:rPr>
              <a:t>)</a:t>
            </a:r>
          </a:p>
        </p:txBody>
      </p:sp>
    </p:spTree>
    <p:extLst>
      <p:ext uri="{BB962C8B-B14F-4D97-AF65-F5344CB8AC3E}">
        <p14:creationId xmlns:p14="http://schemas.microsoft.com/office/powerpoint/2010/main" val="24141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000" dirty="0" smtClean="0"/>
              <a:t>Standing up a SQL Server in Azure using Marketplace</a:t>
            </a:r>
            <a:endParaRPr lang="en-US" sz="40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Demo</a:t>
            </a:r>
            <a:endParaRPr lang="en-US" dirty="0"/>
          </a:p>
        </p:txBody>
      </p:sp>
      <p:grpSp>
        <p:nvGrpSpPr>
          <p:cNvPr id="5" name="Group 4"/>
          <p:cNvGrpSpPr/>
          <p:nvPr/>
        </p:nvGrpSpPr>
        <p:grpSpPr>
          <a:xfrm>
            <a:off x="11171841" y="72570"/>
            <a:ext cx="933073" cy="859814"/>
            <a:chOff x="4602527" y="2052785"/>
            <a:chExt cx="2986946" cy="2752430"/>
          </a:xfrm>
        </p:grpSpPr>
        <p:pic>
          <p:nvPicPr>
            <p:cNvPr id="6" name="Picture 5"/>
            <p:cNvPicPr>
              <a:picLocks noChangeAspect="1"/>
            </p:cNvPicPr>
            <p:nvPr/>
          </p:nvPicPr>
          <p:blipFill>
            <a:blip r:embed="rId3"/>
            <a:stretch>
              <a:fillRect/>
            </a:stretch>
          </p:blipFill>
          <p:spPr>
            <a:xfrm>
              <a:off x="4602527" y="2052785"/>
              <a:ext cx="2986946" cy="2752430"/>
            </a:xfrm>
            <a:prstGeom prst="rect">
              <a:avLst/>
            </a:prstGeom>
          </p:spPr>
        </p:pic>
        <p:pic>
          <p:nvPicPr>
            <p:cNvPr id="7" name="Picture 6"/>
            <p:cNvPicPr>
              <a:picLocks noChangeAspect="1"/>
            </p:cNvPicPr>
            <p:nvPr/>
          </p:nvPicPr>
          <p:blipFill>
            <a:blip r:embed="rId4"/>
            <a:stretch>
              <a:fillRect/>
            </a:stretch>
          </p:blipFill>
          <p:spPr>
            <a:xfrm>
              <a:off x="5526374" y="2386318"/>
              <a:ext cx="1139252" cy="1499882"/>
            </a:xfrm>
            <a:prstGeom prst="rect">
              <a:avLst/>
            </a:prstGeom>
          </p:spPr>
        </p:pic>
      </p:grpSp>
    </p:spTree>
    <p:extLst>
      <p:ext uri="{BB962C8B-B14F-4D97-AF65-F5344CB8AC3E}">
        <p14:creationId xmlns:p14="http://schemas.microsoft.com/office/powerpoint/2010/main" val="19813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
        <p:nvSpPr>
          <p:cNvPr id="14" name="Rectangle 13"/>
          <p:cNvSpPr/>
          <p:nvPr/>
        </p:nvSpPr>
        <p:spPr>
          <a:xfrm>
            <a:off x="4257084" y="1331650"/>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462988" y="3826276"/>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462988" y="1331650"/>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35088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942303"/>
            <a:ext cx="12192000" cy="973394"/>
          </a:xfrm>
        </p:spPr>
        <p:txBody>
          <a:bodyPr>
            <a:noAutofit/>
          </a:bodyPr>
          <a:lstStyle/>
          <a:p>
            <a:pPr marL="0" algn="ctr"/>
            <a:r>
              <a:rPr lang="en-US" sz="6000" dirty="0" smtClean="0"/>
              <a:t>Fully </a:t>
            </a:r>
            <a:r>
              <a:rPr lang="en-US" sz="6000" dirty="0"/>
              <a:t>managed, scalable JSON document database service</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Tree>
    <p:extLst>
      <p:ext uri="{BB962C8B-B14F-4D97-AF65-F5344CB8AC3E}">
        <p14:creationId xmlns:p14="http://schemas.microsoft.com/office/powerpoint/2010/main" val="240845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263228295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chor="ctr">
            <a:normAutofit/>
          </a:bodyPr>
          <a:lstStyle/>
          <a:p>
            <a:pPr marL="72000"/>
            <a:r>
              <a:rPr lang="en-US" sz="2800" dirty="0" err="1" smtClean="0">
                <a:solidFill>
                  <a:schemeClr val="tx1"/>
                </a:solidFill>
                <a:ea typeface="+mj-ea"/>
                <a:cs typeface="+mj-cs"/>
              </a:rPr>
              <a:t>MongoDB</a:t>
            </a:r>
            <a:endParaRPr lang="en-US" sz="2800" dirty="0">
              <a:solidFill>
                <a:schemeClr val="tx1"/>
              </a:solidFill>
              <a:ea typeface="+mj-ea"/>
              <a:cs typeface="+mj-cs"/>
            </a:endParaRPr>
          </a:p>
        </p:txBody>
      </p:sp>
      <p:sp>
        <p:nvSpPr>
          <p:cNvPr id="7" name="Rectangle 6"/>
          <p:cNvSpPr/>
          <p:nvPr/>
        </p:nvSpPr>
        <p:spPr bwMode="auto">
          <a:xfrm>
            <a:off x="0" y="-1"/>
            <a:ext cx="6096000" cy="68580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 extra capacity for scale out and can not be </a:t>
            </a:r>
            <a:r>
              <a:rPr lang="en-US" sz="3200" dirty="0" smtClean="0">
                <a:gradFill>
                  <a:gsLst>
                    <a:gs pos="0">
                      <a:srgbClr val="FFFFFF"/>
                    </a:gs>
                    <a:gs pos="100000">
                      <a:srgbClr val="FFFFFF"/>
                    </a:gs>
                  </a:gsLst>
                  <a:lin ang="5400000" scaled="0"/>
                </a:gradFill>
                <a:latin typeface="+mj-lt"/>
              </a:rPr>
              <a:t>migrated</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a:t>
            </a:r>
            <a:r>
              <a:rPr lang="en-US" sz="3200" dirty="0" smtClean="0">
                <a:gradFill>
                  <a:gsLst>
                    <a:gs pos="0">
                      <a:srgbClr val="FFFFFF"/>
                    </a:gs>
                    <a:gs pos="100000">
                      <a:srgbClr val="FFFFFF"/>
                    </a:gs>
                  </a:gsLst>
                  <a:lin ang="5400000" scaled="0"/>
                </a:gradFill>
                <a:latin typeface="+mj-lt"/>
              </a:rPr>
              <a:t>CAPEX</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Mongo MMS </a:t>
            </a:r>
            <a:r>
              <a:rPr lang="en-US" sz="3200" dirty="0" smtClean="0">
                <a:gradFill>
                  <a:gsLst>
                    <a:gs pos="0">
                      <a:srgbClr val="FFFFFF"/>
                    </a:gs>
                    <a:gs pos="100000">
                      <a:srgbClr val="FFFFFF"/>
                    </a:gs>
                  </a:gsLst>
                  <a:lin ang="5400000" scaled="0"/>
                </a:gradFill>
                <a:latin typeface="+mj-lt"/>
              </a:rPr>
              <a:t>compatibility</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193914" y="1"/>
            <a:ext cx="5998086"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ctr"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3200" dirty="0" smtClean="0">
                <a:gradFill>
                  <a:gsLst>
                    <a:gs pos="0">
                      <a:srgbClr val="FFFFFF"/>
                    </a:gs>
                    <a:gs pos="100000">
                      <a:srgbClr val="FFFFFF"/>
                    </a:gs>
                  </a:gsLst>
                  <a:lin ang="5400000" scaled="0"/>
                </a:gradFill>
                <a:latin typeface="+mj-lt"/>
              </a:rPr>
              <a:t>support</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a:t>
            </a:r>
            <a:r>
              <a:rPr lang="en-US" sz="3200" dirty="0" smtClean="0">
                <a:gradFill>
                  <a:gsLst>
                    <a:gs pos="0">
                      <a:srgbClr val="FFFFFF"/>
                    </a:gs>
                    <a:gs pos="100000">
                      <a:srgbClr val="FFFFFF"/>
                    </a:gs>
                  </a:gsLst>
                  <a:lin ang="5400000" scaled="0"/>
                </a:gradFill>
                <a:latin typeface="+mj-lt"/>
              </a:rPr>
              <a:t>maintenance</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a:t>
            </a:r>
            <a:r>
              <a:rPr lang="en-US" sz="3200" dirty="0" smtClean="0">
                <a:gradFill>
                  <a:gsLst>
                    <a:gs pos="0">
                      <a:srgbClr val="FFFFFF"/>
                    </a:gs>
                    <a:gs pos="100000">
                      <a:srgbClr val="FFFFFF"/>
                    </a:gs>
                  </a:gsLst>
                  <a:lin ang="5400000" scaled="0"/>
                </a:gradFill>
                <a:latin typeface="+mj-lt"/>
              </a:rPr>
              <a:t>OPEX</a:t>
            </a:r>
            <a:endParaRPr lang="en-US" sz="32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Built-for-the-cloud database </a:t>
            </a:r>
            <a:r>
              <a:rPr lang="en-US" sz="3200" dirty="0" smtClean="0">
                <a:gradFill>
                  <a:gsLst>
                    <a:gs pos="0">
                      <a:srgbClr val="FFFFFF"/>
                    </a:gs>
                    <a:gs pos="100000">
                      <a:srgbClr val="FFFFFF"/>
                    </a:gs>
                  </a:gsLst>
                  <a:lin ang="5400000" scaled="0"/>
                </a:gradFill>
                <a:latin typeface="+mj-lt"/>
              </a:rPr>
              <a:t>technology</a:t>
            </a:r>
            <a:endParaRPr lang="en-US" sz="3200" dirty="0">
              <a:gradFill>
                <a:gsLst>
                  <a:gs pos="0">
                    <a:srgbClr val="FFFFFF"/>
                  </a:gs>
                  <a:gs pos="100000">
                    <a:srgbClr val="FFFFFF"/>
                  </a:gs>
                </a:gsLst>
                <a:lin ang="5400000" scaled="0"/>
              </a:gradFill>
              <a:latin typeface="+mj-lt"/>
            </a:endParaRPr>
          </a:p>
        </p:txBody>
      </p:sp>
      <p:cxnSp>
        <p:nvCxnSpPr>
          <p:cNvPr id="5" name="Straight Connector 4"/>
          <p:cNvCxnSpPr/>
          <p:nvPr/>
        </p:nvCxnSpPr>
        <p:spPr>
          <a:xfrm>
            <a:off x="6096000" y="757894"/>
            <a:ext cx="0" cy="5518619"/>
          </a:xfrm>
          <a:prstGeom prst="line">
            <a:avLst/>
          </a:prstGeom>
          <a:ln w="57150">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12" name="Title 1"/>
          <p:cNvSpPr txBox="1">
            <a:spLocks/>
          </p:cNvSpPr>
          <p:nvPr/>
        </p:nvSpPr>
        <p:spPr>
          <a:xfrm>
            <a:off x="6096001" y="0"/>
            <a:ext cx="6096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defTabSz="914225">
              <a:lnSpc>
                <a:spcPts val="2400"/>
              </a:lnSpc>
              <a:defRPr/>
            </a:pPr>
            <a:r>
              <a:rPr lang="en-US" kern="0" dirty="0">
                <a:solidFill>
                  <a:srgbClr val="FFFFFF"/>
                </a:solidFill>
              </a:rPr>
              <a:t>DocumentDB</a:t>
            </a:r>
          </a:p>
        </p:txBody>
      </p:sp>
      <p:sp>
        <p:nvSpPr>
          <p:cNvPr id="6" name="Rectangle 5"/>
          <p:cNvSpPr/>
          <p:nvPr/>
        </p:nvSpPr>
        <p:spPr>
          <a:xfrm>
            <a:off x="-1" y="811162"/>
            <a:ext cx="5998087" cy="572237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215331" y="571464"/>
            <a:ext cx="5813208" cy="59141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2972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Strong</a:t>
            </a:r>
            <a:br>
              <a:rPr lang="en-US" sz="6000" dirty="0" smtClean="0">
                <a:solidFill>
                  <a:schemeClr val="tx1"/>
                </a:solidFill>
              </a:rPr>
            </a:br>
            <a:r>
              <a:rPr lang="en-US" sz="6000" dirty="0" smtClean="0">
                <a:solidFill>
                  <a:schemeClr val="tx1"/>
                </a:solidFill>
              </a:rPr>
              <a:t>Bounded Stateless</a:t>
            </a:r>
            <a:br>
              <a:rPr lang="en-US" sz="6000" dirty="0" smtClean="0">
                <a:solidFill>
                  <a:schemeClr val="tx1"/>
                </a:solidFill>
              </a:rPr>
            </a:br>
            <a:r>
              <a:rPr lang="en-US" sz="6000" dirty="0" smtClean="0">
                <a:solidFill>
                  <a:schemeClr val="tx1"/>
                </a:solidFill>
              </a:rPr>
              <a:t>Session</a:t>
            </a:r>
            <a:br>
              <a:rPr lang="en-US" sz="6000" dirty="0" smtClean="0">
                <a:solidFill>
                  <a:schemeClr val="tx1"/>
                </a:solidFill>
              </a:rPr>
            </a:br>
            <a:r>
              <a:rPr lang="en-US" sz="6000" dirty="0" smtClean="0">
                <a:solidFill>
                  <a:schemeClr val="tx1"/>
                </a:solidFill>
              </a:rPr>
              <a:t>Eventual</a:t>
            </a:r>
            <a:endParaRPr lang="en-US" sz="6000" dirty="0">
              <a:solidFill>
                <a:schemeClr val="tx1"/>
              </a:solidFill>
            </a:endParaRPr>
          </a:p>
        </p:txBody>
      </p:sp>
      <p:pic>
        <p:nvPicPr>
          <p:cNvPr id="4" name="Picture 3"/>
          <p:cNvPicPr>
            <a:picLocks noChangeAspect="1"/>
          </p:cNvPicPr>
          <p:nvPr/>
        </p:nvPicPr>
        <p:blipFill>
          <a:blip r:embed="rId3"/>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four distinct levels</a:t>
            </a:r>
            <a:endParaRPr lang="en-US" dirty="0">
              <a:solidFill>
                <a:schemeClr val="tx1"/>
              </a:solidFill>
            </a:endParaRPr>
          </a:p>
        </p:txBody>
      </p:sp>
    </p:spTree>
    <p:extLst>
      <p:ext uri="{BB962C8B-B14F-4D97-AF65-F5344CB8AC3E}">
        <p14:creationId xmlns:p14="http://schemas.microsoft.com/office/powerpoint/2010/main" val="31408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0" y="0"/>
            <a:ext cx="12192000" cy="6858000"/>
          </a:xfrm>
        </p:spPr>
        <p:txBody>
          <a:bodyPr/>
          <a:lstStyle/>
          <a:p>
            <a:pPr>
              <a:lnSpc>
                <a:spcPct val="100000"/>
              </a:lnSpc>
              <a:spcBef>
                <a:spcPts val="0"/>
              </a:spcBef>
            </a:pPr>
            <a:r>
              <a:rPr lang="en-US" dirty="0" smtClean="0"/>
              <a:t>Architecture</a:t>
            </a:r>
            <a:endParaRPr lang="en-US" dirty="0"/>
          </a:p>
        </p:txBody>
      </p:sp>
      <p:sp>
        <p:nvSpPr>
          <p:cNvPr id="3" name="Title 2"/>
          <p:cNvSpPr>
            <a:spLocks noGrp="1"/>
          </p:cNvSpPr>
          <p:nvPr>
            <p:ph type="ctrTitle" idx="4294967295"/>
          </p:nvPr>
        </p:nvSpPr>
        <p:spPr>
          <a:xfrm>
            <a:off x="0" y="0"/>
            <a:ext cx="12192000" cy="925513"/>
          </a:xfrm>
        </p:spPr>
        <p:txBody>
          <a:bodyPr/>
          <a:lstStyle/>
          <a:p>
            <a:r>
              <a:rPr lang="en-US" dirty="0">
                <a:solidFill>
                  <a:schemeClr val="bg1"/>
                </a:solidFill>
              </a:rPr>
              <a:t>Microsoft </a:t>
            </a:r>
            <a:r>
              <a:rPr lang="en-US" dirty="0" smtClean="0">
                <a:solidFill>
                  <a:schemeClr val="bg1"/>
                </a:solidFill>
              </a:rPr>
              <a:t>Azure SQL </a:t>
            </a:r>
            <a:r>
              <a:rPr lang="en-US" dirty="0">
                <a:solidFill>
                  <a:schemeClr val="bg1"/>
                </a:solidFill>
              </a:rPr>
              <a:t>Database</a:t>
            </a:r>
          </a:p>
        </p:txBody>
      </p:sp>
      <p:sp>
        <p:nvSpPr>
          <p:cNvPr id="5" name="Subtitle 3"/>
          <p:cNvSpPr txBox="1">
            <a:spLocks/>
          </p:cNvSpPr>
          <p:nvPr/>
        </p:nvSpPr>
        <p:spPr>
          <a:xfrm>
            <a:off x="0" y="1722922"/>
            <a:ext cx="12192000" cy="513507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6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smtClean="0"/>
              <a:t>Starting with the basics</a:t>
            </a:r>
            <a:endParaRPr lang="en-US" sz="3200" dirty="0"/>
          </a:p>
        </p:txBody>
      </p:sp>
    </p:spTree>
    <p:extLst>
      <p:ext uri="{BB962C8B-B14F-4D97-AF65-F5344CB8AC3E}">
        <p14:creationId xmlns:p14="http://schemas.microsoft.com/office/powerpoint/2010/main" val="2617535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All </a:t>
            </a:r>
            <a:r>
              <a:rPr lang="en-US" sz="6000" dirty="0">
                <a:solidFill>
                  <a:schemeClr val="tx1"/>
                </a:solidFill>
              </a:rPr>
              <a:t>writes are visible to all readers. Writes synchronously committed by a majority quorum of replicas and reads are acknowledged by the majority read </a:t>
            </a:r>
            <a:r>
              <a:rPr lang="en-US" sz="6000" dirty="0" smtClean="0">
                <a:solidFill>
                  <a:schemeClr val="tx1"/>
                </a:solidFill>
              </a:rPr>
              <a:t>quorum.</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Strong </a:t>
            </a:r>
            <a:endParaRPr lang="en-US" dirty="0">
              <a:solidFill>
                <a:schemeClr val="tx1"/>
              </a:solidFill>
            </a:endParaRPr>
          </a:p>
        </p:txBody>
      </p:sp>
    </p:spTree>
    <p:extLst>
      <p:ext uri="{BB962C8B-B14F-4D97-AF65-F5344CB8AC3E}">
        <p14:creationId xmlns:p14="http://schemas.microsoft.com/office/powerpoint/2010/main" val="3564214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Guaranteed </a:t>
            </a:r>
            <a:r>
              <a:rPr lang="en-US" sz="6000" dirty="0">
                <a:solidFill>
                  <a:schemeClr val="tx1"/>
                </a:solidFill>
              </a:rPr>
              <a:t>ordering of writes, reads adhere to minimum freshness. Writes are propagated asynchronously, reads are acknowledged by majority quorum lagging by at most K </a:t>
            </a:r>
            <a:r>
              <a:rPr lang="en-US" sz="6000" dirty="0" smtClean="0">
                <a:solidFill>
                  <a:schemeClr val="tx1"/>
                </a:solidFill>
              </a:rPr>
              <a:t>prefixes.</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Bounded Stateless</a:t>
            </a:r>
            <a:endParaRPr lang="en-US" dirty="0">
              <a:solidFill>
                <a:schemeClr val="tx1"/>
              </a:solidFill>
            </a:endParaRPr>
          </a:p>
        </p:txBody>
      </p:sp>
    </p:spTree>
    <p:extLst>
      <p:ext uri="{BB962C8B-B14F-4D97-AF65-F5344CB8AC3E}">
        <p14:creationId xmlns:p14="http://schemas.microsoft.com/office/powerpoint/2010/main" val="416628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 </a:t>
            </a:r>
            <a:r>
              <a:rPr lang="en-US" sz="6000" dirty="0">
                <a:solidFill>
                  <a:schemeClr val="tx1"/>
                </a:solidFill>
              </a:rPr>
              <a:t>your own writes. Writes are propagated asynchronously while reads for a session are issued against the replica that can serve the requested version.</a:t>
            </a: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Session</a:t>
            </a:r>
            <a:endParaRPr lang="en-US" dirty="0">
              <a:solidFill>
                <a:schemeClr val="tx1"/>
              </a:solidFill>
            </a:endParaRPr>
          </a:p>
        </p:txBody>
      </p:sp>
    </p:spTree>
    <p:extLst>
      <p:ext uri="{BB962C8B-B14F-4D97-AF65-F5344CB8AC3E}">
        <p14:creationId xmlns:p14="http://schemas.microsoft.com/office/powerpoint/2010/main" val="350231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6858000"/>
          </a:xfrm>
          <a:prstGeom prst="rect">
            <a:avLst/>
          </a:prstGeom>
        </p:spPr>
        <p:txBody>
          <a:bodyPr anchor="ctr">
            <a:noAutofit/>
          </a:bodyPr>
          <a:lstStyle/>
          <a:p>
            <a:pPr marL="252000"/>
            <a:r>
              <a:rPr lang="en-US" sz="6000" dirty="0" smtClean="0">
                <a:solidFill>
                  <a:schemeClr val="tx1"/>
                </a:solidFill>
              </a:rPr>
              <a:t>Reads </a:t>
            </a:r>
            <a:r>
              <a:rPr lang="en-US" sz="6000" dirty="0">
                <a:solidFill>
                  <a:schemeClr val="tx1"/>
                </a:solidFill>
              </a:rPr>
              <a:t>eventually converge with writes. Writes are propagated asynchronously while reads can be acknowledged by any replica. Readers may view older data then previously </a:t>
            </a:r>
            <a:r>
              <a:rPr lang="en-US" sz="6000" dirty="0" smtClean="0">
                <a:solidFill>
                  <a:schemeClr val="tx1"/>
                </a:solidFill>
              </a:rPr>
              <a:t>observed.</a:t>
            </a:r>
            <a:endParaRPr lang="en-US" sz="6000" dirty="0">
              <a:solidFill>
                <a:schemeClr val="tx1"/>
              </a:solidFill>
            </a:endParaRPr>
          </a:p>
        </p:txBody>
      </p:sp>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 – Eventual</a:t>
            </a:r>
            <a:endParaRPr lang="en-US" dirty="0">
              <a:solidFill>
                <a:schemeClr val="tx1"/>
              </a:solidFill>
            </a:endParaRPr>
          </a:p>
        </p:txBody>
      </p:sp>
    </p:spTree>
    <p:extLst>
      <p:ext uri="{BB962C8B-B14F-4D97-AF65-F5344CB8AC3E}">
        <p14:creationId xmlns:p14="http://schemas.microsoft.com/office/powerpoint/2010/main" val="3980234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8900" y="76201"/>
            <a:ext cx="571500" cy="739946"/>
          </a:xfrm>
          <a:prstGeom prst="rect">
            <a:avLst/>
          </a:prstGeom>
        </p:spPr>
      </p:pic>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288197848"/>
              </p:ext>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56508919"/>
              </p:ext>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80609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en-US" sz="4400" dirty="0" smtClean="0"/>
              <a:t>Overview of DocumentDB in the portal</a:t>
            </a:r>
          </a:p>
          <a:p>
            <a:r>
              <a:rPr lang="en-US" sz="4400" dirty="0" smtClean="0"/>
              <a:t>Interact with DocumentDB using code</a:t>
            </a:r>
            <a:endParaRPr lang="en-US" sz="4400" dirty="0"/>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6048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
        <p:nvSpPr>
          <p:cNvPr id="15" name="Rectangle 14"/>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4213803"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477532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596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525" y="0"/>
            <a:ext cx="12201525" cy="812800"/>
          </a:xfrm>
        </p:spPr>
        <p:txBody>
          <a:bodyPr>
            <a:normAutofit/>
          </a:bodyPr>
          <a:lstStyle/>
          <a:p>
            <a:r>
              <a:rPr lang="en-US" dirty="0" smtClean="0"/>
              <a:t>Azure Search</a:t>
            </a:r>
            <a:endParaRPr lang="en-US" dirty="0"/>
          </a:p>
        </p:txBody>
      </p:sp>
      <p:sp>
        <p:nvSpPr>
          <p:cNvPr id="5" name="Content Placeholder 4"/>
          <p:cNvSpPr>
            <a:spLocks noGrp="1"/>
          </p:cNvSpPr>
          <p:nvPr>
            <p:ph type="body" sz="quarter" idx="4294967295"/>
          </p:nvPr>
        </p:nvSpPr>
        <p:spPr>
          <a:xfrm>
            <a:off x="0" y="1"/>
            <a:ext cx="12192000" cy="6858000"/>
          </a:xfrm>
        </p:spPr>
        <p:txBody>
          <a:bodyPr>
            <a:noAutofit/>
          </a:bodyPr>
          <a:lstStyle/>
          <a:p>
            <a:pPr marL="252000" algn="l">
              <a:spcBef>
                <a:spcPts val="1200"/>
              </a:spcBef>
            </a:pPr>
            <a:r>
              <a:rPr lang="en-US" sz="5400" dirty="0"/>
              <a:t>Perfect for enterprise cloud developers, cloud software vendors, cloud architects who need a fully-managed search solution.</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3955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Simple HTTP/JSON API for creating indexes, pushing documents, searching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Keyword search with user-friendly operators (+, -, *, “”, etc.)</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Hit highlighting</a:t>
            </a:r>
          </a:p>
          <a:p>
            <a:pPr marL="252000" lvl="1" indent="0">
              <a:spcBef>
                <a:spcPts val="1200"/>
              </a:spcBef>
              <a:buNone/>
            </a:pPr>
            <a:r>
              <a:rPr lang="en-US" sz="4000" dirty="0" smtClean="0">
                <a:latin typeface="Segoe UI Light" panose="020B0502040204020203" pitchFamily="34" charset="0"/>
                <a:cs typeface="Segoe UI Light" panose="020B0502040204020203" pitchFamily="34" charset="0"/>
              </a:rPr>
              <a:t>Faceting (histograms over ranges, typically used in catalog browsing)</a:t>
            </a: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117443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404210"/>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641735"/>
            <a:ext cx="12192000" cy="776261"/>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 y="4412472"/>
            <a:ext cx="12192000" cy="12953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79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1"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192000" cy="812800"/>
          </a:xfrm>
        </p:spPr>
        <p:txBody>
          <a:bodyPr/>
          <a:lstStyle/>
          <a:p>
            <a:r>
              <a:rPr lang="en-US" dirty="0"/>
              <a:t>A Server </a:t>
            </a:r>
            <a:r>
              <a:rPr lang="en-US" dirty="0" smtClean="0"/>
              <a:t>is not a machine</a:t>
            </a:r>
            <a:endParaRPr lang="en-US" dirty="0"/>
          </a:p>
        </p:txBody>
      </p:sp>
      <p:grpSp>
        <p:nvGrpSpPr>
          <p:cNvPr id="13" name="Group 12"/>
          <p:cNvGrpSpPr/>
          <p:nvPr/>
        </p:nvGrpSpPr>
        <p:grpSpPr>
          <a:xfrm>
            <a:off x="2413000" y="665516"/>
            <a:ext cx="7352849" cy="5526968"/>
            <a:chOff x="2413000" y="1055545"/>
            <a:chExt cx="7352849" cy="5526968"/>
          </a:xfrm>
        </p:grpSpPr>
        <p:grpSp>
          <p:nvGrpSpPr>
            <p:cNvPr id="12" name="Group 11"/>
            <p:cNvGrpSpPr/>
            <p:nvPr/>
          </p:nvGrpSpPr>
          <p:grpSpPr>
            <a:xfrm>
              <a:off x="2413000" y="1055545"/>
              <a:ext cx="7352849" cy="2520000"/>
              <a:chOff x="2413000" y="1055545"/>
              <a:chExt cx="7352849" cy="2520000"/>
            </a:xfrm>
          </p:grpSpPr>
          <p:sp>
            <p:nvSpPr>
              <p:cNvPr id="6" name="Chevron 5"/>
              <p:cNvSpPr/>
              <p:nvPr/>
            </p:nvSpPr>
            <p:spPr bwMode="auto">
              <a:xfrm>
                <a:off x="5375039" y="1594584"/>
                <a:ext cx="1441922" cy="1441922"/>
              </a:xfrm>
              <a:prstGeom prst="chevron">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5" name="Rectangle 4"/>
              <p:cNvSpPr/>
              <p:nvPr/>
            </p:nvSpPr>
            <p:spPr bwMode="auto">
              <a:xfrm>
                <a:off x="2413000"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SQL Server</a:t>
                </a:r>
              </a:p>
            </p:txBody>
          </p:sp>
          <p:sp>
            <p:nvSpPr>
              <p:cNvPr id="8" name="Rectangle 7"/>
              <p:cNvSpPr/>
              <p:nvPr/>
            </p:nvSpPr>
            <p:spPr bwMode="auto">
              <a:xfrm>
                <a:off x="7245849" y="1055545"/>
                <a:ext cx="2520000" cy="2520000"/>
              </a:xfrm>
              <a:prstGeom prst="rect">
                <a:avLst/>
              </a:prstGeom>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Machine</a:t>
                </a:r>
              </a:p>
            </p:txBody>
          </p:sp>
        </p:grpSp>
        <p:grpSp>
          <p:nvGrpSpPr>
            <p:cNvPr id="7" name="Group 6"/>
            <p:cNvGrpSpPr/>
            <p:nvPr/>
          </p:nvGrpSpPr>
          <p:grpSpPr>
            <a:xfrm>
              <a:off x="2415552" y="4062513"/>
              <a:ext cx="7350295" cy="2520000"/>
              <a:chOff x="2415552" y="3539999"/>
              <a:chExt cx="7350295" cy="2520000"/>
            </a:xfrm>
          </p:grpSpPr>
          <p:sp>
            <p:nvSpPr>
              <p:cNvPr id="10" name="Chevron 9"/>
              <p:cNvSpPr/>
              <p:nvPr/>
            </p:nvSpPr>
            <p:spPr bwMode="auto">
              <a:xfrm>
                <a:off x="5375039" y="4079038"/>
                <a:ext cx="1441922" cy="1441922"/>
              </a:xfrm>
              <a:prstGeom prst="chevron">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9" name="Rectangle 8"/>
              <p:cNvSpPr/>
              <p:nvPr/>
            </p:nvSpPr>
            <p:spPr bwMode="auto">
              <a:xfrm>
                <a:off x="2415552"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Azure</a:t>
                </a:r>
              </a:p>
              <a:p>
                <a:pPr algn="ctr" defTabSz="914099"/>
                <a:r>
                  <a:rPr lang="en-US" sz="4000" b="1" dirty="0">
                    <a:gradFill>
                      <a:gsLst>
                        <a:gs pos="0">
                          <a:srgbClr val="FFFFFF"/>
                        </a:gs>
                        <a:gs pos="100000">
                          <a:srgbClr val="FFFFFF"/>
                        </a:gs>
                      </a:gsLst>
                      <a:lin ang="5400000" scaled="0"/>
                    </a:gradFill>
                    <a:latin typeface="+mj-lt"/>
                  </a:rPr>
                  <a:t>SQL Database Server</a:t>
                </a:r>
              </a:p>
            </p:txBody>
          </p:sp>
          <p:sp>
            <p:nvSpPr>
              <p:cNvPr id="11" name="Rectangle 10"/>
              <p:cNvSpPr/>
              <p:nvPr/>
            </p:nvSpPr>
            <p:spPr bwMode="auto">
              <a:xfrm>
                <a:off x="7245847" y="3539999"/>
                <a:ext cx="2520000" cy="2520000"/>
              </a:xfrm>
              <a:prstGeom prst="rect">
                <a:avLst/>
              </a:prstGeom>
              <a:solidFill>
                <a:schemeClr val="accent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7245847" y="2785406"/>
            <a:ext cx="2520000" cy="400110"/>
          </a:xfrm>
          <a:prstGeom prst="rect">
            <a:avLst/>
          </a:prstGeom>
        </p:spPr>
        <p:txBody>
          <a:bodyPr wrap="square">
            <a:spAutoFit/>
          </a:bodyPr>
          <a:lstStyle/>
          <a:p>
            <a:pPr algn="ctr"/>
            <a:r>
              <a:rPr lang="en-US" sz="2000" b="1" dirty="0">
                <a:gradFill>
                  <a:gsLst>
                    <a:gs pos="0">
                      <a:srgbClr val="FFFFFF"/>
                    </a:gs>
                    <a:gs pos="100000">
                      <a:srgbClr val="FFFFFF"/>
                    </a:gs>
                  </a:gsLst>
                  <a:lin ang="5400000" scaled="0"/>
                </a:gradFill>
                <a:latin typeface="+mj-lt"/>
              </a:rPr>
              <a:t>(Physical/VM)</a:t>
            </a:r>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2096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524" y="0"/>
            <a:ext cx="12201524" cy="6858000"/>
          </a:xfrm>
        </p:spPr>
        <p:txBody>
          <a:bodyPr>
            <a:noAutofit/>
          </a:bodyPr>
          <a:lstStyle/>
          <a:p>
            <a:pPr marL="252000" lvl="1" indent="0">
              <a:spcBef>
                <a:spcPts val="1200"/>
              </a:spcBef>
              <a:buNone/>
            </a:pPr>
            <a:r>
              <a:rPr lang="en-US" sz="4000" dirty="0">
                <a:latin typeface="Segoe UI Light" panose="020B0502040204020203" pitchFamily="34" charset="0"/>
                <a:cs typeface="Segoe UI Light" panose="020B0502040204020203" pitchFamily="34" charset="0"/>
              </a:rPr>
              <a:t>Suggestions (auto-complete)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Rich structured queries (filter, select, sort) that combines with search</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Scoring profiles to model search result relevance</a:t>
            </a:r>
          </a:p>
          <a:p>
            <a:pPr marL="252000" lvl="1" indent="0">
              <a:spcBef>
                <a:spcPts val="1200"/>
              </a:spcBef>
              <a:buNone/>
            </a:pPr>
            <a:r>
              <a:rPr lang="en-US" sz="4000" dirty="0">
                <a:latin typeface="Segoe UI Light" panose="020B0502040204020203" pitchFamily="34" charset="0"/>
                <a:cs typeface="Segoe UI Light" panose="020B0502040204020203" pitchFamily="34" charset="0"/>
              </a:rPr>
              <a:t>Geo-spatial support integrated in filtering, sorting and </a:t>
            </a:r>
            <a:r>
              <a:rPr lang="en-US" sz="4000" dirty="0" smtClean="0">
                <a:latin typeface="Segoe UI Light" panose="020B0502040204020203" pitchFamily="34" charset="0"/>
                <a:cs typeface="Segoe UI Light" panose="020B0502040204020203" pitchFamily="34" charset="0"/>
              </a:rPr>
              <a:t>ranking</a:t>
            </a:r>
            <a:endParaRPr lang="en-US" sz="4000" dirty="0">
              <a:latin typeface="Segoe UI Light" panose="020B0502040204020203" pitchFamily="34" charset="0"/>
              <a:cs typeface="Segoe UI Light" panose="020B0502040204020203" pitchFamily="34" charset="0"/>
            </a:endParaRPr>
          </a:p>
        </p:txBody>
      </p:sp>
      <p:sp>
        <p:nvSpPr>
          <p:cNvPr id="10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Search Functionality</a:t>
            </a:r>
          </a:p>
        </p:txBody>
      </p:sp>
      <p:pic>
        <p:nvPicPr>
          <p:cNvPr id="107" name="Picture 106"/>
          <p:cNvPicPr>
            <a:picLocks noChangeAspect="1"/>
          </p:cNvPicPr>
          <p:nvPr/>
        </p:nvPicPr>
        <p:blipFill>
          <a:blip r:embed="rId2"/>
          <a:stretch>
            <a:fillRect/>
          </a:stretch>
        </p:blipFill>
        <p:spPr>
          <a:xfrm>
            <a:off x="10931951" y="72571"/>
            <a:ext cx="1172963" cy="806318"/>
          </a:xfrm>
          <a:prstGeom prst="rect">
            <a:avLst/>
          </a:prstGeom>
        </p:spPr>
      </p:pic>
      <p:sp>
        <p:nvSpPr>
          <p:cNvPr id="108" name="Rectangle 107"/>
          <p:cNvSpPr/>
          <p:nvPr/>
        </p:nvSpPr>
        <p:spPr>
          <a:xfrm>
            <a:off x="1" y="1229775"/>
            <a:ext cx="12192000" cy="93590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 y="2199225"/>
            <a:ext cx="12192000" cy="1229775"/>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 y="3429001"/>
            <a:ext cx="12192000" cy="71948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9525" y="4148489"/>
            <a:ext cx="12192000" cy="123203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xit" presetSubtype="0" fill="hold" grpId="1"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xit" presetSubtype="0" fill="hold" grpId="1" nodeType="withEffect">
                                  <p:stCondLst>
                                    <p:cond delay="0"/>
                                  </p:stCondLst>
                                  <p:childTnLst>
                                    <p:animEffect transition="out" filter="fade">
                                      <p:cBhvr>
                                        <p:cTn id="17" dur="500"/>
                                        <p:tgtEl>
                                          <p:spTgt spid="117"/>
                                        </p:tgtEl>
                                      </p:cBhvr>
                                    </p:animEffect>
                                    <p:set>
                                      <p:cBhvr>
                                        <p:cTn id="18" dur="1" fill="hold">
                                          <p:stCondLst>
                                            <p:cond delay="499"/>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par>
                                <p:cTn id="24" presetID="10" presetClass="exit" presetSubtype="0" fill="hold" grpId="0" nodeType="withEffect">
                                  <p:stCondLst>
                                    <p:cond delay="0"/>
                                  </p:stCondLst>
                                  <p:childTnLst>
                                    <p:animEffect transition="out" filter="fade">
                                      <p:cBhvr>
                                        <p:cTn id="25" dur="500"/>
                                        <p:tgtEl>
                                          <p:spTgt spid="118"/>
                                        </p:tgtEl>
                                      </p:cBhvr>
                                    </p:animEffect>
                                    <p:set>
                                      <p:cBhvr>
                                        <p:cTn id="26" dur="1" fill="hold">
                                          <p:stCondLst>
                                            <p:cond delay="499"/>
                                          </p:stCondLst>
                                        </p:cTn>
                                        <p:tgtEl>
                                          <p:spTgt spid="1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116"/>
                                        </p:tgtEl>
                                      </p:cBhvr>
                                    </p:animEffect>
                                    <p:set>
                                      <p:cBhvr>
                                        <p:cTn id="34" dur="1" fill="hold">
                                          <p:stCondLst>
                                            <p:cond delay="499"/>
                                          </p:stCondLst>
                                        </p:cTn>
                                        <p:tgtEl>
                                          <p:spTgt spid="116"/>
                                        </p:tgtEl>
                                        <p:attrNameLst>
                                          <p:attrName>style.visibility</p:attrName>
                                        </p:attrNameLst>
                                      </p:cBhvr>
                                      <p:to>
                                        <p:strVal val="hidden"/>
                                      </p:to>
                                    </p:set>
                                  </p:childTnLst>
                                </p:cTn>
                              </p:par>
                              <p:par>
                                <p:cTn id="35" presetID="10" presetClass="exit" presetSubtype="0" fill="hold" grpId="2" nodeType="withEffect">
                                  <p:stCondLst>
                                    <p:cond delay="0"/>
                                  </p:stCondLst>
                                  <p:childTnLst>
                                    <p:animEffect transition="out" filter="fade">
                                      <p:cBhvr>
                                        <p:cTn id="36" dur="500"/>
                                        <p:tgtEl>
                                          <p:spTgt spid="117"/>
                                        </p:tgtEl>
                                      </p:cBhvr>
                                    </p:animEffect>
                                    <p:set>
                                      <p:cBhvr>
                                        <p:cTn id="37" dur="1" fill="hold">
                                          <p:stCondLst>
                                            <p:cond delay="499"/>
                                          </p:stCondLst>
                                        </p:cTn>
                                        <p:tgtEl>
                                          <p:spTgt spid="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P spid="116" grpId="0" animBg="1"/>
      <p:bldP spid="116" grpId="1" animBg="1"/>
      <p:bldP spid="116" grpId="2" animBg="1"/>
      <p:bldP spid="117" grpId="0" animBg="1"/>
      <p:bldP spid="117" grpId="1" animBg="1"/>
      <p:bldP spid="117" grpId="2" animBg="1"/>
      <p:bldP spid="1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0"/>
            <a:ext cx="12192000" cy="6858000"/>
          </a:xfrm>
        </p:spPr>
        <p:txBody>
          <a:bodyPr>
            <a:normAutofit/>
          </a:bodyPr>
          <a:lstStyle/>
          <a:p>
            <a:r>
              <a:rPr lang="sv-SE" sz="4400" dirty="0" smtClean="0"/>
              <a:t>Azure </a:t>
            </a:r>
            <a:r>
              <a:rPr lang="sv-SE" sz="4400" dirty="0" err="1" smtClean="0"/>
              <a:t>Search</a:t>
            </a:r>
            <a:r>
              <a:rPr lang="sv-SE" sz="4400" dirty="0" smtClean="0"/>
              <a:t> walk </a:t>
            </a:r>
            <a:r>
              <a:rPr lang="sv-SE" sz="4400" dirty="0" err="1" smtClean="0"/>
              <a:t>through</a:t>
            </a:r>
            <a:endParaRPr lang="en-US" sz="4400" dirty="0">
              <a:latin typeface="+mj-lt"/>
            </a:endParaRPr>
          </a:p>
        </p:txBody>
      </p:sp>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Demo</a:t>
            </a:r>
            <a:endParaRPr lang="en-US" dirty="0">
              <a:solidFill>
                <a:srgbClr val="FFFFFF"/>
              </a:solidFill>
            </a:endParaRPr>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0648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a:stretch/>
        </p:blipFill>
        <p:spPr>
          <a:xfrm>
            <a:off x="307428" y="714254"/>
            <a:ext cx="10537437"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pic>
        <p:nvPicPr>
          <p:cNvPr id="7" name="Picture 6"/>
          <p:cNvPicPr>
            <a:picLocks noChangeAspect="1"/>
          </p:cNvPicPr>
          <p:nvPr/>
        </p:nvPicPr>
        <p:blipFill>
          <a:blip r:embed="rId4"/>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37791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pic>
        <p:nvPicPr>
          <p:cNvPr id="5" name="Picture 4"/>
          <p:cNvPicPr>
            <a:picLocks noChangeAspect="1"/>
          </p:cNvPicPr>
          <p:nvPr/>
        </p:nvPicPr>
        <p:blipFill>
          <a:blip r:embed="rId4"/>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31287194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641199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pic>
        <p:nvPicPr>
          <p:cNvPr id="5" name="Picture 4"/>
          <p:cNvPicPr>
            <a:picLocks noChangeAspect="1"/>
          </p:cNvPicPr>
          <p:nvPr/>
        </p:nvPicPr>
        <p:blipFill>
          <a:blip r:embed="rId3"/>
          <a:stretch>
            <a:fillRect/>
          </a:stretch>
        </p:blipFill>
        <p:spPr>
          <a:xfrm>
            <a:off x="10931951" y="72571"/>
            <a:ext cx="1172963" cy="806318"/>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398030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t>Microsoft Azure Data Platform</a:t>
            </a:r>
            <a:endParaRPr lang="en-US" dirty="0"/>
          </a:p>
        </p:txBody>
      </p:sp>
      <p:pic>
        <p:nvPicPr>
          <p:cNvPr id="5" name="Picture 4"/>
          <p:cNvPicPr>
            <a:picLocks noChangeAspect="1"/>
          </p:cNvPicPr>
          <p:nvPr/>
        </p:nvPicPr>
        <p:blipFill>
          <a:blip r:embed="rId8">
            <a:biLevel thresh="25000"/>
          </a:blip>
          <a:stretch>
            <a:fillRect/>
          </a:stretch>
        </p:blipFill>
        <p:spPr>
          <a:xfrm>
            <a:off x="3557116" y="3103850"/>
            <a:ext cx="502418" cy="528745"/>
          </a:xfrm>
          <a:prstGeom prst="rect">
            <a:avLst/>
          </a:prstGeom>
        </p:spPr>
      </p:pic>
      <p:grpSp>
        <p:nvGrpSpPr>
          <p:cNvPr id="6" name="Group 5"/>
          <p:cNvGrpSpPr/>
          <p:nvPr/>
        </p:nvGrpSpPr>
        <p:grpSpPr>
          <a:xfrm>
            <a:off x="7173968" y="3175278"/>
            <a:ext cx="623553" cy="457317"/>
            <a:chOff x="4602527" y="2052785"/>
            <a:chExt cx="2986946" cy="2752430"/>
          </a:xfrm>
        </p:grpSpPr>
        <p:pic>
          <p:nvPicPr>
            <p:cNvPr id="7" name="Picture 6"/>
            <p:cNvPicPr>
              <a:picLocks noChangeAspect="1"/>
            </p:cNvPicPr>
            <p:nvPr/>
          </p:nvPicPr>
          <p:blipFill>
            <a:blip r:embed="rId9"/>
            <a:stretch>
              <a:fillRect/>
            </a:stretch>
          </p:blipFill>
          <p:spPr>
            <a:xfrm>
              <a:off x="4602527" y="2052785"/>
              <a:ext cx="2986946" cy="2752430"/>
            </a:xfrm>
            <a:prstGeom prst="rect">
              <a:avLst/>
            </a:prstGeom>
          </p:spPr>
        </p:pic>
        <p:pic>
          <p:nvPicPr>
            <p:cNvPr id="8" name="Picture 7"/>
            <p:cNvPicPr>
              <a:picLocks noChangeAspect="1"/>
            </p:cNvPicPr>
            <p:nvPr/>
          </p:nvPicPr>
          <p:blipFill>
            <a:blip r:embed="rId10"/>
            <a:stretch>
              <a:fillRect/>
            </a:stretch>
          </p:blipFill>
          <p:spPr>
            <a:xfrm>
              <a:off x="5526374" y="2386318"/>
              <a:ext cx="1139252" cy="1499882"/>
            </a:xfrm>
            <a:prstGeom prst="rect">
              <a:avLst/>
            </a:prstGeom>
          </p:spPr>
        </p:pic>
      </p:grpSp>
      <p:pic>
        <p:nvPicPr>
          <p:cNvPr id="9" name="Picture 8"/>
          <p:cNvPicPr>
            <a:picLocks noChangeAspect="1"/>
          </p:cNvPicPr>
          <p:nvPr/>
        </p:nvPicPr>
        <p:blipFill>
          <a:blip r:embed="rId11"/>
          <a:stretch>
            <a:fillRect/>
          </a:stretch>
        </p:blipFill>
        <p:spPr>
          <a:xfrm>
            <a:off x="11163719" y="3106083"/>
            <a:ext cx="396606" cy="526512"/>
          </a:xfrm>
          <a:prstGeom prst="rect">
            <a:avLst/>
          </a:prstGeom>
        </p:spPr>
      </p:pic>
      <p:pic>
        <p:nvPicPr>
          <p:cNvPr id="10" name="Picture 9"/>
          <p:cNvPicPr>
            <a:picLocks noChangeAspect="1"/>
          </p:cNvPicPr>
          <p:nvPr/>
        </p:nvPicPr>
        <p:blipFill>
          <a:blip r:embed="rId12"/>
          <a:stretch>
            <a:fillRect/>
          </a:stretch>
        </p:blipFill>
        <p:spPr>
          <a:xfrm>
            <a:off x="3397396" y="5543833"/>
            <a:ext cx="662138" cy="455167"/>
          </a:xfrm>
          <a:prstGeom prst="rect">
            <a:avLst/>
          </a:prstGeom>
        </p:spPr>
      </p:pic>
      <p:pic>
        <p:nvPicPr>
          <p:cNvPr id="11" name="Picture 10"/>
          <p:cNvPicPr>
            <a:picLocks noChangeAspect="1"/>
          </p:cNvPicPr>
          <p:nvPr/>
        </p:nvPicPr>
        <p:blipFill>
          <a:blip r:embed="rId13"/>
          <a:stretch>
            <a:fillRect/>
          </a:stretch>
        </p:blipFill>
        <p:spPr>
          <a:xfrm>
            <a:off x="7173969" y="5540035"/>
            <a:ext cx="623553" cy="458965"/>
          </a:xfrm>
          <a:prstGeom prst="rect">
            <a:avLst/>
          </a:prstGeom>
        </p:spPr>
      </p:pic>
      <p:sp>
        <p:nvSpPr>
          <p:cNvPr id="14" name="Rectangle 13"/>
          <p:cNvSpPr/>
          <p:nvPr/>
        </p:nvSpPr>
        <p:spPr>
          <a:xfrm>
            <a:off x="8051180" y="3798379"/>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462988" y="3826276"/>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0856574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1628917258"/>
              </p:ext>
            </p:extLst>
          </p:nvPr>
        </p:nvGraphicFramePr>
        <p:xfrm>
          <a:off x="908708" y="1640412"/>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8480468" y="6673382"/>
            <a:ext cx="3626651" cy="184618"/>
          </a:xfrm>
          <a:prstGeom prst="rect">
            <a:avLst/>
          </a:prstGeom>
          <a:noFill/>
        </p:spPr>
        <p:txBody>
          <a:bodyPr wrap="none" lIns="0" tIns="0" rIns="0" bIns="0" rtlCol="0" anchor="b" anchorCtr="0">
            <a:spAutoFit/>
          </a:bodyPr>
          <a:lstStyle/>
          <a:p>
            <a:pPr defTabSz="913951">
              <a:defRPr/>
            </a:pPr>
            <a:r>
              <a:rPr lang="en-US" sz="12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790296"/>
            <a:ext cx="933073" cy="686786"/>
          </a:xfrm>
          <a:prstGeom prst="rect">
            <a:avLst/>
          </a:prstGeom>
        </p:spPr>
      </p:pic>
      <p:pic>
        <p:nvPicPr>
          <p:cNvPr id="14" name="Picture 13"/>
          <p:cNvPicPr>
            <a:picLocks noChangeAspect="1"/>
          </p:cNvPicPr>
          <p:nvPr/>
        </p:nvPicPr>
        <p:blipFill>
          <a:blip r:embed="rId4"/>
          <a:stretch>
            <a:fillRect/>
          </a:stretch>
        </p:blipFill>
        <p:spPr>
          <a:xfrm>
            <a:off x="4288539" y="705662"/>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410849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t>Programming </a:t>
            </a:r>
            <a:r>
              <a:rPr lang="en-US" sz="2800" dirty="0" err="1" smtClean="0"/>
              <a:t>HDInsight</a:t>
            </a:r>
            <a:r>
              <a:rPr lang="en-US" sz="2800" dirty="0" smtClean="0"/>
              <a:t> – </a:t>
            </a:r>
            <a:r>
              <a:rPr lang="en-US" sz="2800" spc="-71" dirty="0" smtClean="0">
                <a:gradFill>
                  <a:gsLst>
                    <a:gs pos="2917">
                      <a:srgbClr val="FFFFFF"/>
                    </a:gs>
                    <a:gs pos="30000">
                      <a:srgbClr val="FFFFFF"/>
                    </a:gs>
                  </a:gsLst>
                  <a:lin ang="5400000" scaled="0"/>
                </a:gradFill>
              </a:rPr>
              <a:t>Existing ecosystem</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4995512" y="0"/>
            <a:ext cx="2297228" cy="6858000"/>
          </a:xfrm>
          <a:prstGeom prst="rect">
            <a:avLst/>
          </a:prstGeom>
        </p:spPr>
        <p:txBody>
          <a:bodyPr wrap="none" anchor="ctr">
            <a:noAutofit/>
          </a:bodyPr>
          <a:lstStyle/>
          <a:p>
            <a:pPr algn="ctr"/>
            <a:r>
              <a:rPr lang="en-US" sz="4400" dirty="0" smtClean="0">
                <a:solidFill>
                  <a:schemeClr val="bg1"/>
                </a:solidFill>
                <a:latin typeface="+mj-lt"/>
              </a:rPr>
              <a:t>Hive</a:t>
            </a:r>
          </a:p>
          <a:p>
            <a:pPr algn="ctr"/>
            <a:r>
              <a:rPr lang="en-US" sz="4400" dirty="0" smtClean="0">
                <a:solidFill>
                  <a:schemeClr val="bg1"/>
                </a:solidFill>
                <a:latin typeface="+mj-lt"/>
              </a:rPr>
              <a:t>Pig</a:t>
            </a:r>
          </a:p>
          <a:p>
            <a:pPr algn="ctr"/>
            <a:r>
              <a:rPr lang="en-US" sz="4400" dirty="0" smtClean="0">
                <a:solidFill>
                  <a:schemeClr val="bg1"/>
                </a:solidFill>
                <a:latin typeface="+mj-lt"/>
              </a:rPr>
              <a:t>Mahout</a:t>
            </a:r>
          </a:p>
          <a:p>
            <a:pPr algn="ctr"/>
            <a:r>
              <a:rPr lang="en-US" sz="4400" dirty="0" smtClean="0">
                <a:solidFill>
                  <a:schemeClr val="bg1"/>
                </a:solidFill>
                <a:latin typeface="+mj-lt"/>
              </a:rPr>
              <a:t>Cascading</a:t>
            </a:r>
          </a:p>
          <a:p>
            <a:pPr algn="ctr"/>
            <a:r>
              <a:rPr lang="en-US" sz="4400" dirty="0" smtClean="0">
                <a:solidFill>
                  <a:schemeClr val="bg1"/>
                </a:solidFill>
                <a:latin typeface="+mj-lt"/>
              </a:rPr>
              <a:t>Scalding</a:t>
            </a:r>
          </a:p>
          <a:p>
            <a:pPr algn="ctr"/>
            <a:r>
              <a:rPr lang="en-US" sz="4400" dirty="0" err="1" smtClean="0">
                <a:solidFill>
                  <a:schemeClr val="bg1"/>
                </a:solidFill>
                <a:latin typeface="+mj-lt"/>
              </a:rPr>
              <a:t>Scoobi</a:t>
            </a:r>
            <a:endParaRPr lang="en-US" sz="4400" dirty="0" smtClean="0">
              <a:solidFill>
                <a:schemeClr val="bg1"/>
              </a:solidFill>
              <a:latin typeface="+mj-lt"/>
            </a:endParaRPr>
          </a:p>
          <a:p>
            <a:pPr algn="ctr"/>
            <a:r>
              <a:rPr lang="en-US" sz="4400" dirty="0" smtClean="0">
                <a:solidFill>
                  <a:schemeClr val="bg1"/>
                </a:solidFill>
                <a:latin typeface="+mj-lt"/>
              </a:rPr>
              <a:t>Pegasus</a:t>
            </a:r>
          </a:p>
          <a:p>
            <a:pPr algn="ctr"/>
            <a:r>
              <a:rPr lang="en-US" sz="4400" dirty="0" smtClean="0">
                <a:solidFill>
                  <a:schemeClr val="bg1"/>
                </a:solidFill>
                <a:latin typeface="+mj-lt"/>
              </a:rPr>
              <a:t>…</a:t>
            </a:r>
            <a:endParaRPr lang="en-US" sz="4400" dirty="0">
              <a:solidFill>
                <a:schemeClr val="bg1"/>
              </a:solidFill>
              <a:latin typeface="+mj-lt"/>
            </a:endParaRPr>
          </a:p>
        </p:txBody>
      </p:sp>
    </p:spTree>
    <p:extLst>
      <p:ext uri="{BB962C8B-B14F-4D97-AF65-F5344CB8AC3E}">
        <p14:creationId xmlns:p14="http://schemas.microsoft.com/office/powerpoint/2010/main" val="269665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a:gradFill>
                  <a:gsLst>
                    <a:gs pos="2917">
                      <a:srgbClr val="FFFFFF"/>
                    </a:gs>
                    <a:gs pos="30000">
                      <a:srgbClr val="FFFFFF"/>
                    </a:gs>
                  </a:gsLst>
                  <a:lin ang="5400000" scaled="0"/>
                </a:gradFill>
              </a:rPr>
              <a:t>Microsoft .</a:t>
            </a:r>
            <a:r>
              <a:rPr lang="en-US" sz="2800" spc="-71" dirty="0" smtClean="0">
                <a:gradFill>
                  <a:gsLst>
                    <a:gs pos="2917">
                      <a:srgbClr val="FFFFFF"/>
                    </a:gs>
                    <a:gs pos="30000">
                      <a:srgbClr val="FFFFFF"/>
                    </a:gs>
                  </a:gsLst>
                  <a:lin ang="5400000" scaled="0"/>
                </a:gradFill>
              </a:rPr>
              <a:t>NET</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a:solidFill>
                  <a:schemeClr val="bg1"/>
                </a:solidFill>
                <a:latin typeface="+mj-lt"/>
              </a:rPr>
              <a:t>C#</a:t>
            </a:r>
          </a:p>
          <a:p>
            <a:pPr algn="ctr">
              <a:spcBef>
                <a:spcPts val="1200"/>
              </a:spcBef>
            </a:pPr>
            <a:r>
              <a:rPr lang="en-US" sz="4800" dirty="0">
                <a:solidFill>
                  <a:schemeClr val="bg1"/>
                </a:solidFill>
                <a:latin typeface="+mj-lt"/>
              </a:rPr>
              <a:t>F#</a:t>
            </a:r>
          </a:p>
          <a:p>
            <a:pPr algn="ctr">
              <a:spcBef>
                <a:spcPts val="1200"/>
              </a:spcBef>
            </a:pPr>
            <a:r>
              <a:rPr lang="en-US" sz="4800" dirty="0">
                <a:solidFill>
                  <a:schemeClr val="bg1"/>
                </a:solidFill>
                <a:latin typeface="+mj-lt"/>
              </a:rPr>
              <a:t>Map/Reduce</a:t>
            </a:r>
          </a:p>
          <a:p>
            <a:pPr algn="ctr">
              <a:spcBef>
                <a:spcPts val="1200"/>
              </a:spcBef>
            </a:pPr>
            <a:r>
              <a:rPr lang="en-US" sz="4800" dirty="0">
                <a:solidFill>
                  <a:schemeClr val="bg1"/>
                </a:solidFill>
                <a:latin typeface="+mj-lt"/>
              </a:rPr>
              <a:t>Microsoft .NET management clients</a:t>
            </a:r>
          </a:p>
        </p:txBody>
      </p:sp>
    </p:spTree>
    <p:extLst>
      <p:ext uri="{BB962C8B-B14F-4D97-AF65-F5344CB8AC3E}">
        <p14:creationId xmlns:p14="http://schemas.microsoft.com/office/powerpoint/2010/main" val="311691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SQL </a:t>
            </a:r>
            <a:r>
              <a:rPr lang="en-US" sz="4400" spc="-51" dirty="0">
                <a:solidFill>
                  <a:schemeClr val="bg2"/>
                </a:solidFill>
                <a:latin typeface="+mj-lt"/>
              </a:rPr>
              <a:t>Server database technology </a:t>
            </a:r>
            <a:r>
              <a:rPr lang="en-US" sz="4400" spc="-51" dirty="0" smtClean="0">
                <a:solidFill>
                  <a:schemeClr val="bg2"/>
                </a:solidFill>
                <a:latin typeface="+mj-lt"/>
              </a:rPr>
              <a:t>“as </a:t>
            </a:r>
            <a:r>
              <a:rPr lang="en-US" sz="4400" spc="-51" dirty="0">
                <a:solidFill>
                  <a:schemeClr val="bg2"/>
                </a:solidFill>
                <a:latin typeface="+mj-lt"/>
              </a:rPr>
              <a:t>a </a:t>
            </a:r>
            <a:r>
              <a:rPr lang="en-US" sz="4400" spc="-51" dirty="0" smtClean="0">
                <a:solidFill>
                  <a:schemeClr val="bg2"/>
                </a:solidFill>
                <a:latin typeface="+mj-lt"/>
              </a:rPr>
              <a:t>Service”</a:t>
            </a:r>
          </a:p>
          <a:p>
            <a:pPr marL="252000" lvl="1" indent="0" defTabSz="914325">
              <a:spcBef>
                <a:spcPts val="1200"/>
              </a:spcBef>
              <a:buNone/>
            </a:pPr>
            <a:r>
              <a:rPr lang="en-US" sz="4400" spc="-51" dirty="0" smtClean="0">
                <a:solidFill>
                  <a:schemeClr val="bg2"/>
                </a:solidFill>
                <a:latin typeface="+mj-lt"/>
              </a:rPr>
              <a:t>Fully Managed</a:t>
            </a:r>
          </a:p>
          <a:p>
            <a:pPr marL="252000" lvl="1" indent="0" defTabSz="914325">
              <a:spcBef>
                <a:spcPts val="1200"/>
              </a:spcBef>
              <a:buNone/>
            </a:pPr>
            <a:r>
              <a:rPr lang="en-US" sz="4400" spc="-51" dirty="0" smtClean="0">
                <a:solidFill>
                  <a:schemeClr val="bg2"/>
                </a:solidFill>
                <a:latin typeface="+mj-lt"/>
              </a:rPr>
              <a:t>Enterprise-ready </a:t>
            </a:r>
            <a:r>
              <a:rPr lang="en-US" sz="4400" spc="-51" dirty="0">
                <a:solidFill>
                  <a:schemeClr val="bg2"/>
                </a:solidFill>
                <a:latin typeface="+mj-lt"/>
              </a:rPr>
              <a:t>with automatic support for </a:t>
            </a:r>
            <a:r>
              <a:rPr lang="en-US" sz="4400" spc="-51" dirty="0" smtClean="0">
                <a:solidFill>
                  <a:schemeClr val="bg2"/>
                </a:solidFill>
                <a:latin typeface="+mj-lt"/>
              </a:rPr>
              <a:t>HA, DR, Backups, replication and more</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75248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Programming </a:t>
            </a:r>
            <a:r>
              <a:rPr lang="en-US" sz="2800" dirty="0" err="1" smtClean="0"/>
              <a:t>HDInsight</a:t>
            </a:r>
            <a:r>
              <a:rPr lang="en-US" sz="2800" dirty="0" smtClean="0"/>
              <a:t> – </a:t>
            </a:r>
            <a:r>
              <a:rPr lang="en-US" sz="2800" spc="-71" dirty="0" err="1">
                <a:gradFill>
                  <a:gsLst>
                    <a:gs pos="2917">
                      <a:srgbClr val="FFFFFF"/>
                    </a:gs>
                    <a:gs pos="30000">
                      <a:srgbClr val="FFFFFF"/>
                    </a:gs>
                  </a:gsLst>
                  <a:lin ang="5400000" scaled="0"/>
                </a:gradFill>
              </a:rPr>
              <a:t>DevOps</a:t>
            </a:r>
            <a:r>
              <a:rPr lang="en-US" sz="2800" spc="-71" dirty="0">
                <a:gradFill>
                  <a:gsLst>
                    <a:gs pos="2917">
                      <a:srgbClr val="FFFFFF"/>
                    </a:gs>
                    <a:gs pos="30000">
                      <a:srgbClr val="FFFFFF"/>
                    </a:gs>
                  </a:gsLst>
                  <a:lin ang="5400000" scaled="0"/>
                </a:gradFill>
              </a:rPr>
              <a:t> / IT </a:t>
            </a:r>
            <a:r>
              <a:rPr lang="en-US" sz="2800" spc="-71" dirty="0" smtClean="0">
                <a:gradFill>
                  <a:gsLst>
                    <a:gs pos="2917">
                      <a:srgbClr val="FFFFFF"/>
                    </a:gs>
                    <a:gs pos="30000">
                      <a:srgbClr val="FFFFFF"/>
                    </a:gs>
                  </a:gsLst>
                  <a:lin ang="5400000" scaled="0"/>
                </a:gradFill>
              </a:rPr>
              <a:t>Pros</a:t>
            </a:r>
            <a:endParaRPr lang="en-US" sz="2800" spc="-71" dirty="0">
              <a:gradFill>
                <a:gsLst>
                  <a:gs pos="2917">
                    <a:srgbClr val="FFFFFF"/>
                  </a:gs>
                  <a:gs pos="30000">
                    <a:srgbClr val="FFFFFF"/>
                  </a:gs>
                </a:gsLst>
                <a:lin ang="5400000" scaled="0"/>
              </a:gradFill>
            </a:endParaRPr>
          </a:p>
        </p:txBody>
      </p:sp>
      <p:pic>
        <p:nvPicPr>
          <p:cNvPr id="7" name="Picture 6"/>
          <p:cNvPicPr>
            <a:picLocks noChangeAspect="1"/>
          </p:cNvPicPr>
          <p:nvPr/>
        </p:nvPicPr>
        <p:blipFill>
          <a:blip r:embed="rId3"/>
          <a:stretch>
            <a:fillRect/>
          </a:stretch>
        </p:blipFill>
        <p:spPr>
          <a:xfrm>
            <a:off x="11171841" y="72570"/>
            <a:ext cx="933073" cy="686786"/>
          </a:xfrm>
          <a:prstGeom prst="rect">
            <a:avLst/>
          </a:prstGeom>
        </p:spPr>
      </p:pic>
      <p:sp>
        <p:nvSpPr>
          <p:cNvPr id="3" name="Rectangle 2"/>
          <p:cNvSpPr/>
          <p:nvPr/>
        </p:nvSpPr>
        <p:spPr>
          <a:xfrm>
            <a:off x="2252312" y="0"/>
            <a:ext cx="7783628" cy="6858000"/>
          </a:xfrm>
          <a:prstGeom prst="rect">
            <a:avLst/>
          </a:prstGeom>
        </p:spPr>
        <p:txBody>
          <a:bodyPr wrap="none" anchor="ctr">
            <a:noAutofit/>
          </a:bodyPr>
          <a:lstStyle/>
          <a:p>
            <a:pPr algn="ctr">
              <a:spcBef>
                <a:spcPts val="1200"/>
              </a:spcBef>
            </a:pPr>
            <a:r>
              <a:rPr lang="en-US" sz="4800" dirty="0" smtClean="0">
                <a:solidFill>
                  <a:schemeClr val="bg1"/>
                </a:solidFill>
                <a:latin typeface="+mj-lt"/>
              </a:rPr>
              <a:t>PowerShell</a:t>
            </a:r>
          </a:p>
          <a:p>
            <a:pPr algn="ctr">
              <a:spcBef>
                <a:spcPts val="1200"/>
              </a:spcBef>
            </a:pPr>
            <a:r>
              <a:rPr lang="en-US" sz="4800" dirty="0" smtClean="0">
                <a:solidFill>
                  <a:schemeClr val="bg1"/>
                </a:solidFill>
                <a:latin typeface="+mj-lt"/>
              </a:rPr>
              <a:t>Cross-Platform </a:t>
            </a:r>
            <a:r>
              <a:rPr lang="en-US" sz="4800" dirty="0">
                <a:solidFill>
                  <a:schemeClr val="bg1"/>
                </a:solidFill>
                <a:latin typeface="+mj-lt"/>
              </a:rPr>
              <a:t>CLI </a:t>
            </a:r>
            <a:r>
              <a:rPr lang="en-US" sz="4800" dirty="0" smtClean="0">
                <a:solidFill>
                  <a:schemeClr val="bg1"/>
                </a:solidFill>
                <a:latin typeface="+mj-lt"/>
              </a:rPr>
              <a:t>tools (xplat-cli)</a:t>
            </a:r>
            <a:endParaRPr lang="en-US" sz="4800" dirty="0">
              <a:solidFill>
                <a:schemeClr val="bg1"/>
              </a:solidFill>
              <a:latin typeface="+mj-lt"/>
            </a:endParaRPr>
          </a:p>
        </p:txBody>
      </p:sp>
    </p:spTree>
    <p:extLst>
      <p:ext uri="{BB962C8B-B14F-4D97-AF65-F5344CB8AC3E}">
        <p14:creationId xmlns:p14="http://schemas.microsoft.com/office/powerpoint/2010/main" val="1027108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
        <p:nvSpPr>
          <p:cNvPr id="4" name="Rectangle 3"/>
          <p:cNvSpPr/>
          <p:nvPr/>
        </p:nvSpPr>
        <p:spPr>
          <a:xfrm>
            <a:off x="4300365" y="3917325"/>
            <a:ext cx="3773876"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62988" y="1331650"/>
            <a:ext cx="11362068"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462988" y="4004695"/>
            <a:ext cx="3860437" cy="2494626"/>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7077644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p:spPr>
        <p:txBody>
          <a:bodyPr>
            <a:noAutofit/>
          </a:bodyPr>
          <a:lstStyle/>
          <a:p>
            <a:r>
              <a:rPr lang="en-US" dirty="0" smtClean="0"/>
              <a:t>Additional Database options in Azure</a:t>
            </a:r>
            <a:endParaRPr lang="en-US" dirty="0"/>
          </a:p>
        </p:txBody>
      </p:sp>
      <p:sp>
        <p:nvSpPr>
          <p:cNvPr id="3" name="Content Placeholder 2"/>
          <p:cNvSpPr>
            <a:spLocks noGrp="1"/>
          </p:cNvSpPr>
          <p:nvPr>
            <p:ph idx="4294967295"/>
          </p:nvPr>
        </p:nvSpPr>
        <p:spPr>
          <a:xfrm>
            <a:off x="0" y="0"/>
            <a:ext cx="12192000" cy="6858000"/>
          </a:xfrm>
        </p:spPr>
        <p:txBody>
          <a:bodyPr>
            <a:noAutofit/>
          </a:bodyPr>
          <a:lstStyle/>
          <a:p>
            <a:pPr marL="251994" algn="l">
              <a:spcBef>
                <a:spcPts val="2400"/>
              </a:spcBef>
            </a:pPr>
            <a:r>
              <a:rPr lang="en-US" sz="3800" dirty="0"/>
              <a:t>Azure </a:t>
            </a:r>
            <a:r>
              <a:rPr lang="en-US" sz="3800" b="1" dirty="0"/>
              <a:t>Table Service </a:t>
            </a:r>
            <a:r>
              <a:rPr lang="en-US" sz="3800" dirty="0"/>
              <a:t>is a “Big Table” entity </a:t>
            </a:r>
            <a:r>
              <a:rPr lang="en-US" sz="3800" dirty="0" smtClean="0"/>
              <a:t>store.</a:t>
            </a:r>
            <a:endParaRPr lang="en-US" sz="3800" dirty="0"/>
          </a:p>
          <a:p>
            <a:pPr marL="251994" algn="l">
              <a:spcBef>
                <a:spcPts val="2400"/>
              </a:spcBef>
            </a:pPr>
            <a:r>
              <a:rPr lang="en-US" sz="3800" b="1" dirty="0" err="1"/>
              <a:t>MongoDB</a:t>
            </a:r>
            <a:r>
              <a:rPr lang="en-US" sz="3800" b="1" dirty="0"/>
              <a:t> </a:t>
            </a:r>
            <a:r>
              <a:rPr lang="en-US" sz="3800" dirty="0" smtClean="0"/>
              <a:t>is a document </a:t>
            </a:r>
            <a:r>
              <a:rPr lang="en-US" sz="3800" dirty="0"/>
              <a:t>(JSON) </a:t>
            </a:r>
            <a:r>
              <a:rPr lang="en-US" sz="3800" dirty="0" smtClean="0"/>
              <a:t>store.</a:t>
            </a:r>
            <a:endParaRPr lang="en-US" sz="3800" dirty="0"/>
          </a:p>
          <a:p>
            <a:pPr marL="251994" algn="l">
              <a:spcBef>
                <a:spcPts val="2400"/>
              </a:spcBef>
            </a:pPr>
            <a:r>
              <a:rPr lang="en-US" sz="3800" b="1" dirty="0"/>
              <a:t>Cassandra </a:t>
            </a:r>
            <a:r>
              <a:rPr lang="en-US" sz="3800" dirty="0"/>
              <a:t>is a columnar store with excellent </a:t>
            </a:r>
            <a:r>
              <a:rPr lang="en-US" sz="3800" dirty="0" smtClean="0"/>
              <a:t>replication.</a:t>
            </a:r>
            <a:endParaRPr lang="en-US" sz="3800" dirty="0"/>
          </a:p>
          <a:p>
            <a:pPr marL="251994" algn="l">
              <a:spcBef>
                <a:spcPts val="2400"/>
              </a:spcBef>
            </a:pPr>
            <a:r>
              <a:rPr lang="en-US" sz="3800" b="1" dirty="0" err="1"/>
              <a:t>HBase</a:t>
            </a:r>
            <a:r>
              <a:rPr lang="en-US" sz="3800" dirty="0"/>
              <a:t> is a Big Data (Hadoop) store available in </a:t>
            </a:r>
            <a:r>
              <a:rPr lang="en-US" sz="3800" b="1" dirty="0" err="1" smtClean="0"/>
              <a:t>HDInsight</a:t>
            </a:r>
            <a:r>
              <a:rPr lang="en-US" sz="3800" dirty="0" smtClean="0"/>
              <a:t>.</a:t>
            </a:r>
          </a:p>
          <a:p>
            <a:pPr marL="251994" algn="l">
              <a:spcBef>
                <a:spcPts val="2400"/>
              </a:spcBef>
            </a:pPr>
            <a:r>
              <a:rPr lang="en-US" sz="3800" b="1" dirty="0" smtClean="0"/>
              <a:t>Oracle VM</a:t>
            </a:r>
            <a:r>
              <a:rPr lang="en-US" sz="3800" dirty="0" smtClean="0"/>
              <a:t>s are supported in Azure.</a:t>
            </a:r>
          </a:p>
          <a:p>
            <a:pPr marL="251994" algn="l">
              <a:spcBef>
                <a:spcPts val="2400"/>
              </a:spcBef>
            </a:pPr>
            <a:r>
              <a:rPr lang="en-US" sz="3800" b="1" dirty="0" smtClean="0"/>
              <a:t>MySQL </a:t>
            </a:r>
            <a:r>
              <a:rPr lang="en-US" sz="3800" dirty="0" smtClean="0"/>
              <a:t>is offered from the partner </a:t>
            </a:r>
            <a:r>
              <a:rPr lang="en-US" sz="3800" dirty="0" err="1" smtClean="0"/>
              <a:t>ClearDB</a:t>
            </a:r>
            <a:r>
              <a:rPr lang="en-US" sz="3800" dirty="0" smtClean="0"/>
              <a:t>.</a:t>
            </a:r>
          </a:p>
        </p:txBody>
      </p:sp>
      <p:sp>
        <p:nvSpPr>
          <p:cNvPr id="4" name="Rectangle 3"/>
          <p:cNvSpPr/>
          <p:nvPr/>
        </p:nvSpPr>
        <p:spPr>
          <a:xfrm>
            <a:off x="0" y="109970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5" name="Rectangle 4"/>
          <p:cNvSpPr/>
          <p:nvPr/>
        </p:nvSpPr>
        <p:spPr>
          <a:xfrm>
            <a:off x="0" y="179758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6" name="Rectangle 5"/>
          <p:cNvSpPr/>
          <p:nvPr/>
        </p:nvSpPr>
        <p:spPr>
          <a:xfrm>
            <a:off x="-9525" y="269004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7" name="Rectangle 6"/>
          <p:cNvSpPr/>
          <p:nvPr/>
        </p:nvSpPr>
        <p:spPr>
          <a:xfrm>
            <a:off x="-9525" y="350284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8" name="Rectangle 7"/>
          <p:cNvSpPr/>
          <p:nvPr/>
        </p:nvSpPr>
        <p:spPr>
          <a:xfrm>
            <a:off x="0" y="428038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
        <p:nvSpPr>
          <p:cNvPr id="9" name="Rectangle 8"/>
          <p:cNvSpPr/>
          <p:nvPr/>
        </p:nvSpPr>
        <p:spPr>
          <a:xfrm>
            <a:off x="0" y="5093188"/>
            <a:ext cx="12201525" cy="689000"/>
          </a:xfrm>
          <a:prstGeom prst="rect">
            <a:avLst/>
          </a:prstGeom>
          <a:solidFill>
            <a:srgbClr val="5800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FFFFF"/>
              </a:solidFill>
            </a:endParaRPr>
          </a:p>
        </p:txBody>
      </p:sp>
    </p:spTree>
    <p:extLst>
      <p:ext uri="{BB962C8B-B14F-4D97-AF65-F5344CB8AC3E}">
        <p14:creationId xmlns:p14="http://schemas.microsoft.com/office/powerpoint/2010/main" val="370029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1"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xit" presetSubtype="0" fill="hold" grpId="0"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grpId="0"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27146858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6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Microsoft Azure SQL Database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1475241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8607" y="0"/>
            <a:ext cx="11655840" cy="899665"/>
          </a:xfrm>
        </p:spPr>
        <p:txBody>
          <a:bodyPr/>
          <a:lstStyle/>
          <a:p>
            <a:r>
              <a:rPr lang="en-US" sz="4400" dirty="0" smtClean="0">
                <a:solidFill>
                  <a:schemeClr val="accent2"/>
                </a:solidFill>
              </a:rPr>
              <a:t>SQL Database Service</a:t>
            </a:r>
            <a:endParaRPr lang="en-US" sz="4400" dirty="0">
              <a:solidFill>
                <a:schemeClr val="accent2"/>
              </a:solidFill>
            </a:endParaRPr>
          </a:p>
        </p:txBody>
      </p:sp>
      <p:sp>
        <p:nvSpPr>
          <p:cNvPr id="6" name="Rectangle 5"/>
          <p:cNvSpPr/>
          <p:nvPr/>
        </p:nvSpPr>
        <p:spPr bwMode="auto">
          <a:xfrm>
            <a:off x="1154516"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7" name="Rectangle 6"/>
          <p:cNvSpPr/>
          <p:nvPr/>
        </p:nvSpPr>
        <p:spPr bwMode="auto">
          <a:xfrm>
            <a:off x="4444680" y="2462779"/>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Business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t>
            </a:r>
            <a:r>
              <a:rPr lang="en-US" sz="2400" dirty="0" smtClean="0">
                <a:gradFill>
                  <a:gsLst>
                    <a:gs pos="0">
                      <a:srgbClr val="FFFFFF"/>
                    </a:gs>
                    <a:gs pos="100000">
                      <a:srgbClr val="FFFFFF"/>
                    </a:gs>
                  </a:gsLst>
                  <a:lin ang="5400000" scaled="0"/>
                </a:gradFill>
                <a:ea typeface="Segoe UI" pitchFamily="34" charset="0"/>
                <a:cs typeface="Segoe UI" pitchFamily="34" charset="0"/>
              </a:rPr>
              <a:t>ontinuity &amp;                    data protection</a:t>
            </a:r>
          </a:p>
        </p:txBody>
      </p:sp>
      <p:sp>
        <p:nvSpPr>
          <p:cNvPr id="8" name="Rectangle 7"/>
          <p:cNvSpPr/>
          <p:nvPr/>
        </p:nvSpPr>
        <p:spPr bwMode="auto">
          <a:xfrm>
            <a:off x="7734844" y="246277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Familiar &amp;                       self-managed</a:t>
            </a:r>
          </a:p>
        </p:txBody>
      </p:sp>
      <p:sp>
        <p:nvSpPr>
          <p:cNvPr id="9" name="TextBox 8"/>
          <p:cNvSpPr txBox="1"/>
          <p:nvPr/>
        </p:nvSpPr>
        <p:spPr>
          <a:xfrm>
            <a:off x="1167164" y="3547994"/>
            <a:ext cx="341598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Predictable performance levels</a:t>
            </a:r>
          </a:p>
          <a:p>
            <a:pPr>
              <a:lnSpc>
                <a:spcPct val="90000"/>
              </a:lnSpc>
              <a:spcAft>
                <a:spcPts val="1200"/>
              </a:spcAft>
            </a:pPr>
            <a:r>
              <a:rPr lang="en-US" dirty="0">
                <a:gradFill>
                  <a:gsLst>
                    <a:gs pos="2917">
                      <a:schemeClr val="tx1"/>
                    </a:gs>
                    <a:gs pos="30000">
                      <a:schemeClr val="tx1"/>
                    </a:gs>
                  </a:gsLst>
                  <a:lin ang="5400000" scaled="0"/>
                </a:gradFill>
                <a:latin typeface="+mj-lt"/>
              </a:rPr>
              <a:t>Programmatic scale-out</a:t>
            </a:r>
          </a:p>
          <a:p>
            <a:pPr>
              <a:lnSpc>
                <a:spcPct val="90000"/>
              </a:lnSpc>
              <a:spcAft>
                <a:spcPts val="1200"/>
              </a:spcAft>
            </a:pPr>
            <a:r>
              <a:rPr lang="en-US" dirty="0" smtClean="0">
                <a:gradFill>
                  <a:gsLst>
                    <a:gs pos="2917">
                      <a:schemeClr val="tx1"/>
                    </a:gs>
                    <a:gs pos="30000">
                      <a:schemeClr val="tx1"/>
                    </a:gs>
                  </a:gsLst>
                  <a:lin ang="5400000" scaled="0"/>
                </a:gradFill>
                <a:latin typeface="+mj-lt"/>
              </a:rPr>
              <a:t>Dashboard views of DB metrics</a:t>
            </a:r>
          </a:p>
        </p:txBody>
      </p:sp>
      <p:sp>
        <p:nvSpPr>
          <p:cNvPr id="10" name="TextBox 9"/>
          <p:cNvSpPr txBox="1"/>
          <p:nvPr/>
        </p:nvSpPr>
        <p:spPr>
          <a:xfrm>
            <a:off x="4417606" y="3559408"/>
            <a:ext cx="3317237"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Self-service restore</a:t>
            </a:r>
          </a:p>
          <a:p>
            <a:pPr>
              <a:lnSpc>
                <a:spcPct val="90000"/>
              </a:lnSpc>
              <a:spcAft>
                <a:spcPts val="1200"/>
              </a:spcAft>
            </a:pPr>
            <a:r>
              <a:rPr lang="en-US" dirty="0" smtClean="0">
                <a:gradFill>
                  <a:gsLst>
                    <a:gs pos="2917">
                      <a:schemeClr val="tx1"/>
                    </a:gs>
                    <a:gs pos="30000">
                      <a:schemeClr val="tx1"/>
                    </a:gs>
                  </a:gsLst>
                  <a:lin ang="5400000" scaled="0"/>
                </a:gradFill>
                <a:latin typeface="+mj-lt"/>
              </a:rPr>
              <a:t>Disaster recovery</a:t>
            </a:r>
          </a:p>
          <a:p>
            <a:pPr>
              <a:lnSpc>
                <a:spcPct val="90000"/>
              </a:lnSpc>
              <a:spcAft>
                <a:spcPts val="1200"/>
              </a:spcAft>
            </a:pPr>
            <a:r>
              <a:rPr lang="en-US" dirty="0" smtClean="0">
                <a:gradFill>
                  <a:gsLst>
                    <a:gs pos="2917">
                      <a:schemeClr val="tx1"/>
                    </a:gs>
                    <a:gs pos="30000">
                      <a:schemeClr val="tx1"/>
                    </a:gs>
                  </a:gsLst>
                  <a:lin ang="5400000" scaled="0"/>
                </a:gradFill>
                <a:latin typeface="+mj-lt"/>
              </a:rPr>
              <a:t>Compliance-enabled</a:t>
            </a:r>
          </a:p>
        </p:txBody>
      </p:sp>
      <p:sp>
        <p:nvSpPr>
          <p:cNvPr id="11" name="TextBox 10"/>
          <p:cNvSpPr txBox="1"/>
          <p:nvPr/>
        </p:nvSpPr>
        <p:spPr>
          <a:xfrm>
            <a:off x="7734844" y="3556030"/>
            <a:ext cx="3684005" cy="1351139"/>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chemeClr val="tx1"/>
                    </a:gs>
                    <a:gs pos="30000">
                      <a:schemeClr val="tx1"/>
                    </a:gs>
                  </a:gsLst>
                  <a:lin ang="5400000" scaled="0"/>
                </a:gradFill>
                <a:latin typeface="+mj-lt"/>
              </a:rPr>
              <a:t>Familiar tools</a:t>
            </a:r>
          </a:p>
          <a:p>
            <a:pPr>
              <a:lnSpc>
                <a:spcPct val="90000"/>
              </a:lnSpc>
              <a:spcAft>
                <a:spcPts val="1200"/>
              </a:spcAft>
            </a:pPr>
            <a:r>
              <a:rPr lang="en-US" dirty="0" smtClean="0">
                <a:gradFill>
                  <a:gsLst>
                    <a:gs pos="2917">
                      <a:schemeClr val="tx1"/>
                    </a:gs>
                    <a:gs pos="30000">
                      <a:schemeClr val="tx1"/>
                    </a:gs>
                  </a:gsLst>
                  <a:lin ang="5400000" scaled="0"/>
                </a:gradFill>
                <a:latin typeface="+mj-lt"/>
              </a:rPr>
              <a:t>Programmatic</a:t>
            </a:r>
          </a:p>
          <a:p>
            <a:pPr>
              <a:lnSpc>
                <a:spcPct val="90000"/>
              </a:lnSpc>
              <a:spcAft>
                <a:spcPts val="1200"/>
              </a:spcAft>
            </a:pPr>
            <a:r>
              <a:rPr lang="en-US" dirty="0" smtClean="0">
                <a:gradFill>
                  <a:gsLst>
                    <a:gs pos="2917">
                      <a:schemeClr val="tx1"/>
                    </a:gs>
                    <a:gs pos="30000">
                      <a:schemeClr val="tx1"/>
                    </a:gs>
                  </a:gsLst>
                  <a:lin ang="5400000" scaled="0"/>
                </a:gradFill>
                <a:latin typeface="+mj-lt"/>
              </a:rPr>
              <a:t>Self-managed</a:t>
            </a:r>
          </a:p>
        </p:txBody>
      </p:sp>
      <p:sp>
        <p:nvSpPr>
          <p:cNvPr id="12" name="Rectangle 11"/>
          <p:cNvSpPr/>
          <p:nvPr/>
        </p:nvSpPr>
        <p:spPr>
          <a:xfrm>
            <a:off x="371176" y="993108"/>
            <a:ext cx="10943224" cy="1169551"/>
          </a:xfrm>
          <a:prstGeom prst="rect">
            <a:avLst/>
          </a:prstGeom>
        </p:spPr>
        <p:txBody>
          <a:bodyPr wrap="square">
            <a:spAutoFit/>
          </a:bodyPr>
          <a:lstStyle/>
          <a:p>
            <a:pPr>
              <a:spcAft>
                <a:spcPts val="600"/>
              </a:spcAft>
            </a:pPr>
            <a:r>
              <a:rPr lang="en-US" sz="2000" dirty="0" smtClean="0">
                <a:latin typeface="+mj-lt"/>
                <a:ea typeface="Calibri" panose="020F0502020204030204" pitchFamily="34" charset="0"/>
                <a:cs typeface="Calibri" panose="020F0502020204030204" pitchFamily="34" charset="0"/>
              </a:rPr>
              <a:t>A relational </a:t>
            </a:r>
            <a:r>
              <a:rPr lang="en-US" sz="2000" b="1" dirty="0" smtClean="0">
                <a:latin typeface="+mj-lt"/>
                <a:ea typeface="Calibri" panose="020F0502020204030204" pitchFamily="34" charset="0"/>
                <a:cs typeface="Calibri" panose="020F0502020204030204" pitchFamily="34" charset="0"/>
              </a:rPr>
              <a:t>database-as-a-service</a:t>
            </a:r>
            <a:r>
              <a:rPr lang="en-US" sz="2000" dirty="0" smtClean="0">
                <a:latin typeface="+mj-lt"/>
                <a:ea typeface="Calibri" panose="020F0502020204030204" pitchFamily="34" charset="0"/>
                <a:cs typeface="Calibri" panose="020F0502020204030204" pitchFamily="34" charset="0"/>
              </a:rPr>
              <a:t>, fully managed by Microsoft. </a:t>
            </a:r>
          </a:p>
          <a:p>
            <a:pPr>
              <a:spcAft>
                <a:spcPts val="600"/>
              </a:spcAft>
            </a:pPr>
            <a:r>
              <a:rPr lang="en-US" sz="2000" dirty="0" smtClean="0">
                <a:latin typeface="+mj-lt"/>
                <a:ea typeface="Calibri" panose="020F0502020204030204" pitchFamily="34" charset="0"/>
                <a:cs typeface="Calibri" panose="020F0502020204030204" pitchFamily="34" charset="0"/>
              </a:rPr>
              <a:t>For cloud-designed apps when </a:t>
            </a:r>
            <a:r>
              <a:rPr lang="en-US" sz="2000" b="1" dirty="0" smtClean="0">
                <a:latin typeface="+mj-lt"/>
                <a:ea typeface="Calibri" panose="020F0502020204030204" pitchFamily="34" charset="0"/>
                <a:cs typeface="Calibri" panose="020F0502020204030204" pitchFamily="34" charset="0"/>
              </a:rPr>
              <a:t>near-zero administration </a:t>
            </a:r>
            <a:r>
              <a:rPr lang="en-US" sz="2000" dirty="0" smtClean="0">
                <a:latin typeface="+mj-lt"/>
                <a:ea typeface="Calibri" panose="020F0502020204030204" pitchFamily="34" charset="0"/>
                <a:cs typeface="Calibri" panose="020F0502020204030204" pitchFamily="34" charset="0"/>
              </a:rPr>
              <a:t>and </a:t>
            </a:r>
            <a:r>
              <a:rPr lang="en-US" sz="2000" b="1" dirty="0" smtClean="0">
                <a:latin typeface="+mj-lt"/>
                <a:ea typeface="Calibri" panose="020F0502020204030204" pitchFamily="34" charset="0"/>
                <a:cs typeface="Calibri" panose="020F0502020204030204" pitchFamily="34" charset="0"/>
              </a:rPr>
              <a:t>enterprise-grade </a:t>
            </a:r>
            <a:r>
              <a:rPr lang="en-US" sz="2000" dirty="0" smtClean="0">
                <a:latin typeface="+mj-lt"/>
                <a:ea typeface="Calibri" panose="020F0502020204030204" pitchFamily="34" charset="0"/>
                <a:cs typeface="Calibri" panose="020F0502020204030204" pitchFamily="34" charset="0"/>
              </a:rPr>
              <a:t>capabilities are key.</a:t>
            </a:r>
          </a:p>
          <a:p>
            <a:pPr>
              <a:spcAft>
                <a:spcPts val="600"/>
              </a:spcAft>
            </a:pPr>
            <a:r>
              <a:rPr lang="en-US" sz="2000" dirty="0" smtClean="0">
                <a:latin typeface="+mj-lt"/>
              </a:rPr>
              <a:t>Perfect for cloud </a:t>
            </a:r>
            <a:r>
              <a:rPr lang="en-US" sz="2000" b="1" dirty="0" smtClean="0">
                <a:latin typeface="+mj-lt"/>
              </a:rPr>
              <a:t>architects and developers </a:t>
            </a:r>
            <a:r>
              <a:rPr lang="en-US" sz="2000" dirty="0" smtClean="0">
                <a:latin typeface="+mj-lt"/>
              </a:rPr>
              <a:t>looking for programmatic DBA-like functionality.</a:t>
            </a:r>
            <a:endParaRPr lang="en-US" sz="2000" dirty="0">
              <a:latin typeface="+mj-lt"/>
            </a:endParaRPr>
          </a:p>
        </p:txBody>
      </p:sp>
      <p:grpSp>
        <p:nvGrpSpPr>
          <p:cNvPr id="3" name="Group 2"/>
          <p:cNvGrpSpPr/>
          <p:nvPr/>
        </p:nvGrpSpPr>
        <p:grpSpPr>
          <a:xfrm>
            <a:off x="5382650" y="5109031"/>
            <a:ext cx="6809350" cy="1422793"/>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68530348"/>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69241" y="14465"/>
            <a:ext cx="8964247" cy="107588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800" dirty="0" smtClean="0"/>
              <a:t>Introducing new service tiers</a:t>
            </a:r>
            <a:endParaRPr lang="en-US" sz="4800" dirty="0"/>
          </a:p>
        </p:txBody>
      </p:sp>
      <p:sp>
        <p:nvSpPr>
          <p:cNvPr id="6" name="Rectangle 5"/>
          <p:cNvSpPr/>
          <p:nvPr/>
        </p:nvSpPr>
        <p:spPr bwMode="auto">
          <a:xfrm>
            <a:off x="7329135" y="1165357"/>
            <a:ext cx="2536258" cy="425848"/>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smtClean="0">
                <a:ln>
                  <a:solidFill>
                    <a:srgbClr val="FFFFFF">
                      <a:alpha val="0"/>
                    </a:srgbClr>
                  </a:solidFill>
                </a:ln>
                <a:solidFill>
                  <a:srgbClr val="FFFFFF"/>
                </a:solidFill>
                <a:latin typeface="+mj-lt"/>
              </a:rPr>
              <a:t>Premium </a:t>
            </a:r>
            <a:r>
              <a:rPr lang="en-US" i="1" kern="0" dirty="0" smtClean="0">
                <a:ln>
                  <a:solidFill>
                    <a:srgbClr val="FFFFFF">
                      <a:alpha val="0"/>
                    </a:srgbClr>
                  </a:solidFill>
                </a:ln>
                <a:solidFill>
                  <a:srgbClr val="FFFFFF"/>
                </a:solidFill>
                <a:latin typeface="+mj-lt"/>
              </a:rPr>
              <a:t>(in preview)</a:t>
            </a:r>
            <a:endParaRPr lang="en-US" i="1" kern="0" dirty="0">
              <a:ln>
                <a:solidFill>
                  <a:srgbClr val="FFFFFF">
                    <a:alpha val="0"/>
                  </a:srgbClr>
                </a:solidFill>
              </a:ln>
              <a:solidFill>
                <a:srgbClr val="FFFFFF"/>
              </a:solidFill>
              <a:latin typeface="+mj-lt"/>
            </a:endParaRPr>
          </a:p>
        </p:txBody>
      </p:sp>
      <p:sp>
        <p:nvSpPr>
          <p:cNvPr id="7" name="Rectangle 6"/>
          <p:cNvSpPr/>
          <p:nvPr/>
        </p:nvSpPr>
        <p:spPr bwMode="auto">
          <a:xfrm>
            <a:off x="2065369" y="1165357"/>
            <a:ext cx="2536258" cy="42584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Basic</a:t>
            </a:r>
          </a:p>
        </p:txBody>
      </p:sp>
      <p:sp>
        <p:nvSpPr>
          <p:cNvPr id="8" name="Rectangle 7"/>
          <p:cNvSpPr/>
          <p:nvPr/>
        </p:nvSpPr>
        <p:spPr bwMode="auto">
          <a:xfrm>
            <a:off x="4697253" y="1165357"/>
            <a:ext cx="2536257" cy="425848"/>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1592367" fontAlgn="base">
              <a:defRPr/>
            </a:pPr>
            <a:r>
              <a:rPr lang="en-US" kern="0" dirty="0">
                <a:ln>
                  <a:solidFill>
                    <a:srgbClr val="FFFFFF">
                      <a:alpha val="0"/>
                    </a:srgbClr>
                  </a:solidFill>
                </a:ln>
                <a:solidFill>
                  <a:srgbClr val="FFFFFF"/>
                </a:solidFill>
                <a:latin typeface="+mj-lt"/>
              </a:rPr>
              <a:t>Standard</a:t>
            </a:r>
          </a:p>
        </p:txBody>
      </p:sp>
      <p:sp>
        <p:nvSpPr>
          <p:cNvPr id="9" name="TextBox 8"/>
          <p:cNvSpPr txBox="1"/>
          <p:nvPr/>
        </p:nvSpPr>
        <p:spPr>
          <a:xfrm>
            <a:off x="2065368"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Light transactional workloads</a:t>
            </a:r>
          </a:p>
        </p:txBody>
      </p:sp>
      <p:sp>
        <p:nvSpPr>
          <p:cNvPr id="10" name="TextBox 9"/>
          <p:cNvSpPr txBox="1"/>
          <p:nvPr/>
        </p:nvSpPr>
        <p:spPr>
          <a:xfrm>
            <a:off x="4697252"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The go-to option for modern business apps</a:t>
            </a:r>
          </a:p>
        </p:txBody>
      </p:sp>
      <p:sp>
        <p:nvSpPr>
          <p:cNvPr id="11" name="TextBox 10"/>
          <p:cNvSpPr txBox="1"/>
          <p:nvPr/>
        </p:nvSpPr>
        <p:spPr>
          <a:xfrm>
            <a:off x="7329135" y="1591205"/>
            <a:ext cx="2536258" cy="794064"/>
          </a:xfrm>
          <a:prstGeom prst="rect">
            <a:avLst/>
          </a:prstGeom>
          <a:noFill/>
          <a:ln>
            <a:solidFill>
              <a:schemeClr val="bg2">
                <a:lumMod val="75000"/>
              </a:schemeClr>
            </a:solidFill>
          </a:ln>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latin typeface="+mj-lt"/>
              </a:rPr>
              <a:t>Mission-critical databases</a:t>
            </a:r>
          </a:p>
        </p:txBody>
      </p:sp>
      <p:sp>
        <p:nvSpPr>
          <p:cNvPr id="14" name="TextBox 13"/>
          <p:cNvSpPr txBox="1"/>
          <p:nvPr/>
        </p:nvSpPr>
        <p:spPr>
          <a:xfrm>
            <a:off x="2221149" y="2648880"/>
            <a:ext cx="7430852"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Elastic scale &amp; performance</a:t>
            </a:r>
            <a:r>
              <a:rPr lang="en-US" sz="1600" b="1" dirty="0">
                <a:solidFill>
                  <a:schemeClr val="tx2">
                    <a:lumMod val="75000"/>
                  </a:schemeClr>
                </a:solidFill>
                <a:latin typeface="+mj-lt"/>
              </a:rPr>
              <a:t>: </a:t>
            </a:r>
            <a:r>
              <a:rPr lang="en-US" sz="1600" dirty="0">
                <a:solidFill>
                  <a:schemeClr val="tx2">
                    <a:lumMod val="75000"/>
                  </a:schemeClr>
                </a:solidFill>
                <a:latin typeface="+mj-lt"/>
              </a:rPr>
              <a:t>Six performance </a:t>
            </a:r>
            <a:r>
              <a:rPr lang="en-US" sz="1600" dirty="0" smtClean="0">
                <a:solidFill>
                  <a:schemeClr val="tx2">
                    <a:lumMod val="75000"/>
                  </a:schemeClr>
                </a:solidFill>
                <a:latin typeface="+mj-lt"/>
              </a:rPr>
              <a:t>levels across three tiers for scale up and down based on throughput needs. Better resource isolation Improved billing experience.</a:t>
            </a:r>
            <a:endParaRPr lang="en-US" sz="1600" b="1" dirty="0">
              <a:solidFill>
                <a:schemeClr val="tx2">
                  <a:lumMod val="75000"/>
                </a:schemeClr>
              </a:solidFill>
              <a:latin typeface="+mj-lt"/>
            </a:endParaRPr>
          </a:p>
        </p:txBody>
      </p:sp>
      <p:sp>
        <p:nvSpPr>
          <p:cNvPr id="16" name="TextBox 15"/>
          <p:cNvSpPr txBox="1"/>
          <p:nvPr/>
        </p:nvSpPr>
        <p:spPr>
          <a:xfrm>
            <a:off x="2221148" y="3570399"/>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Business continuity: </a:t>
            </a:r>
            <a:r>
              <a:rPr lang="en-US" sz="1600" dirty="0" smtClean="0">
                <a:solidFill>
                  <a:schemeClr val="tx2">
                    <a:lumMod val="75000"/>
                  </a:schemeClr>
                </a:solidFill>
                <a:latin typeface="+mj-lt"/>
              </a:rPr>
              <a:t>A spectrum of business continuity features from light-weight to mission-critical across the tiers.  Customers can dial up the control over data recovery and failover.</a:t>
            </a:r>
            <a:endParaRPr lang="en-US" sz="1600" b="1" dirty="0">
              <a:solidFill>
                <a:schemeClr val="tx2">
                  <a:lumMod val="75000"/>
                </a:schemeClr>
              </a:solidFill>
              <a:latin typeface="+mj-lt"/>
            </a:endParaRPr>
          </a:p>
        </p:txBody>
      </p:sp>
      <p:sp>
        <p:nvSpPr>
          <p:cNvPr id="18" name="TextBox 17"/>
          <p:cNvSpPr txBox="1"/>
          <p:nvPr/>
        </p:nvSpPr>
        <p:spPr>
          <a:xfrm>
            <a:off x="2221148" y="4501406"/>
            <a:ext cx="7430854" cy="755315"/>
          </a:xfrm>
          <a:prstGeom prst="rect">
            <a:avLst/>
          </a:prstGeom>
          <a:noFill/>
        </p:spPr>
        <p:txBody>
          <a:bodyPr wrap="square" lIns="0" tIns="44821" rIns="0" bIns="44821" rtlCol="0">
            <a:spAutoFit/>
          </a:bodyPr>
          <a:lstStyle/>
          <a:p>
            <a:pPr>
              <a:lnSpc>
                <a:spcPct val="90000"/>
              </a:lnSpc>
              <a:spcAft>
                <a:spcPts val="588"/>
              </a:spcAft>
            </a:pPr>
            <a:r>
              <a:rPr lang="en-US" sz="1600" b="1" dirty="0" smtClean="0">
                <a:solidFill>
                  <a:schemeClr val="tx2">
                    <a:lumMod val="75000"/>
                  </a:schemeClr>
                </a:solidFill>
                <a:latin typeface="+mj-lt"/>
              </a:rPr>
              <a:t>Familiar &amp; Self-managed: </a:t>
            </a:r>
            <a:r>
              <a:rPr lang="en-US" sz="1600" dirty="0" smtClean="0">
                <a:solidFill>
                  <a:schemeClr val="tx2">
                    <a:lumMod val="75000"/>
                  </a:schemeClr>
                </a:solidFill>
                <a:latin typeface="+mj-lt"/>
              </a:rPr>
              <a:t>Unprecedented </a:t>
            </a:r>
            <a:r>
              <a:rPr lang="en-US" sz="1600" dirty="0">
                <a:solidFill>
                  <a:schemeClr val="tx2">
                    <a:lumMod val="75000"/>
                  </a:schemeClr>
                </a:solidFill>
                <a:latin typeface="+mj-lt"/>
              </a:rPr>
              <a:t>efficiencies as your applications scale with a near-zero maintenance service </a:t>
            </a:r>
            <a:r>
              <a:rPr lang="en-US" sz="1600" dirty="0" smtClean="0">
                <a:solidFill>
                  <a:schemeClr val="tx2">
                    <a:lumMod val="75000"/>
                  </a:schemeClr>
                </a:solidFill>
                <a:latin typeface="+mj-lt"/>
              </a:rPr>
              <a:t>and </a:t>
            </a:r>
            <a:r>
              <a:rPr lang="en-US" sz="1600" dirty="0">
                <a:solidFill>
                  <a:schemeClr val="tx2">
                    <a:lumMod val="75000"/>
                  </a:schemeClr>
                </a:solidFill>
                <a:latin typeface="+mj-lt"/>
              </a:rPr>
              <a:t>a variety of familiar management tools </a:t>
            </a:r>
            <a:r>
              <a:rPr lang="en-US" sz="1600" dirty="0" smtClean="0">
                <a:solidFill>
                  <a:schemeClr val="tx2">
                    <a:lumMod val="75000"/>
                  </a:schemeClr>
                </a:solidFill>
                <a:latin typeface="+mj-lt"/>
              </a:rPr>
              <a:t>&amp; programmatic APIs.</a:t>
            </a:r>
            <a:endParaRPr lang="en-US" sz="1600" b="1" dirty="0">
              <a:solidFill>
                <a:schemeClr val="tx2">
                  <a:lumMod val="75000"/>
                </a:schemeClr>
              </a:solidFill>
              <a:latin typeface="+mj-lt"/>
            </a:endParaRPr>
          </a:p>
        </p:txBody>
      </p:sp>
      <p:sp>
        <p:nvSpPr>
          <p:cNvPr id="19" name="Freeform 1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1" name="Group 20"/>
          <p:cNvGrpSpPr/>
          <p:nvPr/>
        </p:nvGrpSpPr>
        <p:grpSpPr>
          <a:xfrm>
            <a:off x="7588138" y="5563543"/>
            <a:ext cx="174773" cy="338749"/>
            <a:chOff x="8003343" y="6072433"/>
            <a:chExt cx="145517" cy="282045"/>
          </a:xfrm>
        </p:grpSpPr>
        <p:sp>
          <p:nvSpPr>
            <p:cNvPr id="2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30" name="Isosceles Triangle 29"/>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3" name="Group 32"/>
          <p:cNvGrpSpPr/>
          <p:nvPr/>
        </p:nvGrpSpPr>
        <p:grpSpPr>
          <a:xfrm>
            <a:off x="6832665" y="5403148"/>
            <a:ext cx="595623" cy="824538"/>
            <a:chOff x="13103226" y="2775830"/>
            <a:chExt cx="1039812" cy="1407232"/>
          </a:xfrm>
        </p:grpSpPr>
        <p:sp>
          <p:nvSpPr>
            <p:cNvPr id="3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3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3" name="Oval 42"/>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5" name="Group 44"/>
          <p:cNvGrpSpPr/>
          <p:nvPr/>
        </p:nvGrpSpPr>
        <p:grpSpPr>
          <a:xfrm>
            <a:off x="8886799" y="5109031"/>
            <a:ext cx="925409" cy="1281071"/>
            <a:chOff x="13103226" y="2775830"/>
            <a:chExt cx="1039812" cy="1407232"/>
          </a:xfrm>
        </p:grpSpPr>
        <p:sp>
          <p:nvSpPr>
            <p:cNvPr id="46"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55" name="Oval 54"/>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57" name="Group 56"/>
          <p:cNvGrpSpPr/>
          <p:nvPr/>
        </p:nvGrpSpPr>
        <p:grpSpPr>
          <a:xfrm>
            <a:off x="10233286" y="5193060"/>
            <a:ext cx="518446" cy="717700"/>
            <a:chOff x="13103226" y="2775830"/>
            <a:chExt cx="1039812" cy="1407232"/>
          </a:xfrm>
        </p:grpSpPr>
        <p:sp>
          <p:nvSpPr>
            <p:cNvPr id="58"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5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67" name="Group 66"/>
          <p:cNvGrpSpPr/>
          <p:nvPr/>
        </p:nvGrpSpPr>
        <p:grpSpPr>
          <a:xfrm>
            <a:off x="7861333" y="5555044"/>
            <a:ext cx="174773" cy="338749"/>
            <a:chOff x="8003343" y="6072433"/>
            <a:chExt cx="145517" cy="282045"/>
          </a:xfrm>
        </p:grpSpPr>
        <p:sp>
          <p:nvSpPr>
            <p:cNvPr id="6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1" name="Group 70"/>
          <p:cNvGrpSpPr/>
          <p:nvPr/>
        </p:nvGrpSpPr>
        <p:grpSpPr>
          <a:xfrm>
            <a:off x="6019716" y="5886760"/>
            <a:ext cx="174773" cy="338749"/>
            <a:chOff x="8003343" y="6072433"/>
            <a:chExt cx="145517" cy="282045"/>
          </a:xfrm>
        </p:grpSpPr>
        <p:sp>
          <p:nvSpPr>
            <p:cNvPr id="7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5" name="Group 74"/>
          <p:cNvGrpSpPr/>
          <p:nvPr/>
        </p:nvGrpSpPr>
        <p:grpSpPr>
          <a:xfrm>
            <a:off x="11704693" y="5610984"/>
            <a:ext cx="210318" cy="407646"/>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79" name="Group 2"/>
          <p:cNvGrpSpPr/>
          <p:nvPr/>
        </p:nvGrpSpPr>
        <p:grpSpPr>
          <a:xfrm>
            <a:off x="-2044" y="6513076"/>
            <a:ext cx="12194043" cy="354000"/>
            <a:chOff x="2577137" y="4571778"/>
            <a:chExt cx="9101124" cy="1390560"/>
          </a:xfrm>
        </p:grpSpPr>
        <p:sp>
          <p:nvSpPr>
            <p:cNvPr id="80"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81"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2127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animBg="1"/>
      <p:bldP spid="55"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3408040"/>
            <a:ext cx="8127779" cy="3118126"/>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Designed for predictable performance</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Across Basic, Standard, and Premium, each performance level is assigned a defined level of throughput </a:t>
            </a: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Introducing the Database Throughput Unit (DTU) which represents database power and replaces hardware specs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Redefined</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Measure of power</a:t>
            </a:r>
            <a:endParaRPr lang="en-US" sz="2800" dirty="0">
              <a:latin typeface="+mj-lt"/>
            </a:endParaRPr>
          </a:p>
        </p:txBody>
      </p:sp>
      <p:grpSp>
        <p:nvGrpSpPr>
          <p:cNvPr id="16" name="Group 15"/>
          <p:cNvGrpSpPr/>
          <p:nvPr/>
        </p:nvGrpSpPr>
        <p:grpSpPr>
          <a:xfrm>
            <a:off x="4266315" y="3679410"/>
            <a:ext cx="2703390" cy="2573344"/>
            <a:chOff x="6021058" y="3730335"/>
            <a:chExt cx="2703390"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15" name="TextBox 14"/>
            <p:cNvSpPr txBox="1"/>
            <p:nvPr/>
          </p:nvSpPr>
          <p:spPr>
            <a:xfrm>
              <a:off x="6840022" y="3792149"/>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CPU</a:t>
              </a:r>
            </a:p>
          </p:txBody>
        </p:sp>
        <p:sp>
          <p:nvSpPr>
            <p:cNvPr id="382" name="TextBox 381"/>
            <p:cNvSpPr txBox="1"/>
            <p:nvPr/>
          </p:nvSpPr>
          <p:spPr>
            <a:xfrm>
              <a:off x="6021058" y="4670040"/>
              <a:ext cx="10459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read</a:t>
              </a:r>
            </a:p>
          </p:txBody>
        </p:sp>
        <p:sp>
          <p:nvSpPr>
            <p:cNvPr id="383" name="TextBox 382"/>
            <p:cNvSpPr txBox="1"/>
            <p:nvPr/>
          </p:nvSpPr>
          <p:spPr>
            <a:xfrm>
              <a:off x="7644985" y="4681764"/>
              <a:ext cx="107946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write</a:t>
              </a:r>
            </a:p>
          </p:txBody>
        </p:sp>
        <p:sp>
          <p:nvSpPr>
            <p:cNvPr id="384" name="TextBox 383"/>
            <p:cNvSpPr txBox="1"/>
            <p:nvPr/>
          </p:nvSpPr>
          <p:spPr>
            <a:xfrm>
              <a:off x="6638203" y="5758914"/>
              <a:ext cx="1433406"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lumMod val="75000"/>
                    </a:schemeClr>
                  </a:solidFill>
                  <a:latin typeface="+mj-lt"/>
                </a:rPr>
                <a:t>% memory</a:t>
              </a:r>
            </a:p>
          </p:txBody>
        </p:sp>
      </p:grpSp>
      <p:grpSp>
        <p:nvGrpSpPr>
          <p:cNvPr id="17" name="Group 16"/>
          <p:cNvGrpSpPr/>
          <p:nvPr/>
        </p:nvGrpSpPr>
        <p:grpSpPr>
          <a:xfrm>
            <a:off x="6124319" y="3507610"/>
            <a:ext cx="1383425" cy="734335"/>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386" name="Group 385"/>
          <p:cNvGrpSpPr/>
          <p:nvPr/>
        </p:nvGrpSpPr>
        <p:grpSpPr>
          <a:xfrm>
            <a:off x="6934499" y="5144215"/>
            <a:ext cx="5355582" cy="1280351"/>
            <a:chOff x="4782974" y="5259039"/>
            <a:chExt cx="5355582" cy="1280351"/>
          </a:xfrm>
        </p:grpSpPr>
        <p:sp>
          <p:nvSpPr>
            <p:cNvPr id="387" name="TextBox 386"/>
            <p:cNvSpPr txBox="1"/>
            <p:nvPr/>
          </p:nvSpPr>
          <p:spPr>
            <a:xfrm>
              <a:off x="4782974" y="5259039"/>
              <a:ext cx="20701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tx2">
                      <a:lumMod val="75000"/>
                    </a:schemeClr>
                  </a:solidFill>
                  <a:latin typeface="+mj-lt"/>
                </a:rPr>
                <a:t>Basic — 5 DTU</a:t>
              </a:r>
              <a:endParaRPr lang="en-US" sz="2000" dirty="0">
                <a:solidFill>
                  <a:schemeClr val="tx2">
                    <a:lumMod val="75000"/>
                  </a:schemeClr>
                </a:solidFill>
                <a:latin typeface="+mj-lt"/>
              </a:endParaRPr>
            </a:p>
          </p:txBody>
        </p:sp>
        <p:sp>
          <p:nvSpPr>
            <p:cNvPr id="388" name="TextBox 387"/>
            <p:cNvSpPr txBox="1"/>
            <p:nvPr/>
          </p:nvSpPr>
          <p:spPr>
            <a:xfrm>
              <a:off x="6483004"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S0 — 10 DTU</a:t>
              </a:r>
            </a:p>
            <a:p>
              <a:pPr>
                <a:lnSpc>
                  <a:spcPct val="90000"/>
                </a:lnSpc>
                <a:spcAft>
                  <a:spcPts val="600"/>
                </a:spcAft>
              </a:pPr>
              <a:r>
                <a:rPr lang="en-US" sz="2000" dirty="0" smtClean="0">
                  <a:solidFill>
                    <a:schemeClr val="tx2">
                      <a:lumMod val="75000"/>
                    </a:schemeClr>
                  </a:solidFill>
                  <a:latin typeface="+mj-lt"/>
                </a:rPr>
                <a:t>S1 — 20 DTU</a:t>
              </a:r>
            </a:p>
            <a:p>
              <a:pPr>
                <a:lnSpc>
                  <a:spcPct val="90000"/>
                </a:lnSpc>
                <a:spcAft>
                  <a:spcPts val="600"/>
                </a:spcAft>
              </a:pPr>
              <a:r>
                <a:rPr lang="en-US" sz="2000" dirty="0">
                  <a:solidFill>
                    <a:schemeClr val="tx2">
                      <a:lumMod val="75000"/>
                    </a:schemeClr>
                  </a:solidFill>
                  <a:latin typeface="+mj-lt"/>
                </a:rPr>
                <a:t>S2 </a:t>
              </a:r>
              <a:r>
                <a:rPr lang="en-US" sz="2000" dirty="0" smtClean="0">
                  <a:solidFill>
                    <a:schemeClr val="tx2">
                      <a:lumMod val="75000"/>
                    </a:schemeClr>
                  </a:solidFill>
                  <a:latin typeface="+mj-lt"/>
                </a:rPr>
                <a:t>— 50 DTU</a:t>
              </a:r>
              <a:endParaRPr lang="en-US" sz="2000" dirty="0">
                <a:solidFill>
                  <a:schemeClr val="tx2">
                    <a:lumMod val="75000"/>
                  </a:schemeClr>
                </a:solidFill>
                <a:latin typeface="+mj-lt"/>
              </a:endParaRPr>
            </a:p>
          </p:txBody>
        </p:sp>
        <p:sp>
          <p:nvSpPr>
            <p:cNvPr id="389" name="TextBox 388"/>
            <p:cNvSpPr txBox="1"/>
            <p:nvPr/>
          </p:nvSpPr>
          <p:spPr>
            <a:xfrm>
              <a:off x="8068456" y="5259039"/>
              <a:ext cx="2070100"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75000"/>
                    </a:schemeClr>
                  </a:solidFill>
                  <a:latin typeface="+mj-lt"/>
                </a:rPr>
                <a:t>P</a:t>
              </a:r>
              <a:r>
                <a:rPr lang="en-US" sz="2000" dirty="0" smtClean="0">
                  <a:solidFill>
                    <a:schemeClr val="tx2">
                      <a:lumMod val="75000"/>
                    </a:schemeClr>
                  </a:solidFill>
                  <a:latin typeface="+mj-lt"/>
                </a:rPr>
                <a:t>1 — 100 DTU</a:t>
              </a:r>
            </a:p>
            <a:p>
              <a:pPr>
                <a:lnSpc>
                  <a:spcPct val="90000"/>
                </a:lnSpc>
                <a:spcAft>
                  <a:spcPts val="600"/>
                </a:spcAft>
              </a:pPr>
              <a:r>
                <a:rPr lang="en-US" sz="2000" dirty="0" smtClean="0">
                  <a:solidFill>
                    <a:schemeClr val="tx2">
                      <a:lumMod val="75000"/>
                    </a:schemeClr>
                  </a:solidFill>
                  <a:latin typeface="+mj-lt"/>
                </a:rPr>
                <a:t>P2 — 200 DTU</a:t>
              </a:r>
            </a:p>
            <a:p>
              <a:pPr>
                <a:lnSpc>
                  <a:spcPct val="90000"/>
                </a:lnSpc>
                <a:spcAft>
                  <a:spcPts val="600"/>
                </a:spcAft>
              </a:pPr>
              <a:r>
                <a:rPr lang="en-US" sz="2000" dirty="0">
                  <a:solidFill>
                    <a:schemeClr val="tx2">
                      <a:lumMod val="75000"/>
                    </a:schemeClr>
                  </a:solidFill>
                  <a:latin typeface="+mj-lt"/>
                </a:rPr>
                <a:t>P3 — </a:t>
              </a:r>
              <a:r>
                <a:rPr lang="en-US" sz="2000" dirty="0" smtClean="0">
                  <a:solidFill>
                    <a:schemeClr val="tx2">
                      <a:lumMod val="75000"/>
                    </a:schemeClr>
                  </a:solidFill>
                  <a:latin typeface="+mj-lt"/>
                </a:rPr>
                <a:t>800 </a:t>
              </a:r>
              <a:r>
                <a:rPr lang="en-US" sz="2000" dirty="0">
                  <a:solidFill>
                    <a:schemeClr val="tx2">
                      <a:lumMod val="75000"/>
                    </a:schemeClr>
                  </a:solidFill>
                  <a:latin typeface="+mj-lt"/>
                </a:rPr>
                <a:t>DTU</a:t>
              </a:r>
            </a:p>
          </p:txBody>
        </p:sp>
      </p:grpSp>
      <p:sp>
        <p:nvSpPr>
          <p:cNvPr id="20" name="Rectangle 19"/>
          <p:cNvSpPr/>
          <p:nvPr/>
        </p:nvSpPr>
        <p:spPr>
          <a:xfrm>
            <a:off x="7067786" y="3721496"/>
            <a:ext cx="5024778" cy="1323439"/>
          </a:xfrm>
          <a:prstGeom prst="rect">
            <a:avLst/>
          </a:prstGeom>
        </p:spPr>
        <p:txBody>
          <a:bodyPr wrap="square">
            <a:spAutoFit/>
          </a:bodyPr>
          <a:lstStyle/>
          <a:p>
            <a:pPr marL="571500" lvl="0">
              <a:lnSpc>
                <a:spcPts val="2400"/>
              </a:lnSpc>
            </a:pPr>
            <a:r>
              <a:rPr lang="en-US" sz="2000" dirty="0" smtClean="0">
                <a:solidFill>
                  <a:schemeClr val="tx2">
                    <a:lumMod val="75000"/>
                  </a:schemeClr>
                </a:solidFill>
                <a:latin typeface="Segoe UI Light"/>
              </a:rPr>
              <a:t>DTU is defined </a:t>
            </a:r>
            <a:r>
              <a:rPr lang="en-US" sz="2000" dirty="0">
                <a:solidFill>
                  <a:schemeClr val="tx2">
                    <a:lumMod val="75000"/>
                  </a:schemeClr>
                </a:solidFill>
                <a:latin typeface="Segoe UI Light"/>
              </a:rPr>
              <a:t>by the bounding box for the resources required by a database </a:t>
            </a:r>
            <a:r>
              <a:rPr lang="en-US" sz="2000" dirty="0" smtClean="0">
                <a:solidFill>
                  <a:schemeClr val="tx2">
                    <a:lumMod val="75000"/>
                  </a:schemeClr>
                </a:solidFill>
                <a:latin typeface="Segoe UI Light"/>
              </a:rPr>
              <a:t>workload and measures </a:t>
            </a:r>
            <a:r>
              <a:rPr lang="en-US" sz="2000" dirty="0">
                <a:solidFill>
                  <a:schemeClr val="tx2">
                    <a:lumMod val="75000"/>
                  </a:schemeClr>
                </a:solidFill>
                <a:latin typeface="Segoe UI Light"/>
              </a:rPr>
              <a:t>power across </a:t>
            </a:r>
            <a:r>
              <a:rPr lang="en-US" sz="2000" dirty="0" smtClean="0">
                <a:solidFill>
                  <a:schemeClr val="tx2">
                    <a:lumMod val="75000"/>
                  </a:schemeClr>
                </a:solidFill>
                <a:latin typeface="Segoe UI Light"/>
              </a:rPr>
              <a:t>the six performance levels.</a:t>
            </a:r>
            <a:endParaRPr lang="en-US" sz="2000" dirty="0">
              <a:solidFill>
                <a:schemeClr val="tx2">
                  <a:lumMod val="75000"/>
                </a:schemeClr>
              </a:solidFill>
              <a:latin typeface="Segoe UI Light"/>
            </a:endParaRPr>
          </a:p>
        </p:txBody>
      </p:sp>
      <p:sp>
        <p:nvSpPr>
          <p:cNvPr id="39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450" name="Group 449"/>
          <p:cNvGrpSpPr/>
          <p:nvPr/>
        </p:nvGrpSpPr>
        <p:grpSpPr>
          <a:xfrm>
            <a:off x="1527801" y="5346244"/>
            <a:ext cx="1044251" cy="1024556"/>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1" name="Group 20"/>
          <p:cNvGrpSpPr/>
          <p:nvPr/>
        </p:nvGrpSpPr>
        <p:grpSpPr>
          <a:xfrm>
            <a:off x="646635" y="5547421"/>
            <a:ext cx="804980" cy="824623"/>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1986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bwMode="auto">
          <a:xfrm>
            <a:off x="4064221" y="2293958"/>
            <a:ext cx="8127779" cy="4232208"/>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Dashboard views of metrics</a:t>
            </a:r>
            <a:endParaRPr lang="en-US" sz="4400" dirty="0">
              <a:solidFill>
                <a:srgbClr val="0070C0"/>
              </a:solidFill>
            </a:endParaRPr>
          </a:p>
        </p:txBody>
      </p:sp>
      <p:grpSp>
        <p:nvGrpSpPr>
          <p:cNvPr id="34" name="Group 2"/>
          <p:cNvGrpSpPr/>
          <p:nvPr/>
        </p:nvGrpSpPr>
        <p:grpSpPr>
          <a:xfrm>
            <a:off x="-2044" y="6513076"/>
            <a:ext cx="12194043" cy="354000"/>
            <a:chOff x="2577137" y="4571778"/>
            <a:chExt cx="9101124" cy="1390560"/>
          </a:xfrm>
        </p:grpSpPr>
        <p:sp>
          <p:nvSpPr>
            <p:cNvPr id="35"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36"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pic>
        <p:nvPicPr>
          <p:cNvPr id="22" name="Picture 75"/>
          <p:cNvPicPr>
            <a:picLocks noChangeAspect="1"/>
          </p:cNvPicPr>
          <p:nvPr/>
        </p:nvPicPr>
        <p:blipFill rotWithShape="1">
          <a:blip r:embed="rId2">
            <a:extLst>
              <a:ext uri="{28A0092B-C50C-407E-A947-70E740481C1C}">
                <a14:useLocalDpi xmlns:a14="http://schemas.microsoft.com/office/drawing/2010/main" val="0"/>
              </a:ext>
            </a:extLst>
          </a:blip>
          <a:srcRect t="29644"/>
          <a:stretch/>
        </p:blipFill>
        <p:spPr bwMode="auto">
          <a:xfrm>
            <a:off x="-2044" y="4453510"/>
            <a:ext cx="2452103" cy="207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Quickly understand DB resource usage via percent of resources consumed for each resource type over time and database size </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Monitor</a:t>
            </a:r>
            <a:endParaRPr lang="en-US" sz="2800" dirty="0">
              <a:latin typeface="+mj-lt"/>
            </a:endParaRPr>
          </a:p>
        </p:txBody>
      </p:sp>
      <p:grpSp>
        <p:nvGrpSpPr>
          <p:cNvPr id="68" name="Group 67"/>
          <p:cNvGrpSpPr/>
          <p:nvPr/>
        </p:nvGrpSpPr>
        <p:grpSpPr>
          <a:xfrm>
            <a:off x="7859052" y="2667334"/>
            <a:ext cx="3961240" cy="3572352"/>
            <a:chOff x="6472494" y="1637301"/>
            <a:chExt cx="5125674" cy="4622470"/>
          </a:xfrm>
        </p:grpSpPr>
        <p:grpSp>
          <p:nvGrpSpPr>
            <p:cNvPr id="69" name="Group 68"/>
            <p:cNvGrpSpPr/>
            <p:nvPr/>
          </p:nvGrpSpPr>
          <p:grpSpPr>
            <a:xfrm>
              <a:off x="6472494" y="1637301"/>
              <a:ext cx="5125674" cy="4622470"/>
              <a:chOff x="6472494" y="1582874"/>
              <a:chExt cx="5125674" cy="4622470"/>
            </a:xfrm>
          </p:grpSpPr>
          <p:pic>
            <p:nvPicPr>
              <p:cNvPr id="140" name="Picture 1" descr="image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63" t="4843" r="18653"/>
              <a:stretch/>
            </p:blipFill>
            <p:spPr bwMode="auto">
              <a:xfrm>
                <a:off x="6472494" y="1582874"/>
                <a:ext cx="5125674" cy="4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Rectangle 140"/>
              <p:cNvSpPr/>
              <p:nvPr/>
            </p:nvSpPr>
            <p:spPr bwMode="auto">
              <a:xfrm>
                <a:off x="10394805" y="5587068"/>
                <a:ext cx="398346" cy="335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7491369" y="2470456"/>
              <a:ext cx="3980011" cy="335560"/>
              <a:chOff x="7491369" y="2416029"/>
              <a:chExt cx="3980011" cy="335560"/>
            </a:xfrm>
          </p:grpSpPr>
          <p:cxnSp>
            <p:nvCxnSpPr>
              <p:cNvPr id="118" name="Straight Connector 117"/>
              <p:cNvCxnSpPr/>
              <p:nvPr/>
            </p:nvCxnSpPr>
            <p:spPr>
              <a:xfrm flipV="1">
                <a:off x="7491369" y="2634143"/>
                <a:ext cx="16778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659149" y="2625754"/>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7826928" y="2692867"/>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994708" y="2684477"/>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278418" y="2424418"/>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489659" y="2424418"/>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8678024" y="2634143"/>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808440" y="2634143"/>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8970123" y="2634143"/>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4000" y="2634117"/>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9469267" y="2625755"/>
                <a:ext cx="178073" cy="83888"/>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9647340" y="2617365"/>
                <a:ext cx="167779"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9815119" y="2684478"/>
                <a:ext cx="167780" cy="5033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9982899" y="2676088"/>
                <a:ext cx="283710" cy="58723"/>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0266609" y="2416029"/>
                <a:ext cx="211241" cy="327171"/>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477850" y="2416029"/>
                <a:ext cx="188365" cy="318782"/>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10666215" y="2625754"/>
                <a:ext cx="130416" cy="11744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796631" y="2625754"/>
                <a:ext cx="161683"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0958314" y="2625754"/>
                <a:ext cx="173877" cy="79695"/>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1132191" y="2625728"/>
                <a:ext cx="176169" cy="8391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9315975" y="2705452"/>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11313894" y="2697063"/>
                <a:ext cx="157486" cy="8386"/>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467155" y="2671792"/>
              <a:ext cx="3992683" cy="335560"/>
              <a:chOff x="7467155" y="2617365"/>
              <a:chExt cx="3992683" cy="335560"/>
            </a:xfrm>
          </p:grpSpPr>
          <p:cxnSp>
            <p:nvCxnSpPr>
              <p:cNvPr id="96" name="Straight Connector 95"/>
              <p:cNvCxnSpPr/>
              <p:nvPr/>
            </p:nvCxnSpPr>
            <p:spPr>
              <a:xfrm flipV="1">
                <a:off x="7991078" y="2835480"/>
                <a:ext cx="169595" cy="67110"/>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160673" y="2827090"/>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8328452" y="2871968"/>
                <a:ext cx="148623" cy="725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483561" y="2880357"/>
                <a:ext cx="296381" cy="6417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779942" y="2625754"/>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991183" y="2625754"/>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9179548" y="2835479"/>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309964" y="2835479"/>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9471647" y="2835479"/>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645524" y="2835453"/>
                <a:ext cx="176169" cy="8391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9970791" y="2827091"/>
                <a:ext cx="178073" cy="83888"/>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148864" y="2818701"/>
                <a:ext cx="167779"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316643" y="2885814"/>
                <a:ext cx="167780" cy="5033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0484423" y="2877424"/>
                <a:ext cx="283710" cy="58723"/>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768133" y="2617365"/>
                <a:ext cx="211241" cy="327171"/>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979374" y="2617365"/>
                <a:ext cx="188365" cy="318782"/>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1167739" y="2827090"/>
                <a:ext cx="130416" cy="11744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298155" y="2827090"/>
                <a:ext cx="161683"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7467155" y="2827116"/>
                <a:ext cx="173877" cy="79695"/>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41032" y="2827090"/>
                <a:ext cx="196754" cy="83889"/>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9817499" y="2906788"/>
                <a:ext cx="157486" cy="838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22735" y="2906785"/>
                <a:ext cx="182831" cy="26"/>
              </a:xfrm>
              <a:prstGeom prst="line">
                <a:avLst/>
              </a:prstGeom>
              <a:ln>
                <a:solidFill>
                  <a:srgbClr val="41A3D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474722" y="3050994"/>
              <a:ext cx="3978198" cy="125838"/>
              <a:chOff x="7474722" y="2996567"/>
              <a:chExt cx="3978198" cy="125838"/>
            </a:xfrm>
          </p:grpSpPr>
          <p:cxnSp>
            <p:nvCxnSpPr>
              <p:cNvPr id="73" name="Straight Connector 72"/>
              <p:cNvCxnSpPr/>
              <p:nvPr/>
            </p:nvCxnSpPr>
            <p:spPr>
              <a:xfrm flipV="1">
                <a:off x="7474722" y="3013346"/>
                <a:ext cx="169595" cy="6711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644317" y="3004956"/>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812096" y="3049834"/>
                <a:ext cx="148623" cy="7257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942512" y="3053606"/>
                <a:ext cx="377119" cy="26850"/>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44898" y="3013345"/>
                <a:ext cx="148710" cy="6711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793608" y="3013345"/>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8955291" y="3013345"/>
                <a:ext cx="173877"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129168" y="3013319"/>
                <a:ext cx="176169" cy="8391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9454435" y="3004957"/>
                <a:ext cx="178073" cy="83888"/>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632508" y="2996567"/>
                <a:ext cx="167779"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800287" y="3063680"/>
                <a:ext cx="167780" cy="50333"/>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968067" y="3055290"/>
                <a:ext cx="167779" cy="543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651383" y="3004956"/>
                <a:ext cx="130416" cy="11744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0781799" y="3004956"/>
                <a:ext cx="161683" cy="7969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9301143" y="3084654"/>
                <a:ext cx="157486" cy="838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8483561" y="3063680"/>
                <a:ext cx="161337" cy="1677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321534" y="3049834"/>
                <a:ext cx="162027" cy="3062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135846" y="3059485"/>
                <a:ext cx="179978" cy="2766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0315824" y="3076249"/>
                <a:ext cx="157962" cy="9632"/>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0473786" y="3085881"/>
                <a:ext cx="180820" cy="36521"/>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0943482" y="3049834"/>
                <a:ext cx="188709" cy="2641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132191" y="3053606"/>
                <a:ext cx="165145" cy="31045"/>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1290868" y="3053593"/>
                <a:ext cx="162052" cy="22656"/>
              </a:xfrm>
              <a:prstGeom prst="line">
                <a:avLst/>
              </a:prstGeom>
              <a:ln>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409719" y="2661169"/>
            <a:ext cx="3216843" cy="3447098"/>
          </a:xfrm>
          <a:prstGeom prst="rect">
            <a:avLst/>
          </a:prstGeom>
        </p:spPr>
        <p:txBody>
          <a:bodyPr wrap="square">
            <a:spAutoFit/>
          </a:bodyPr>
          <a:lstStyle/>
          <a:p>
            <a:pPr>
              <a:spcAft>
                <a:spcPts val="1200"/>
              </a:spcAft>
            </a:pPr>
            <a:r>
              <a:rPr lang="en-US" dirty="0">
                <a:solidFill>
                  <a:schemeClr val="tx2">
                    <a:lumMod val="75000"/>
                  </a:schemeClr>
                </a:solidFill>
                <a:latin typeface="+mj-lt"/>
              </a:rPr>
              <a:t>Available in the management portal &amp; via </a:t>
            </a:r>
            <a:r>
              <a:rPr lang="en-US" dirty="0" smtClean="0">
                <a:solidFill>
                  <a:schemeClr val="tx2">
                    <a:lumMod val="75000"/>
                  </a:schemeClr>
                </a:solidFill>
                <a:latin typeface="+mj-lt"/>
              </a:rPr>
              <a:t>APIs</a:t>
            </a:r>
            <a:endParaRPr lang="en-US" dirty="0">
              <a:solidFill>
                <a:schemeClr val="tx2">
                  <a:lumMod val="75000"/>
                </a:schemeClr>
              </a:solidFill>
              <a:latin typeface="+mj-lt"/>
            </a:endParaRPr>
          </a:p>
          <a:p>
            <a:pPr>
              <a:spcAft>
                <a:spcPts val="1200"/>
              </a:spcAft>
            </a:pPr>
            <a:r>
              <a:rPr lang="en-US" dirty="0">
                <a:solidFill>
                  <a:schemeClr val="tx2">
                    <a:lumMod val="75000"/>
                  </a:schemeClr>
                </a:solidFill>
                <a:latin typeface="+mj-lt"/>
              </a:rPr>
              <a:t>In contrast to a VM, no system-related </a:t>
            </a:r>
            <a:r>
              <a:rPr lang="en-US" dirty="0" smtClean="0">
                <a:solidFill>
                  <a:schemeClr val="tx2">
                    <a:lumMod val="75000"/>
                  </a:schemeClr>
                </a:solidFill>
                <a:latin typeface="+mj-lt"/>
              </a:rPr>
              <a:t>overhead—focused </a:t>
            </a:r>
            <a:r>
              <a:rPr lang="en-US" dirty="0">
                <a:solidFill>
                  <a:schemeClr val="tx2">
                    <a:lumMod val="75000"/>
                  </a:schemeClr>
                </a:solidFill>
                <a:latin typeface="+mj-lt"/>
              </a:rPr>
              <a:t>on just the resources used to run your database </a:t>
            </a:r>
            <a:r>
              <a:rPr lang="en-US" dirty="0" smtClean="0">
                <a:solidFill>
                  <a:schemeClr val="tx2">
                    <a:lumMod val="75000"/>
                  </a:schemeClr>
                </a:solidFill>
                <a:latin typeface="+mj-lt"/>
              </a:rPr>
              <a:t>workload</a:t>
            </a:r>
            <a:endParaRPr lang="en-US" dirty="0">
              <a:solidFill>
                <a:schemeClr val="tx2">
                  <a:lumMod val="75000"/>
                </a:schemeClr>
              </a:solidFill>
              <a:latin typeface="+mj-lt"/>
            </a:endParaRPr>
          </a:p>
          <a:p>
            <a:pPr>
              <a:spcAft>
                <a:spcPts val="1200"/>
              </a:spcAft>
            </a:pPr>
            <a:r>
              <a:rPr lang="en-US" dirty="0" smtClean="0">
                <a:solidFill>
                  <a:schemeClr val="tx2">
                    <a:lumMod val="75000"/>
                  </a:schemeClr>
                </a:solidFill>
                <a:latin typeface="+mj-lt"/>
              </a:rPr>
              <a:t>In-depth </a:t>
            </a:r>
            <a:r>
              <a:rPr lang="en-US" dirty="0">
                <a:solidFill>
                  <a:schemeClr val="tx2">
                    <a:lumMod val="75000"/>
                  </a:schemeClr>
                </a:solidFill>
                <a:latin typeface="+mj-lt"/>
              </a:rPr>
              <a:t>views (DMVs) are also available for deeper understanding and </a:t>
            </a:r>
            <a:r>
              <a:rPr lang="en-US" dirty="0" smtClean="0">
                <a:solidFill>
                  <a:schemeClr val="tx2">
                    <a:lumMod val="75000"/>
                  </a:schemeClr>
                </a:solidFill>
                <a:latin typeface="+mj-lt"/>
              </a:rPr>
              <a:t>trouble-shooting </a:t>
            </a:r>
            <a:r>
              <a:rPr lang="en-US" dirty="0">
                <a:solidFill>
                  <a:schemeClr val="tx2">
                    <a:lumMod val="75000"/>
                  </a:schemeClr>
                </a:solidFill>
                <a:latin typeface="+mj-lt"/>
              </a:rPr>
              <a:t>(for example, at the query level)</a:t>
            </a:r>
          </a:p>
        </p:txBody>
      </p:sp>
    </p:spTree>
    <p:extLst>
      <p:ext uri="{BB962C8B-B14F-4D97-AF65-F5344CB8AC3E}">
        <p14:creationId xmlns:p14="http://schemas.microsoft.com/office/powerpoint/2010/main" val="341717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additive="base">
                                        <p:cTn id="10" dur="500" fill="hold"/>
                                        <p:tgtEl>
                                          <p:spTgt spid="44"/>
                                        </p:tgtEl>
                                        <p:attrNameLst>
                                          <p:attrName>ppt_x</p:attrName>
                                        </p:attrNameLst>
                                      </p:cBhvr>
                                      <p:tavLst>
                                        <p:tav tm="0">
                                          <p:val>
                                            <p:strVal val="0-#ppt_w/2"/>
                                          </p:val>
                                        </p:tav>
                                        <p:tav tm="100000">
                                          <p:val>
                                            <p:strVal val="#ppt_x"/>
                                          </p:val>
                                        </p:tav>
                                      </p:tavLst>
                                    </p:anim>
                                    <p:anim calcmode="lin" valueType="num">
                                      <p:cBhvr additive="base">
                                        <p:cTn id="11" dur="500" fill="hold"/>
                                        <p:tgtEl>
                                          <p:spTgt spid="4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35" presetClass="path" presetSubtype="0" decel="100000" fill="hold" nodeType="withEffect">
                                  <p:stCondLst>
                                    <p:cond delay="0"/>
                                  </p:stCondLst>
                                  <p:childTnLst>
                                    <p:animMotion origin="layout" path="M -3.10186E-6 -3.63595E-6 L -0.03689 -3.63595E-6 " pathEditMode="relative" rAng="0" ptsTypes="AA">
                                      <p:cBhvr>
                                        <p:cTn id="22" dur="500" spd="-100000" fill="hold"/>
                                        <p:tgtEl>
                                          <p:spTgt spid="27"/>
                                        </p:tgtEl>
                                        <p:attrNameLst>
                                          <p:attrName>ppt_x</p:attrName>
                                          <p:attrName>ppt_y</p:attrName>
                                        </p:attrNameLst>
                                      </p:cBhvr>
                                      <p:rCtr x="-1851" y="0"/>
                                    </p:animMotion>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250"/>
                                        <p:tgtEl>
                                          <p:spTgt spid="41"/>
                                        </p:tgtEl>
                                      </p:cBhvr>
                                    </p:animEffect>
                                  </p:childTnLst>
                                </p:cTn>
                              </p:par>
                              <p:par>
                                <p:cTn id="27" presetID="35" presetClass="path" presetSubtype="0" decel="100000" fill="hold" nodeType="withEffect">
                                  <p:stCondLst>
                                    <p:cond delay="0"/>
                                  </p:stCondLst>
                                  <p:childTnLst>
                                    <p:animMotion origin="layout" path="M -3.10186E-6 1.39809E-6 L -0.03689 1.39809E-6 " pathEditMode="relative" rAng="0" ptsTypes="AA">
                                      <p:cBhvr>
                                        <p:cTn id="28"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spc="-51" dirty="0" smtClean="0">
                <a:solidFill>
                  <a:schemeClr val="bg2"/>
                </a:solidFill>
                <a:latin typeface="+mj-lt"/>
              </a:rPr>
              <a:t>Scale out with </a:t>
            </a:r>
            <a:r>
              <a:rPr lang="en-US" sz="4400" spc="-51" dirty="0" err="1" smtClean="0">
                <a:solidFill>
                  <a:schemeClr val="bg2"/>
                </a:solidFill>
                <a:latin typeface="+mj-lt"/>
              </a:rPr>
              <a:t>ElasticScale</a:t>
            </a:r>
            <a:endParaRPr lang="en-US" sz="4400" spc="-51" dirty="0">
              <a:solidFill>
                <a:schemeClr val="bg2"/>
              </a:solidFill>
              <a:latin typeface="+mj-lt"/>
            </a:endParaRPr>
          </a:p>
          <a:p>
            <a:pPr marL="252000" lvl="1" indent="0" defTabSz="914325">
              <a:spcBef>
                <a:spcPts val="1200"/>
              </a:spcBef>
              <a:buNone/>
            </a:pPr>
            <a:r>
              <a:rPr lang="en-US" sz="4400" spc="-51" dirty="0">
                <a:solidFill>
                  <a:schemeClr val="bg2"/>
                </a:solidFill>
                <a:latin typeface="+mj-lt"/>
              </a:rPr>
              <a:t>Built-in regional database replicas for additional protection</a:t>
            </a:r>
          </a:p>
          <a:p>
            <a:pPr marL="252000" lvl="1" indent="0" defTabSz="914325">
              <a:spcBef>
                <a:spcPts val="1200"/>
              </a:spcBef>
              <a:buNone/>
            </a:pPr>
            <a:r>
              <a:rPr lang="en-US" sz="4400" spc="-51" dirty="0">
                <a:solidFill>
                  <a:schemeClr val="bg2"/>
                </a:solidFill>
                <a:latin typeface="+mj-lt"/>
              </a:rPr>
              <a:t>Uptime SLA of 99.99</a:t>
            </a:r>
            <a:r>
              <a:rPr lang="en-US" sz="4400" spc="-51" dirty="0" smtClean="0">
                <a:solidFill>
                  <a:schemeClr val="bg2"/>
                </a:solidFill>
                <a:latin typeface="+mj-lt"/>
              </a:rPr>
              <a:t>%</a:t>
            </a:r>
            <a:endParaRPr lang="en-US" sz="4400" spc="-51" dirty="0">
              <a:solidFill>
                <a:schemeClr val="bg2"/>
              </a:solidFill>
              <a:latin typeface="+mj-lt"/>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9"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 The Basics</a:t>
            </a:r>
          </a:p>
        </p:txBody>
      </p:sp>
    </p:spTree>
    <p:extLst>
      <p:ext uri="{BB962C8B-B14F-4D97-AF65-F5344CB8AC3E}">
        <p14:creationId xmlns:p14="http://schemas.microsoft.com/office/powerpoint/2010/main" val="297027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Self-managed</a:t>
            </a:r>
            <a:endParaRPr lang="en-US" sz="4400" dirty="0">
              <a:solidFill>
                <a:srgbClr val="0070C0"/>
              </a:solidFill>
            </a:endParaRPr>
          </a:p>
        </p:txBody>
      </p:sp>
      <p:sp>
        <p:nvSpPr>
          <p:cNvPr id="23" name="Rectangle 22"/>
          <p:cNvSpPr/>
          <p:nvPr/>
        </p:nvSpPr>
        <p:spPr>
          <a:xfrm>
            <a:off x="4064221" y="1098857"/>
            <a:ext cx="8127779" cy="1276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Remove virtually all infrastructure maintenance with SQL Database which provides automatic software patching as part of the service. </a:t>
            </a:r>
          </a:p>
        </p:txBody>
      </p:sp>
      <p:sp>
        <p:nvSpPr>
          <p:cNvPr id="24" name="Rectangle 23"/>
          <p:cNvSpPr/>
          <p:nvPr/>
        </p:nvSpPr>
        <p:spPr>
          <a:xfrm>
            <a:off x="4064221" y="2479315"/>
            <a:ext cx="8127779" cy="1254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Built-in system replicas help deliver inherent data </a:t>
            </a:r>
            <a:r>
              <a:rPr lang="en-US" sz="2000" dirty="0" smtClean="0">
                <a:latin typeface="+mj-lt"/>
              </a:rPr>
              <a:t>protection and  </a:t>
            </a:r>
            <a:r>
              <a:rPr lang="en-US" sz="2000" dirty="0">
                <a:latin typeface="+mj-lt"/>
              </a:rPr>
              <a:t>database </a:t>
            </a:r>
            <a:r>
              <a:rPr lang="en-US" sz="2000" dirty="0" smtClean="0">
                <a:latin typeface="+mj-lt"/>
              </a:rPr>
              <a:t>uptime. </a:t>
            </a:r>
            <a:r>
              <a:rPr lang="en-US" sz="2000" dirty="0">
                <a:latin typeface="+mj-lt"/>
              </a:rPr>
              <a:t>System replicas are automatically moved to new machines </a:t>
            </a:r>
            <a:r>
              <a:rPr lang="en-US" sz="2000" dirty="0" smtClean="0">
                <a:latin typeface="+mj-lt"/>
              </a:rPr>
              <a:t>as </a:t>
            </a:r>
            <a:r>
              <a:rPr lang="en-US" sz="2000" dirty="0">
                <a:latin typeface="+mj-lt"/>
              </a:rPr>
              <a:t>old machines fail. </a:t>
            </a:r>
          </a:p>
        </p:txBody>
      </p:sp>
      <p:grpSp>
        <p:nvGrpSpPr>
          <p:cNvPr id="27" name="Group 38"/>
          <p:cNvGrpSpPr>
            <a:grpSpLocks/>
          </p:cNvGrpSpPr>
          <p:nvPr/>
        </p:nvGrpSpPr>
        <p:grpSpPr bwMode="auto">
          <a:xfrm>
            <a:off x="4291933" y="1450449"/>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3441" y="2800901"/>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683834" y="1098858"/>
            <a:ext cx="2282306" cy="127635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Built-in Maintenance</a:t>
            </a:r>
            <a:endParaRPr lang="en-US" sz="2800" dirty="0">
              <a:latin typeface="+mj-lt"/>
            </a:endParaRPr>
          </a:p>
        </p:txBody>
      </p:sp>
      <p:sp>
        <p:nvSpPr>
          <p:cNvPr id="45" name="Rectangle 44"/>
          <p:cNvSpPr/>
          <p:nvPr/>
        </p:nvSpPr>
        <p:spPr>
          <a:xfrm>
            <a:off x="1683834" y="2479315"/>
            <a:ext cx="2282306" cy="12548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Fault tolerance</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19" name="Group 18"/>
          <p:cNvGrpSpPr/>
          <p:nvPr/>
        </p:nvGrpSpPr>
        <p:grpSpPr>
          <a:xfrm>
            <a:off x="5382650" y="5109031"/>
            <a:ext cx="6809350" cy="1422793"/>
            <a:chOff x="5382650" y="5109031"/>
            <a:chExt cx="6809350" cy="1422793"/>
          </a:xfrm>
        </p:grpSpPr>
        <p:sp>
          <p:nvSpPr>
            <p:cNvPr id="20" name="Freeform 19"/>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1"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2" name="Group 21"/>
            <p:cNvGrpSpPr/>
            <p:nvPr/>
          </p:nvGrpSpPr>
          <p:grpSpPr>
            <a:xfrm>
              <a:off x="7588138" y="5563543"/>
              <a:ext cx="174773" cy="338749"/>
              <a:chOff x="8003343" y="6072433"/>
              <a:chExt cx="145517" cy="282045"/>
            </a:xfrm>
          </p:grpSpPr>
          <p:sp>
            <p:nvSpPr>
              <p:cNvPr id="9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5"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 name="Group 25"/>
            <p:cNvGrpSpPr/>
            <p:nvPr/>
          </p:nvGrpSpPr>
          <p:grpSpPr>
            <a:xfrm>
              <a:off x="11025746" y="5293431"/>
              <a:ext cx="210318" cy="407646"/>
              <a:chOff x="8003343" y="6072433"/>
              <a:chExt cx="145517" cy="282045"/>
            </a:xfrm>
          </p:grpSpPr>
          <p:sp>
            <p:nvSpPr>
              <p:cNvPr id="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8" name="Isosceles Triangle 27"/>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55"/>
            <p:cNvSpPr>
              <a:spLocks/>
            </p:cNvSpPr>
            <p:nvPr/>
          </p:nvSpPr>
          <p:spPr bwMode="auto">
            <a:xfrm>
              <a:off x="6938994" y="6056895"/>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2" name="Group 31"/>
            <p:cNvGrpSpPr/>
            <p:nvPr/>
          </p:nvGrpSpPr>
          <p:grpSpPr>
            <a:xfrm>
              <a:off x="6832665" y="5391997"/>
              <a:ext cx="595623" cy="824538"/>
              <a:chOff x="13103226" y="2756799"/>
              <a:chExt cx="1039812" cy="1407232"/>
            </a:xfrm>
          </p:grpSpPr>
          <p:sp>
            <p:nvSpPr>
              <p:cNvPr id="79" name="Rectangle 5"/>
              <p:cNvSpPr>
                <a:spLocks noChangeArrowheads="1"/>
              </p:cNvSpPr>
              <p:nvPr/>
            </p:nvSpPr>
            <p:spPr bwMode="auto">
              <a:xfrm>
                <a:off x="13103226" y="2756799"/>
                <a:ext cx="1039812" cy="1407232"/>
              </a:xfrm>
              <a:prstGeom prst="rect">
                <a:avLst/>
              </a:prstGeom>
              <a:solidFill>
                <a:srgbClr val="008272">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4"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5"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6"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87"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35"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36" name="Group 35"/>
            <p:cNvGrpSpPr/>
            <p:nvPr/>
          </p:nvGrpSpPr>
          <p:grpSpPr>
            <a:xfrm>
              <a:off x="8886799" y="5109031"/>
              <a:ext cx="925409" cy="1281071"/>
              <a:chOff x="13103226" y="2775830"/>
              <a:chExt cx="1039812" cy="1407232"/>
            </a:xfrm>
          </p:grpSpPr>
          <p:sp>
            <p:nvSpPr>
              <p:cNvPr id="7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7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sp>
          <p:nvSpPr>
            <p:cNvPr id="47" name="Freeform 46"/>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48" name="Group 47"/>
            <p:cNvGrpSpPr/>
            <p:nvPr/>
          </p:nvGrpSpPr>
          <p:grpSpPr>
            <a:xfrm>
              <a:off x="10233286" y="5193060"/>
              <a:ext cx="518446" cy="717700"/>
              <a:chOff x="13103226" y="2775830"/>
              <a:chExt cx="1039812" cy="1407232"/>
            </a:xfrm>
          </p:grpSpPr>
          <p:sp>
            <p:nvSpPr>
              <p:cNvPr id="61"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6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nvGrpSpPr>
            <p:cNvPr id="49" name="Group 48"/>
            <p:cNvGrpSpPr/>
            <p:nvPr/>
          </p:nvGrpSpPr>
          <p:grpSpPr>
            <a:xfrm>
              <a:off x="7861333" y="5555044"/>
              <a:ext cx="174773" cy="338749"/>
              <a:chOff x="8003343" y="6072433"/>
              <a:chExt cx="145517" cy="282045"/>
            </a:xfrm>
          </p:grpSpPr>
          <p:sp>
            <p:nvSpPr>
              <p:cNvPr id="5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6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0" name="Group 49"/>
            <p:cNvGrpSpPr/>
            <p:nvPr/>
          </p:nvGrpSpPr>
          <p:grpSpPr>
            <a:xfrm>
              <a:off x="6019716" y="5886760"/>
              <a:ext cx="174773" cy="338749"/>
              <a:chOff x="8003343" y="6072433"/>
              <a:chExt cx="145517" cy="282045"/>
            </a:xfrm>
          </p:grpSpPr>
          <p:sp>
            <p:nvSpPr>
              <p:cNvPr id="5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51" name="Group 50"/>
            <p:cNvGrpSpPr/>
            <p:nvPr/>
          </p:nvGrpSpPr>
          <p:grpSpPr>
            <a:xfrm>
              <a:off x="11704693" y="5610984"/>
              <a:ext cx="210318" cy="407646"/>
              <a:chOff x="8003343" y="6072433"/>
              <a:chExt cx="145517" cy="282045"/>
            </a:xfrm>
          </p:grpSpPr>
          <p:sp>
            <p:nvSpPr>
              <p:cNvPr id="5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5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sp>
        <p:nvSpPr>
          <p:cNvPr id="97" name="Freeform 95"/>
          <p:cNvSpPr>
            <a:spLocks/>
          </p:cNvSpPr>
          <p:nvPr/>
        </p:nvSpPr>
        <p:spPr bwMode="auto">
          <a:xfrm flipH="1">
            <a:off x="5821994" y="422465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99" name="Freeform 31"/>
          <p:cNvSpPr>
            <a:spLocks noEditPoints="1"/>
          </p:cNvSpPr>
          <p:nvPr/>
        </p:nvSpPr>
        <p:spPr bwMode="auto">
          <a:xfrm rot="6113370">
            <a:off x="6187325" y="446284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95" name="Freeform 94"/>
          <p:cNvSpPr>
            <a:spLocks noEditPoints="1"/>
          </p:cNvSpPr>
          <p:nvPr/>
        </p:nvSpPr>
        <p:spPr bwMode="auto">
          <a:xfrm flipH="1">
            <a:off x="6474347" y="434250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95"/>
          <p:cNvSpPr>
            <a:spLocks noEditPoints="1"/>
          </p:cNvSpPr>
          <p:nvPr/>
        </p:nvSpPr>
        <p:spPr bwMode="auto">
          <a:xfrm flipH="1">
            <a:off x="6867818" y="485712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Freeform 93"/>
          <p:cNvSpPr>
            <a:spLocks noEditPoints="1"/>
          </p:cNvSpPr>
          <p:nvPr/>
        </p:nvSpPr>
        <p:spPr bwMode="auto">
          <a:xfrm flipH="1">
            <a:off x="6085924" y="485877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95"/>
          <p:cNvSpPr>
            <a:spLocks/>
          </p:cNvSpPr>
          <p:nvPr/>
        </p:nvSpPr>
        <p:spPr bwMode="auto">
          <a:xfrm flipH="1">
            <a:off x="8266364" y="3929897"/>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1" name="Freeform 31"/>
          <p:cNvSpPr>
            <a:spLocks noEditPoints="1"/>
          </p:cNvSpPr>
          <p:nvPr/>
        </p:nvSpPr>
        <p:spPr bwMode="auto">
          <a:xfrm rot="6113370">
            <a:off x="8631695" y="4168083"/>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2" name="Freeform 101"/>
          <p:cNvSpPr>
            <a:spLocks noEditPoints="1"/>
          </p:cNvSpPr>
          <p:nvPr/>
        </p:nvSpPr>
        <p:spPr bwMode="auto">
          <a:xfrm flipH="1">
            <a:off x="8918717" y="404773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3" name="Freeform 102"/>
          <p:cNvSpPr>
            <a:spLocks noEditPoints="1"/>
          </p:cNvSpPr>
          <p:nvPr/>
        </p:nvSpPr>
        <p:spPr bwMode="auto">
          <a:xfrm flipH="1">
            <a:off x="9312188" y="4562359"/>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4" name="Freeform 103"/>
          <p:cNvSpPr>
            <a:spLocks noEditPoints="1"/>
          </p:cNvSpPr>
          <p:nvPr/>
        </p:nvSpPr>
        <p:spPr bwMode="auto">
          <a:xfrm flipH="1">
            <a:off x="8530294" y="4564014"/>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5" name="Freeform 95"/>
          <p:cNvSpPr>
            <a:spLocks/>
          </p:cNvSpPr>
          <p:nvPr/>
        </p:nvSpPr>
        <p:spPr bwMode="auto">
          <a:xfrm flipH="1">
            <a:off x="10383457" y="4026398"/>
            <a:ext cx="1722335" cy="111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106" name="Freeform 31"/>
          <p:cNvSpPr>
            <a:spLocks noEditPoints="1"/>
          </p:cNvSpPr>
          <p:nvPr/>
        </p:nvSpPr>
        <p:spPr bwMode="auto">
          <a:xfrm rot="6113370">
            <a:off x="10748788" y="4264584"/>
            <a:ext cx="929810" cy="774373"/>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3"/>
          </a:solidFill>
          <a:ln>
            <a:solidFill>
              <a:schemeClr val="accent4"/>
            </a:solid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07" name="Freeform 106"/>
          <p:cNvSpPr>
            <a:spLocks noEditPoints="1"/>
          </p:cNvSpPr>
          <p:nvPr/>
        </p:nvSpPr>
        <p:spPr bwMode="auto">
          <a:xfrm flipH="1">
            <a:off x="11035810" y="414424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8" name="Freeform 107"/>
          <p:cNvSpPr>
            <a:spLocks noEditPoints="1"/>
          </p:cNvSpPr>
          <p:nvPr/>
        </p:nvSpPr>
        <p:spPr bwMode="auto">
          <a:xfrm flipH="1">
            <a:off x="11429281" y="4658860"/>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108"/>
          <p:cNvSpPr>
            <a:spLocks noEditPoints="1"/>
          </p:cNvSpPr>
          <p:nvPr/>
        </p:nvSpPr>
        <p:spPr bwMode="auto">
          <a:xfrm flipH="1">
            <a:off x="10647387" y="4660515"/>
            <a:ext cx="355768" cy="421402"/>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91700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Programmatic</a:t>
            </a:r>
            <a:endParaRPr lang="en-US" sz="4400" dirty="0">
              <a:solidFill>
                <a:srgbClr val="0070C0"/>
              </a:solidFill>
            </a:endParaRPr>
          </a:p>
        </p:txBody>
      </p:sp>
      <p:sp>
        <p:nvSpPr>
          <p:cNvPr id="23" name="Rectangle 22"/>
          <p:cNvSpPr/>
          <p:nvPr/>
        </p:nvSpPr>
        <p:spPr>
          <a:xfrm>
            <a:off x="4064221" y="128842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Scale </a:t>
            </a:r>
            <a:r>
              <a:rPr lang="en-US" sz="2000" dirty="0">
                <a:latin typeface="+mj-lt"/>
              </a:rPr>
              <a:t>out or </a:t>
            </a:r>
            <a:r>
              <a:rPr lang="en-US" sz="2000" dirty="0" smtClean="0">
                <a:latin typeface="+mj-lt"/>
              </a:rPr>
              <a:t>manage DBA-like functionality via </a:t>
            </a:r>
            <a:r>
              <a:rPr lang="en-US" sz="2000" dirty="0">
                <a:latin typeface="+mj-lt"/>
              </a:rPr>
              <a:t>programmatic APIs to support ongoing </a:t>
            </a:r>
            <a:r>
              <a:rPr lang="en-US" sz="2000" dirty="0" smtClean="0">
                <a:latin typeface="+mj-lt"/>
              </a:rPr>
              <a:t>needs—REST &amp; PowerShell</a:t>
            </a:r>
            <a:endParaRPr lang="en-US" sz="2000" dirty="0">
              <a:latin typeface="+mj-lt"/>
            </a:endParaRPr>
          </a:p>
        </p:txBody>
      </p:sp>
      <p:sp>
        <p:nvSpPr>
          <p:cNvPr id="24" name="Rectangle 23"/>
          <p:cNvSpPr/>
          <p:nvPr/>
        </p:nvSpPr>
        <p:spPr>
          <a:xfrm>
            <a:off x="4064221" y="2631247"/>
            <a:ext cx="8127779" cy="12527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Develop with a choice of popular platforms and technologies, including .NET, Java, PHP, Ruby on Rails, and </a:t>
            </a:r>
            <a:r>
              <a:rPr lang="en-US" sz="2000" dirty="0" smtClean="0">
                <a:latin typeface="+mj-lt"/>
              </a:rPr>
              <a:t>Node.js.</a:t>
            </a:r>
            <a:endParaRPr lang="en-US" sz="2000" dirty="0">
              <a:latin typeface="+mj-lt"/>
            </a:endParaRPr>
          </a:p>
        </p:txBody>
      </p:sp>
      <p:grpSp>
        <p:nvGrpSpPr>
          <p:cNvPr id="27" name="Group 38"/>
          <p:cNvGrpSpPr>
            <a:grpSpLocks/>
          </p:cNvGrpSpPr>
          <p:nvPr/>
        </p:nvGrpSpPr>
        <p:grpSpPr bwMode="auto">
          <a:xfrm>
            <a:off x="4291933" y="1594122"/>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934159"/>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Dev Ops</a:t>
            </a:r>
            <a:endParaRPr lang="en-US" sz="2800" dirty="0">
              <a:latin typeface="+mj-lt"/>
            </a:endParaRPr>
          </a:p>
        </p:txBody>
      </p:sp>
      <p:sp>
        <p:nvSpPr>
          <p:cNvPr id="45" name="Rectangle 44"/>
          <p:cNvSpPr/>
          <p:nvPr/>
        </p:nvSpPr>
        <p:spPr>
          <a:xfrm>
            <a:off x="1787864" y="2631247"/>
            <a:ext cx="2178276" cy="12527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Platforms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grpSp>
        <p:nvGrpSpPr>
          <p:cNvPr id="408" name="Group 407"/>
          <p:cNvGrpSpPr/>
          <p:nvPr/>
        </p:nvGrpSpPr>
        <p:grpSpPr>
          <a:xfrm>
            <a:off x="6502011" y="4760494"/>
            <a:ext cx="5689988" cy="1752651"/>
            <a:chOff x="4700587" y="4611688"/>
            <a:chExt cx="7735889" cy="2382837"/>
          </a:xfrm>
        </p:grpSpPr>
        <p:grpSp>
          <p:nvGrpSpPr>
            <p:cNvPr id="409" name="Group 408"/>
            <p:cNvGrpSpPr/>
            <p:nvPr/>
          </p:nvGrpSpPr>
          <p:grpSpPr>
            <a:xfrm>
              <a:off x="9883858" y="5181881"/>
              <a:ext cx="320511" cy="621225"/>
              <a:chOff x="6229350" y="5232400"/>
              <a:chExt cx="539750" cy="1046162"/>
            </a:xfrm>
          </p:grpSpPr>
          <p:sp>
            <p:nvSpPr>
              <p:cNvPr id="46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7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10" name="AutoShape 3"/>
            <p:cNvSpPr>
              <a:spLocks noChangeAspect="1" noChangeArrowheads="1" noTextEdit="1"/>
            </p:cNvSpPr>
            <p:nvPr/>
          </p:nvSpPr>
          <p:spPr bwMode="auto">
            <a:xfrm>
              <a:off x="5121275" y="4611688"/>
              <a:ext cx="73152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1" name="Rectangle 5"/>
            <p:cNvSpPr>
              <a:spLocks noChangeArrowheads="1"/>
            </p:cNvSpPr>
            <p:nvPr/>
          </p:nvSpPr>
          <p:spPr bwMode="auto">
            <a:xfrm>
              <a:off x="8015288" y="5427663"/>
              <a:ext cx="936625" cy="7508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2" name="Rectangle 6"/>
            <p:cNvSpPr>
              <a:spLocks noChangeArrowheads="1"/>
            </p:cNvSpPr>
            <p:nvPr/>
          </p:nvSpPr>
          <p:spPr bwMode="auto">
            <a:xfrm>
              <a:off x="8394700" y="5081588"/>
              <a:ext cx="406400" cy="10969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3" name="Rectangle 7"/>
            <p:cNvSpPr>
              <a:spLocks noChangeArrowheads="1"/>
            </p:cNvSpPr>
            <p:nvPr/>
          </p:nvSpPr>
          <p:spPr bwMode="auto">
            <a:xfrm>
              <a:off x="5305425" y="6378575"/>
              <a:ext cx="600075" cy="4826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4" name="Rectangle 8"/>
            <p:cNvSpPr>
              <a:spLocks noChangeArrowheads="1"/>
            </p:cNvSpPr>
            <p:nvPr/>
          </p:nvSpPr>
          <p:spPr bwMode="auto">
            <a:xfrm>
              <a:off x="5549900" y="6156325"/>
              <a:ext cx="595313" cy="7048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5" name="Rectangle 9"/>
            <p:cNvSpPr>
              <a:spLocks noChangeArrowheads="1"/>
            </p:cNvSpPr>
            <p:nvPr/>
          </p:nvSpPr>
          <p:spPr bwMode="auto">
            <a:xfrm>
              <a:off x="11128375" y="5580063"/>
              <a:ext cx="930275" cy="10572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6" name="Rectangle 10"/>
            <p:cNvSpPr>
              <a:spLocks noChangeArrowheads="1"/>
            </p:cNvSpPr>
            <p:nvPr/>
          </p:nvSpPr>
          <p:spPr bwMode="auto">
            <a:xfrm>
              <a:off x="11506200" y="5081588"/>
              <a:ext cx="930275" cy="1555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7" name="Freeform 11"/>
            <p:cNvSpPr>
              <a:spLocks/>
            </p:cNvSpPr>
            <p:nvPr/>
          </p:nvSpPr>
          <p:spPr bwMode="auto">
            <a:xfrm>
              <a:off x="5121275" y="6121400"/>
              <a:ext cx="3679825" cy="868362"/>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8" name="Freeform 12"/>
            <p:cNvSpPr>
              <a:spLocks/>
            </p:cNvSpPr>
            <p:nvPr/>
          </p:nvSpPr>
          <p:spPr bwMode="auto">
            <a:xfrm>
              <a:off x="4700587" y="5368132"/>
              <a:ext cx="757238" cy="503237"/>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19" name="Freeform 13"/>
            <p:cNvSpPr>
              <a:spLocks/>
            </p:cNvSpPr>
            <p:nvPr/>
          </p:nvSpPr>
          <p:spPr bwMode="auto">
            <a:xfrm>
              <a:off x="5262562" y="5317332"/>
              <a:ext cx="630238" cy="414337"/>
            </a:xfrm>
            <a:custGeom>
              <a:avLst/>
              <a:gdLst>
                <a:gd name="T0" fmla="*/ 18 w 113"/>
                <a:gd name="T1" fmla="*/ 32 h 74"/>
                <a:gd name="T2" fmla="*/ 18 w 113"/>
                <a:gd name="T3" fmla="*/ 31 h 74"/>
                <a:gd name="T4" fmla="*/ 50 w 113"/>
                <a:gd name="T5" fmla="*/ 0 h 74"/>
                <a:gd name="T6" fmla="*/ 76 w 113"/>
                <a:gd name="T7" fmla="*/ 14 h 74"/>
                <a:gd name="T8" fmla="*/ 84 w 113"/>
                <a:gd name="T9" fmla="*/ 11 h 74"/>
                <a:gd name="T10" fmla="*/ 94 w 113"/>
                <a:gd name="T11" fmla="*/ 14 h 74"/>
                <a:gd name="T12" fmla="*/ 102 w 113"/>
                <a:gd name="T13" fmla="*/ 29 h 74"/>
                <a:gd name="T14" fmla="*/ 113 w 113"/>
                <a:gd name="T15" fmla="*/ 49 h 74"/>
                <a:gd name="T16" fmla="*/ 91 w 113"/>
                <a:gd name="T17" fmla="*/ 74 h 74"/>
                <a:gd name="T18" fmla="*/ 89 w 113"/>
                <a:gd name="T19" fmla="*/ 74 h 74"/>
                <a:gd name="T20" fmla="*/ 86 w 113"/>
                <a:gd name="T21" fmla="*/ 74 h 74"/>
                <a:gd name="T22" fmla="*/ 35 w 113"/>
                <a:gd name="T23" fmla="*/ 74 h 74"/>
                <a:gd name="T24" fmla="*/ 34 w 113"/>
                <a:gd name="T25" fmla="*/ 74 h 74"/>
                <a:gd name="T26" fmla="*/ 33 w 113"/>
                <a:gd name="T27" fmla="*/ 74 h 74"/>
                <a:gd name="T28" fmla="*/ 29 w 113"/>
                <a:gd name="T29" fmla="*/ 74 h 74"/>
                <a:gd name="T30" fmla="*/ 21 w 113"/>
                <a:gd name="T31" fmla="*/ 74 h 74"/>
                <a:gd name="T32" fmla="*/ 0 w 113"/>
                <a:gd name="T33" fmla="*/ 53 h 74"/>
                <a:gd name="T34" fmla="*/ 18 w 113"/>
                <a:gd name="T35"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74">
                  <a:moveTo>
                    <a:pt x="18" y="32"/>
                  </a:moveTo>
                  <a:cubicBezTo>
                    <a:pt x="18" y="32"/>
                    <a:pt x="18" y="31"/>
                    <a:pt x="18" y="31"/>
                  </a:cubicBezTo>
                  <a:cubicBezTo>
                    <a:pt x="18" y="14"/>
                    <a:pt x="32" y="0"/>
                    <a:pt x="50" y="0"/>
                  </a:cubicBezTo>
                  <a:cubicBezTo>
                    <a:pt x="60" y="0"/>
                    <a:pt x="70" y="5"/>
                    <a:pt x="76" y="14"/>
                  </a:cubicBezTo>
                  <a:cubicBezTo>
                    <a:pt x="78" y="12"/>
                    <a:pt x="81" y="11"/>
                    <a:pt x="84" y="11"/>
                  </a:cubicBezTo>
                  <a:cubicBezTo>
                    <a:pt x="88" y="11"/>
                    <a:pt x="91" y="12"/>
                    <a:pt x="94" y="14"/>
                  </a:cubicBezTo>
                  <a:cubicBezTo>
                    <a:pt x="99" y="18"/>
                    <a:pt x="102" y="23"/>
                    <a:pt x="102" y="29"/>
                  </a:cubicBezTo>
                  <a:cubicBezTo>
                    <a:pt x="109" y="33"/>
                    <a:pt x="113" y="41"/>
                    <a:pt x="113" y="49"/>
                  </a:cubicBezTo>
                  <a:cubicBezTo>
                    <a:pt x="113" y="62"/>
                    <a:pt x="104" y="72"/>
                    <a:pt x="91" y="74"/>
                  </a:cubicBezTo>
                  <a:cubicBezTo>
                    <a:pt x="91" y="74"/>
                    <a:pt x="90" y="74"/>
                    <a:pt x="89" y="74"/>
                  </a:cubicBezTo>
                  <a:cubicBezTo>
                    <a:pt x="88" y="74"/>
                    <a:pt x="87" y="74"/>
                    <a:pt x="86" y="74"/>
                  </a:cubicBezTo>
                  <a:cubicBezTo>
                    <a:pt x="75" y="74"/>
                    <a:pt x="48" y="74"/>
                    <a:pt x="35" y="74"/>
                  </a:cubicBezTo>
                  <a:cubicBezTo>
                    <a:pt x="35" y="74"/>
                    <a:pt x="35" y="74"/>
                    <a:pt x="34" y="74"/>
                  </a:cubicBezTo>
                  <a:cubicBezTo>
                    <a:pt x="33" y="74"/>
                    <a:pt x="33" y="74"/>
                    <a:pt x="33" y="74"/>
                  </a:cubicBezTo>
                  <a:cubicBezTo>
                    <a:pt x="33" y="74"/>
                    <a:pt x="31" y="74"/>
                    <a:pt x="29" y="74"/>
                  </a:cubicBezTo>
                  <a:cubicBezTo>
                    <a:pt x="21" y="74"/>
                    <a:pt x="21" y="74"/>
                    <a:pt x="21" y="74"/>
                  </a:cubicBezTo>
                  <a:cubicBezTo>
                    <a:pt x="10" y="73"/>
                    <a:pt x="0" y="64"/>
                    <a:pt x="0" y="53"/>
                  </a:cubicBezTo>
                  <a:cubicBezTo>
                    <a:pt x="0" y="42"/>
                    <a:pt x="8" y="34"/>
                    <a:pt x="18" y="3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20" name="Group 419"/>
            <p:cNvGrpSpPr/>
            <p:nvPr/>
          </p:nvGrpSpPr>
          <p:grpSpPr>
            <a:xfrm>
              <a:off x="6274046" y="5741988"/>
              <a:ext cx="320511" cy="621225"/>
              <a:chOff x="6229350" y="5232400"/>
              <a:chExt cx="539750" cy="1046162"/>
            </a:xfrm>
          </p:grpSpPr>
          <p:sp>
            <p:nvSpPr>
              <p:cNvPr id="46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sp>
          <p:nvSpPr>
            <p:cNvPr id="421" name="Freeform 17"/>
            <p:cNvSpPr>
              <a:spLocks/>
            </p:cNvSpPr>
            <p:nvPr/>
          </p:nvSpPr>
          <p:spPr bwMode="auto">
            <a:xfrm>
              <a:off x="9975850" y="5992813"/>
              <a:ext cx="2460625" cy="99695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2" name="Freeform 18"/>
            <p:cNvSpPr>
              <a:spLocks/>
            </p:cNvSpPr>
            <p:nvPr/>
          </p:nvSpPr>
          <p:spPr bwMode="auto">
            <a:xfrm>
              <a:off x="6791325" y="5334000"/>
              <a:ext cx="5645150" cy="165576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3" name="Freeform 19"/>
            <p:cNvSpPr>
              <a:spLocks/>
            </p:cNvSpPr>
            <p:nvPr/>
          </p:nvSpPr>
          <p:spPr bwMode="auto">
            <a:xfrm>
              <a:off x="8439150" y="5786438"/>
              <a:ext cx="723900" cy="889000"/>
            </a:xfrm>
            <a:custGeom>
              <a:avLst/>
              <a:gdLst>
                <a:gd name="T0" fmla="*/ 42 w 130"/>
                <a:gd name="T1" fmla="*/ 159 h 159"/>
                <a:gd name="T2" fmla="*/ 42 w 130"/>
                <a:gd name="T3" fmla="*/ 159 h 159"/>
                <a:gd name="T4" fmla="*/ 130 w 130"/>
                <a:gd name="T5" fmla="*/ 0 h 159"/>
                <a:gd name="T6" fmla="*/ 77 w 130"/>
                <a:gd name="T7" fmla="*/ 10 h 159"/>
                <a:gd name="T8" fmla="*/ 0 w 130"/>
                <a:gd name="T9" fmla="*/ 159 h 159"/>
                <a:gd name="T10" fmla="*/ 42 w 130"/>
                <a:gd name="T11" fmla="*/ 159 h 159"/>
                <a:gd name="T12" fmla="*/ 42 w 130"/>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30" h="159">
                  <a:moveTo>
                    <a:pt x="42" y="159"/>
                  </a:moveTo>
                  <a:cubicBezTo>
                    <a:pt x="42" y="159"/>
                    <a:pt x="42" y="159"/>
                    <a:pt x="42" y="159"/>
                  </a:cubicBezTo>
                  <a:cubicBezTo>
                    <a:pt x="48" y="109"/>
                    <a:pt x="77" y="51"/>
                    <a:pt x="130" y="0"/>
                  </a:cubicBezTo>
                  <a:cubicBezTo>
                    <a:pt x="112" y="3"/>
                    <a:pt x="95" y="6"/>
                    <a:pt x="77" y="10"/>
                  </a:cubicBezTo>
                  <a:cubicBezTo>
                    <a:pt x="30" y="58"/>
                    <a:pt x="5" y="112"/>
                    <a:pt x="0" y="159"/>
                  </a:cubicBezTo>
                  <a:cubicBezTo>
                    <a:pt x="42" y="159"/>
                    <a:pt x="42" y="159"/>
                    <a:pt x="42" y="159"/>
                  </a:cubicBezTo>
                  <a:cubicBezTo>
                    <a:pt x="42" y="159"/>
                    <a:pt x="42" y="159"/>
                    <a:pt x="42" y="15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4" name="Freeform 21"/>
            <p:cNvSpPr>
              <a:spLocks/>
            </p:cNvSpPr>
            <p:nvPr/>
          </p:nvSpPr>
          <p:spPr bwMode="auto">
            <a:xfrm>
              <a:off x="10348913" y="5853113"/>
              <a:ext cx="612775" cy="822325"/>
            </a:xfrm>
            <a:custGeom>
              <a:avLst/>
              <a:gdLst>
                <a:gd name="T0" fmla="*/ 43 w 110"/>
                <a:gd name="T1" fmla="*/ 147 h 147"/>
                <a:gd name="T2" fmla="*/ 43 w 110"/>
                <a:gd name="T3" fmla="*/ 147 h 147"/>
                <a:gd name="T4" fmla="*/ 110 w 110"/>
                <a:gd name="T5" fmla="*/ 9 h 147"/>
                <a:gd name="T6" fmla="*/ 76 w 110"/>
                <a:gd name="T7" fmla="*/ 0 h 147"/>
                <a:gd name="T8" fmla="*/ 0 w 110"/>
                <a:gd name="T9" fmla="*/ 147 h 147"/>
                <a:gd name="T10" fmla="*/ 43 w 110"/>
                <a:gd name="T11" fmla="*/ 147 h 147"/>
                <a:gd name="T12" fmla="*/ 43 w 110"/>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10" h="147">
                  <a:moveTo>
                    <a:pt x="43" y="147"/>
                  </a:moveTo>
                  <a:cubicBezTo>
                    <a:pt x="43" y="147"/>
                    <a:pt x="43" y="147"/>
                    <a:pt x="43" y="147"/>
                  </a:cubicBezTo>
                  <a:cubicBezTo>
                    <a:pt x="48" y="104"/>
                    <a:pt x="70" y="54"/>
                    <a:pt x="110" y="9"/>
                  </a:cubicBezTo>
                  <a:cubicBezTo>
                    <a:pt x="99" y="6"/>
                    <a:pt x="87" y="3"/>
                    <a:pt x="76" y="0"/>
                  </a:cubicBezTo>
                  <a:cubicBezTo>
                    <a:pt x="30" y="48"/>
                    <a:pt x="5" y="101"/>
                    <a:pt x="0" y="147"/>
                  </a:cubicBezTo>
                  <a:cubicBezTo>
                    <a:pt x="43" y="147"/>
                    <a:pt x="43" y="147"/>
                    <a:pt x="43" y="147"/>
                  </a:cubicBezTo>
                  <a:cubicBezTo>
                    <a:pt x="43" y="147"/>
                    <a:pt x="43" y="147"/>
                    <a:pt x="43" y="147"/>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5" name="Freeform 22"/>
            <p:cNvSpPr>
              <a:spLocks/>
            </p:cNvSpPr>
            <p:nvPr/>
          </p:nvSpPr>
          <p:spPr bwMode="auto">
            <a:xfrm>
              <a:off x="9007475" y="5741988"/>
              <a:ext cx="1412875" cy="966787"/>
            </a:xfrm>
            <a:custGeom>
              <a:avLst/>
              <a:gdLst>
                <a:gd name="T0" fmla="*/ 41 w 254"/>
                <a:gd name="T1" fmla="*/ 38 h 173"/>
                <a:gd name="T2" fmla="*/ 41 w 254"/>
                <a:gd name="T3" fmla="*/ 38 h 173"/>
                <a:gd name="T4" fmla="*/ 10 w 254"/>
                <a:gd name="T5" fmla="*/ 140 h 173"/>
                <a:gd name="T6" fmla="*/ 70 w 254"/>
                <a:gd name="T7" fmla="*/ 173 h 173"/>
                <a:gd name="T8" fmla="*/ 147 w 254"/>
                <a:gd name="T9" fmla="*/ 138 h 173"/>
                <a:gd name="T10" fmla="*/ 232 w 254"/>
                <a:gd name="T11" fmla="*/ 31 h 173"/>
                <a:gd name="T12" fmla="*/ 254 w 254"/>
                <a:gd name="T13" fmla="*/ 8 h 173"/>
                <a:gd name="T14" fmla="*/ 213 w 254"/>
                <a:gd name="T15" fmla="*/ 3 h 173"/>
                <a:gd name="T16" fmla="*/ 185 w 254"/>
                <a:gd name="T17" fmla="*/ 34 h 173"/>
                <a:gd name="T18" fmla="*/ 79 w 254"/>
                <a:gd name="T19" fmla="*/ 140 h 173"/>
                <a:gd name="T20" fmla="*/ 88 w 254"/>
                <a:gd name="T21" fmla="*/ 36 h 173"/>
                <a:gd name="T22" fmla="*/ 124 w 254"/>
                <a:gd name="T23" fmla="*/ 0 h 173"/>
                <a:gd name="T24" fmla="*/ 76 w 254"/>
                <a:gd name="T25" fmla="*/ 3 h 173"/>
                <a:gd name="T26" fmla="*/ 41 w 254"/>
                <a:gd name="T27"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173">
                  <a:moveTo>
                    <a:pt x="41" y="38"/>
                  </a:moveTo>
                  <a:cubicBezTo>
                    <a:pt x="41" y="38"/>
                    <a:pt x="41" y="38"/>
                    <a:pt x="41" y="38"/>
                  </a:cubicBezTo>
                  <a:cubicBezTo>
                    <a:pt x="5" y="82"/>
                    <a:pt x="0" y="117"/>
                    <a:pt x="10" y="140"/>
                  </a:cubicBezTo>
                  <a:cubicBezTo>
                    <a:pt x="20" y="163"/>
                    <a:pt x="42" y="173"/>
                    <a:pt x="70" y="173"/>
                  </a:cubicBezTo>
                  <a:cubicBezTo>
                    <a:pt x="101" y="173"/>
                    <a:pt x="124" y="162"/>
                    <a:pt x="147" y="138"/>
                  </a:cubicBezTo>
                  <a:cubicBezTo>
                    <a:pt x="170" y="114"/>
                    <a:pt x="192" y="77"/>
                    <a:pt x="232" y="31"/>
                  </a:cubicBezTo>
                  <a:cubicBezTo>
                    <a:pt x="239" y="23"/>
                    <a:pt x="247" y="15"/>
                    <a:pt x="254" y="8"/>
                  </a:cubicBezTo>
                  <a:cubicBezTo>
                    <a:pt x="240" y="6"/>
                    <a:pt x="227" y="4"/>
                    <a:pt x="213" y="3"/>
                  </a:cubicBezTo>
                  <a:cubicBezTo>
                    <a:pt x="204" y="12"/>
                    <a:pt x="195" y="23"/>
                    <a:pt x="185" y="34"/>
                  </a:cubicBezTo>
                  <a:cubicBezTo>
                    <a:pt x="128" y="104"/>
                    <a:pt x="113" y="140"/>
                    <a:pt x="79" y="140"/>
                  </a:cubicBezTo>
                  <a:cubicBezTo>
                    <a:pt x="49" y="140"/>
                    <a:pt x="32" y="105"/>
                    <a:pt x="88" y="36"/>
                  </a:cubicBezTo>
                  <a:cubicBezTo>
                    <a:pt x="99" y="22"/>
                    <a:pt x="111" y="10"/>
                    <a:pt x="124" y="0"/>
                  </a:cubicBezTo>
                  <a:cubicBezTo>
                    <a:pt x="108" y="0"/>
                    <a:pt x="92" y="1"/>
                    <a:pt x="76" y="3"/>
                  </a:cubicBezTo>
                  <a:cubicBezTo>
                    <a:pt x="64" y="13"/>
                    <a:pt x="52" y="25"/>
                    <a:pt x="41" y="3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6" name="Freeform 23"/>
            <p:cNvSpPr>
              <a:spLocks/>
            </p:cNvSpPr>
            <p:nvPr/>
          </p:nvSpPr>
          <p:spPr bwMode="auto">
            <a:xfrm>
              <a:off x="10933113" y="5965825"/>
              <a:ext cx="985838" cy="742950"/>
            </a:xfrm>
            <a:custGeom>
              <a:avLst/>
              <a:gdLst>
                <a:gd name="T0" fmla="*/ 10 w 177"/>
                <a:gd name="T1" fmla="*/ 100 h 133"/>
                <a:gd name="T2" fmla="*/ 10 w 177"/>
                <a:gd name="T3" fmla="*/ 100 h 133"/>
                <a:gd name="T4" fmla="*/ 70 w 177"/>
                <a:gd name="T5" fmla="*/ 133 h 133"/>
                <a:gd name="T6" fmla="*/ 147 w 177"/>
                <a:gd name="T7" fmla="*/ 98 h 133"/>
                <a:gd name="T8" fmla="*/ 177 w 177"/>
                <a:gd name="T9" fmla="*/ 62 h 133"/>
                <a:gd name="T10" fmla="*/ 146 w 177"/>
                <a:gd name="T11" fmla="*/ 45 h 133"/>
                <a:gd name="T12" fmla="*/ 79 w 177"/>
                <a:gd name="T13" fmla="*/ 100 h 133"/>
                <a:gd name="T14" fmla="*/ 75 w 177"/>
                <a:gd name="T15" fmla="*/ 13 h 133"/>
                <a:gd name="T16" fmla="*/ 39 w 177"/>
                <a:gd name="T17" fmla="*/ 0 h 133"/>
                <a:gd name="T18" fmla="*/ 10 w 177"/>
                <a:gd name="T1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33">
                  <a:moveTo>
                    <a:pt x="10" y="100"/>
                  </a:moveTo>
                  <a:cubicBezTo>
                    <a:pt x="10" y="100"/>
                    <a:pt x="10" y="100"/>
                    <a:pt x="10" y="100"/>
                  </a:cubicBezTo>
                  <a:cubicBezTo>
                    <a:pt x="20" y="123"/>
                    <a:pt x="42" y="133"/>
                    <a:pt x="70" y="133"/>
                  </a:cubicBezTo>
                  <a:cubicBezTo>
                    <a:pt x="101" y="133"/>
                    <a:pt x="124" y="122"/>
                    <a:pt x="147" y="98"/>
                  </a:cubicBezTo>
                  <a:cubicBezTo>
                    <a:pt x="157" y="88"/>
                    <a:pt x="166" y="76"/>
                    <a:pt x="177" y="62"/>
                  </a:cubicBezTo>
                  <a:cubicBezTo>
                    <a:pt x="166" y="56"/>
                    <a:pt x="156" y="50"/>
                    <a:pt x="146" y="45"/>
                  </a:cubicBezTo>
                  <a:cubicBezTo>
                    <a:pt x="119" y="82"/>
                    <a:pt x="103" y="100"/>
                    <a:pt x="79" y="100"/>
                  </a:cubicBezTo>
                  <a:cubicBezTo>
                    <a:pt x="52" y="100"/>
                    <a:pt x="36" y="71"/>
                    <a:pt x="75" y="13"/>
                  </a:cubicBezTo>
                  <a:cubicBezTo>
                    <a:pt x="63" y="8"/>
                    <a:pt x="51" y="4"/>
                    <a:pt x="39" y="0"/>
                  </a:cubicBezTo>
                  <a:cubicBezTo>
                    <a:pt x="5" y="43"/>
                    <a:pt x="0" y="77"/>
                    <a:pt x="10" y="10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7" name="Freeform 24"/>
            <p:cNvSpPr>
              <a:spLocks/>
            </p:cNvSpPr>
            <p:nvPr/>
          </p:nvSpPr>
          <p:spPr bwMode="auto">
            <a:xfrm>
              <a:off x="12207875" y="6496050"/>
              <a:ext cx="228600" cy="212725"/>
            </a:xfrm>
            <a:custGeom>
              <a:avLst/>
              <a:gdLst>
                <a:gd name="T0" fmla="*/ 0 w 41"/>
                <a:gd name="T1" fmla="*/ 0 h 38"/>
                <a:gd name="T2" fmla="*/ 0 w 41"/>
                <a:gd name="T3" fmla="*/ 0 h 38"/>
                <a:gd name="T4" fmla="*/ 0 w 41"/>
                <a:gd name="T5" fmla="*/ 5 h 38"/>
                <a:gd name="T6" fmla="*/ 37 w 41"/>
                <a:gd name="T7" fmla="*/ 38 h 38"/>
                <a:gd name="T8" fmla="*/ 41 w 41"/>
                <a:gd name="T9" fmla="*/ 32 h 38"/>
                <a:gd name="T10" fmla="*/ 41 w 41"/>
                <a:gd name="T11" fmla="*/ 30 h 38"/>
                <a:gd name="T12" fmla="*/ 0 w 4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41" h="38">
                  <a:moveTo>
                    <a:pt x="0" y="0"/>
                  </a:moveTo>
                  <a:cubicBezTo>
                    <a:pt x="0" y="0"/>
                    <a:pt x="0" y="0"/>
                    <a:pt x="0" y="0"/>
                  </a:cubicBezTo>
                  <a:cubicBezTo>
                    <a:pt x="0" y="2"/>
                    <a:pt x="0" y="3"/>
                    <a:pt x="0" y="5"/>
                  </a:cubicBezTo>
                  <a:cubicBezTo>
                    <a:pt x="2" y="25"/>
                    <a:pt x="15" y="36"/>
                    <a:pt x="37" y="38"/>
                  </a:cubicBezTo>
                  <a:cubicBezTo>
                    <a:pt x="41" y="32"/>
                    <a:pt x="41" y="32"/>
                    <a:pt x="41" y="32"/>
                  </a:cubicBezTo>
                  <a:cubicBezTo>
                    <a:pt x="41" y="30"/>
                    <a:pt x="41" y="30"/>
                    <a:pt x="41" y="30"/>
                  </a:cubicBezTo>
                  <a:cubicBezTo>
                    <a:pt x="27" y="20"/>
                    <a:pt x="14" y="10"/>
                    <a:pt x="0" y="0"/>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8" name="Freeform 25"/>
            <p:cNvSpPr>
              <a:spLocks/>
            </p:cNvSpPr>
            <p:nvPr/>
          </p:nvSpPr>
          <p:spPr bwMode="auto">
            <a:xfrm>
              <a:off x="8143875" y="5210175"/>
              <a:ext cx="528638" cy="1465262"/>
            </a:xfrm>
            <a:custGeom>
              <a:avLst/>
              <a:gdLst>
                <a:gd name="T0" fmla="*/ 95 w 95"/>
                <a:gd name="T1" fmla="*/ 0 h 262"/>
                <a:gd name="T2" fmla="*/ 95 w 95"/>
                <a:gd name="T3" fmla="*/ 0 h 262"/>
                <a:gd name="T4" fmla="*/ 95 w 95"/>
                <a:gd name="T5" fmla="*/ 262 h 262"/>
                <a:gd name="T6" fmla="*/ 53 w 95"/>
                <a:gd name="T7" fmla="*/ 262 h 262"/>
                <a:gd name="T8" fmla="*/ 53 w 95"/>
                <a:gd name="T9" fmla="*/ 51 h 262"/>
                <a:gd name="T10" fmla="*/ 29 w 95"/>
                <a:gd name="T11" fmla="*/ 65 h 262"/>
                <a:gd name="T12" fmla="*/ 0 w 95"/>
                <a:gd name="T13" fmla="*/ 74 h 262"/>
                <a:gd name="T14" fmla="*/ 0 w 95"/>
                <a:gd name="T15" fmla="*/ 39 h 262"/>
                <a:gd name="T16" fmla="*/ 20 w 95"/>
                <a:gd name="T17" fmla="*/ 32 h 262"/>
                <a:gd name="T18" fmla="*/ 39 w 95"/>
                <a:gd name="T19" fmla="*/ 24 h 262"/>
                <a:gd name="T20" fmla="*/ 58 w 95"/>
                <a:gd name="T21" fmla="*/ 13 h 262"/>
                <a:gd name="T22" fmla="*/ 77 w 95"/>
                <a:gd name="T23" fmla="*/ 0 h 262"/>
                <a:gd name="T24" fmla="*/ 95 w 95"/>
                <a:gd name="T25" fmla="*/ 0 h 262"/>
                <a:gd name="T26" fmla="*/ 95 w 95"/>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262">
                  <a:moveTo>
                    <a:pt x="95" y="0"/>
                  </a:moveTo>
                  <a:cubicBezTo>
                    <a:pt x="95" y="0"/>
                    <a:pt x="95" y="0"/>
                    <a:pt x="95" y="0"/>
                  </a:cubicBezTo>
                  <a:cubicBezTo>
                    <a:pt x="95" y="262"/>
                    <a:pt x="95" y="262"/>
                    <a:pt x="95" y="262"/>
                  </a:cubicBezTo>
                  <a:cubicBezTo>
                    <a:pt x="53" y="262"/>
                    <a:pt x="53" y="262"/>
                    <a:pt x="53" y="262"/>
                  </a:cubicBezTo>
                  <a:cubicBezTo>
                    <a:pt x="53" y="51"/>
                    <a:pt x="53" y="51"/>
                    <a:pt x="53" y="51"/>
                  </a:cubicBezTo>
                  <a:cubicBezTo>
                    <a:pt x="46" y="56"/>
                    <a:pt x="38" y="61"/>
                    <a:pt x="29" y="65"/>
                  </a:cubicBezTo>
                  <a:cubicBezTo>
                    <a:pt x="21" y="68"/>
                    <a:pt x="11" y="72"/>
                    <a:pt x="0" y="74"/>
                  </a:cubicBezTo>
                  <a:cubicBezTo>
                    <a:pt x="0" y="39"/>
                    <a:pt x="0" y="39"/>
                    <a:pt x="0" y="39"/>
                  </a:cubicBezTo>
                  <a:cubicBezTo>
                    <a:pt x="7" y="37"/>
                    <a:pt x="13" y="34"/>
                    <a:pt x="20" y="32"/>
                  </a:cubicBezTo>
                  <a:cubicBezTo>
                    <a:pt x="26" y="29"/>
                    <a:pt x="33" y="26"/>
                    <a:pt x="39" y="24"/>
                  </a:cubicBezTo>
                  <a:cubicBezTo>
                    <a:pt x="45" y="20"/>
                    <a:pt x="51" y="17"/>
                    <a:pt x="58" y="13"/>
                  </a:cubicBezTo>
                  <a:cubicBezTo>
                    <a:pt x="64" y="9"/>
                    <a:pt x="71" y="5"/>
                    <a:pt x="77" y="0"/>
                  </a:cubicBezTo>
                  <a:cubicBezTo>
                    <a:pt x="95" y="0"/>
                    <a:pt x="95" y="0"/>
                    <a:pt x="95" y="0"/>
                  </a:cubicBezTo>
                  <a:cubicBezTo>
                    <a:pt x="95" y="0"/>
                    <a:pt x="95" y="0"/>
                    <a:pt x="95"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29" name="Freeform 26"/>
            <p:cNvSpPr>
              <a:spLocks/>
            </p:cNvSpPr>
            <p:nvPr/>
          </p:nvSpPr>
          <p:spPr bwMode="auto">
            <a:xfrm>
              <a:off x="9991725" y="5210175"/>
              <a:ext cx="534988" cy="1465262"/>
            </a:xfrm>
            <a:custGeom>
              <a:avLst/>
              <a:gdLst>
                <a:gd name="T0" fmla="*/ 96 w 96"/>
                <a:gd name="T1" fmla="*/ 0 h 262"/>
                <a:gd name="T2" fmla="*/ 96 w 96"/>
                <a:gd name="T3" fmla="*/ 0 h 262"/>
                <a:gd name="T4" fmla="*/ 96 w 96"/>
                <a:gd name="T5" fmla="*/ 262 h 262"/>
                <a:gd name="T6" fmla="*/ 54 w 96"/>
                <a:gd name="T7" fmla="*/ 262 h 262"/>
                <a:gd name="T8" fmla="*/ 54 w 96"/>
                <a:gd name="T9" fmla="*/ 51 h 262"/>
                <a:gd name="T10" fmla="*/ 30 w 96"/>
                <a:gd name="T11" fmla="*/ 65 h 262"/>
                <a:gd name="T12" fmla="*/ 0 w 96"/>
                <a:gd name="T13" fmla="*/ 74 h 262"/>
                <a:gd name="T14" fmla="*/ 0 w 96"/>
                <a:gd name="T15" fmla="*/ 39 h 262"/>
                <a:gd name="T16" fmla="*/ 20 w 96"/>
                <a:gd name="T17" fmla="*/ 32 h 262"/>
                <a:gd name="T18" fmla="*/ 39 w 96"/>
                <a:gd name="T19" fmla="*/ 24 h 262"/>
                <a:gd name="T20" fmla="*/ 58 w 96"/>
                <a:gd name="T21" fmla="*/ 13 h 262"/>
                <a:gd name="T22" fmla="*/ 78 w 96"/>
                <a:gd name="T23" fmla="*/ 0 h 262"/>
                <a:gd name="T24" fmla="*/ 96 w 96"/>
                <a:gd name="T25" fmla="*/ 0 h 262"/>
                <a:gd name="T26" fmla="*/ 96 w 96"/>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262">
                  <a:moveTo>
                    <a:pt x="96" y="0"/>
                  </a:moveTo>
                  <a:cubicBezTo>
                    <a:pt x="96" y="0"/>
                    <a:pt x="96" y="0"/>
                    <a:pt x="96" y="0"/>
                  </a:cubicBezTo>
                  <a:cubicBezTo>
                    <a:pt x="96" y="262"/>
                    <a:pt x="96" y="262"/>
                    <a:pt x="96" y="262"/>
                  </a:cubicBezTo>
                  <a:cubicBezTo>
                    <a:pt x="54" y="262"/>
                    <a:pt x="54" y="262"/>
                    <a:pt x="54" y="262"/>
                  </a:cubicBezTo>
                  <a:cubicBezTo>
                    <a:pt x="54" y="51"/>
                    <a:pt x="54" y="51"/>
                    <a:pt x="54" y="51"/>
                  </a:cubicBezTo>
                  <a:cubicBezTo>
                    <a:pt x="47" y="56"/>
                    <a:pt x="39" y="61"/>
                    <a:pt x="30" y="65"/>
                  </a:cubicBezTo>
                  <a:cubicBezTo>
                    <a:pt x="21" y="68"/>
                    <a:pt x="11" y="72"/>
                    <a:pt x="0" y="74"/>
                  </a:cubicBezTo>
                  <a:cubicBezTo>
                    <a:pt x="0" y="39"/>
                    <a:pt x="0" y="39"/>
                    <a:pt x="0" y="39"/>
                  </a:cubicBezTo>
                  <a:cubicBezTo>
                    <a:pt x="7" y="37"/>
                    <a:pt x="14" y="34"/>
                    <a:pt x="20" y="32"/>
                  </a:cubicBezTo>
                  <a:cubicBezTo>
                    <a:pt x="27" y="29"/>
                    <a:pt x="33" y="26"/>
                    <a:pt x="39" y="24"/>
                  </a:cubicBezTo>
                  <a:cubicBezTo>
                    <a:pt x="46" y="20"/>
                    <a:pt x="52" y="17"/>
                    <a:pt x="58" y="13"/>
                  </a:cubicBezTo>
                  <a:cubicBezTo>
                    <a:pt x="65" y="9"/>
                    <a:pt x="71" y="5"/>
                    <a:pt x="78" y="0"/>
                  </a:cubicBezTo>
                  <a:cubicBezTo>
                    <a:pt x="96" y="0"/>
                    <a:pt x="96" y="0"/>
                    <a:pt x="96" y="0"/>
                  </a:cubicBezTo>
                  <a:cubicBezTo>
                    <a:pt x="96" y="0"/>
                    <a:pt x="96" y="0"/>
                    <a:pt x="9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0" name="Freeform 27"/>
            <p:cNvSpPr>
              <a:spLocks noEditPoints="1"/>
            </p:cNvSpPr>
            <p:nvPr/>
          </p:nvSpPr>
          <p:spPr bwMode="auto">
            <a:xfrm>
              <a:off x="8890000" y="5192713"/>
              <a:ext cx="1001713" cy="1516062"/>
            </a:xfrm>
            <a:custGeom>
              <a:avLst/>
              <a:gdLst>
                <a:gd name="T0" fmla="*/ 91 w 180"/>
                <a:gd name="T1" fmla="*/ 34 h 271"/>
                <a:gd name="T2" fmla="*/ 91 w 180"/>
                <a:gd name="T3" fmla="*/ 34 h 271"/>
                <a:gd name="T4" fmla="*/ 44 w 180"/>
                <a:gd name="T5" fmla="*/ 139 h 271"/>
                <a:gd name="T6" fmla="*/ 91 w 180"/>
                <a:gd name="T7" fmla="*/ 238 h 271"/>
                <a:gd name="T8" fmla="*/ 137 w 180"/>
                <a:gd name="T9" fmla="*/ 137 h 271"/>
                <a:gd name="T10" fmla="*/ 91 w 180"/>
                <a:gd name="T11" fmla="*/ 34 h 271"/>
                <a:gd name="T12" fmla="*/ 87 w 180"/>
                <a:gd name="T13" fmla="*/ 271 h 271"/>
                <a:gd name="T14" fmla="*/ 87 w 180"/>
                <a:gd name="T15" fmla="*/ 271 h 271"/>
                <a:gd name="T16" fmla="*/ 23 w 180"/>
                <a:gd name="T17" fmla="*/ 238 h 271"/>
                <a:gd name="T18" fmla="*/ 0 w 180"/>
                <a:gd name="T19" fmla="*/ 141 h 271"/>
                <a:gd name="T20" fmla="*/ 24 w 180"/>
                <a:gd name="T21" fmla="*/ 36 h 271"/>
                <a:gd name="T22" fmla="*/ 94 w 180"/>
                <a:gd name="T23" fmla="*/ 0 h 271"/>
                <a:gd name="T24" fmla="*/ 180 w 180"/>
                <a:gd name="T25" fmla="*/ 134 h 271"/>
                <a:gd name="T26" fmla="*/ 156 w 180"/>
                <a:gd name="T27" fmla="*/ 236 h 271"/>
                <a:gd name="T28" fmla="*/ 87 w 180"/>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71">
                  <a:moveTo>
                    <a:pt x="91" y="34"/>
                  </a:moveTo>
                  <a:cubicBezTo>
                    <a:pt x="91" y="34"/>
                    <a:pt x="91" y="34"/>
                    <a:pt x="91" y="34"/>
                  </a:cubicBezTo>
                  <a:cubicBezTo>
                    <a:pt x="60" y="34"/>
                    <a:pt x="44" y="69"/>
                    <a:pt x="44" y="139"/>
                  </a:cubicBezTo>
                  <a:cubicBezTo>
                    <a:pt x="44" y="205"/>
                    <a:pt x="59" y="238"/>
                    <a:pt x="91" y="238"/>
                  </a:cubicBezTo>
                  <a:cubicBezTo>
                    <a:pt x="121" y="238"/>
                    <a:pt x="137" y="204"/>
                    <a:pt x="137" y="137"/>
                  </a:cubicBezTo>
                  <a:cubicBezTo>
                    <a:pt x="137" y="68"/>
                    <a:pt x="122" y="34"/>
                    <a:pt x="91" y="34"/>
                  </a:cubicBezTo>
                  <a:close/>
                  <a:moveTo>
                    <a:pt x="87" y="271"/>
                  </a:moveTo>
                  <a:cubicBezTo>
                    <a:pt x="87" y="271"/>
                    <a:pt x="87" y="271"/>
                    <a:pt x="87" y="271"/>
                  </a:cubicBezTo>
                  <a:cubicBezTo>
                    <a:pt x="60" y="271"/>
                    <a:pt x="39" y="260"/>
                    <a:pt x="23" y="238"/>
                  </a:cubicBezTo>
                  <a:cubicBezTo>
                    <a:pt x="8" y="215"/>
                    <a:pt x="0" y="183"/>
                    <a:pt x="0" y="141"/>
                  </a:cubicBezTo>
                  <a:cubicBezTo>
                    <a:pt x="0" y="95"/>
                    <a:pt x="8" y="60"/>
                    <a:pt x="24" y="36"/>
                  </a:cubicBezTo>
                  <a:cubicBezTo>
                    <a:pt x="40" y="12"/>
                    <a:pt x="63" y="0"/>
                    <a:pt x="94" y="0"/>
                  </a:cubicBezTo>
                  <a:cubicBezTo>
                    <a:pt x="151" y="0"/>
                    <a:pt x="180" y="45"/>
                    <a:pt x="180" y="134"/>
                  </a:cubicBezTo>
                  <a:cubicBezTo>
                    <a:pt x="180" y="179"/>
                    <a:pt x="172" y="213"/>
                    <a:pt x="156" y="236"/>
                  </a:cubicBezTo>
                  <a:cubicBezTo>
                    <a:pt x="139" y="260"/>
                    <a:pt x="117" y="271"/>
                    <a:pt x="87"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1" name="Freeform 28"/>
            <p:cNvSpPr>
              <a:spLocks noEditPoints="1"/>
            </p:cNvSpPr>
            <p:nvPr/>
          </p:nvSpPr>
          <p:spPr bwMode="auto">
            <a:xfrm>
              <a:off x="10760075" y="5192713"/>
              <a:ext cx="996950" cy="1516062"/>
            </a:xfrm>
            <a:custGeom>
              <a:avLst/>
              <a:gdLst>
                <a:gd name="T0" fmla="*/ 91 w 179"/>
                <a:gd name="T1" fmla="*/ 34 h 271"/>
                <a:gd name="T2" fmla="*/ 91 w 179"/>
                <a:gd name="T3" fmla="*/ 34 h 271"/>
                <a:gd name="T4" fmla="*/ 43 w 179"/>
                <a:gd name="T5" fmla="*/ 139 h 271"/>
                <a:gd name="T6" fmla="*/ 90 w 179"/>
                <a:gd name="T7" fmla="*/ 238 h 271"/>
                <a:gd name="T8" fmla="*/ 136 w 179"/>
                <a:gd name="T9" fmla="*/ 137 h 271"/>
                <a:gd name="T10" fmla="*/ 91 w 179"/>
                <a:gd name="T11" fmla="*/ 34 h 271"/>
                <a:gd name="T12" fmla="*/ 86 w 179"/>
                <a:gd name="T13" fmla="*/ 271 h 271"/>
                <a:gd name="T14" fmla="*/ 86 w 179"/>
                <a:gd name="T15" fmla="*/ 271 h 271"/>
                <a:gd name="T16" fmla="*/ 23 w 179"/>
                <a:gd name="T17" fmla="*/ 238 h 271"/>
                <a:gd name="T18" fmla="*/ 0 w 179"/>
                <a:gd name="T19" fmla="*/ 141 h 271"/>
                <a:gd name="T20" fmla="*/ 24 w 179"/>
                <a:gd name="T21" fmla="*/ 36 h 271"/>
                <a:gd name="T22" fmla="*/ 93 w 179"/>
                <a:gd name="T23" fmla="*/ 0 h 271"/>
                <a:gd name="T24" fmla="*/ 179 w 179"/>
                <a:gd name="T25" fmla="*/ 134 h 271"/>
                <a:gd name="T26" fmla="*/ 155 w 179"/>
                <a:gd name="T27" fmla="*/ 236 h 271"/>
                <a:gd name="T28" fmla="*/ 86 w 179"/>
                <a:gd name="T29"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271">
                  <a:moveTo>
                    <a:pt x="91" y="34"/>
                  </a:moveTo>
                  <a:cubicBezTo>
                    <a:pt x="91" y="34"/>
                    <a:pt x="91" y="34"/>
                    <a:pt x="91" y="34"/>
                  </a:cubicBezTo>
                  <a:cubicBezTo>
                    <a:pt x="59" y="34"/>
                    <a:pt x="43" y="69"/>
                    <a:pt x="43" y="139"/>
                  </a:cubicBezTo>
                  <a:cubicBezTo>
                    <a:pt x="43" y="205"/>
                    <a:pt x="59" y="238"/>
                    <a:pt x="90" y="238"/>
                  </a:cubicBezTo>
                  <a:cubicBezTo>
                    <a:pt x="121" y="238"/>
                    <a:pt x="136" y="204"/>
                    <a:pt x="136" y="137"/>
                  </a:cubicBezTo>
                  <a:cubicBezTo>
                    <a:pt x="136" y="68"/>
                    <a:pt x="121" y="34"/>
                    <a:pt x="91" y="34"/>
                  </a:cubicBezTo>
                  <a:close/>
                  <a:moveTo>
                    <a:pt x="86" y="271"/>
                  </a:moveTo>
                  <a:cubicBezTo>
                    <a:pt x="86" y="271"/>
                    <a:pt x="86" y="271"/>
                    <a:pt x="86" y="271"/>
                  </a:cubicBezTo>
                  <a:cubicBezTo>
                    <a:pt x="59" y="271"/>
                    <a:pt x="38" y="260"/>
                    <a:pt x="23" y="238"/>
                  </a:cubicBezTo>
                  <a:cubicBezTo>
                    <a:pt x="7" y="215"/>
                    <a:pt x="0" y="183"/>
                    <a:pt x="0" y="141"/>
                  </a:cubicBezTo>
                  <a:cubicBezTo>
                    <a:pt x="0" y="95"/>
                    <a:pt x="8" y="60"/>
                    <a:pt x="24" y="36"/>
                  </a:cubicBezTo>
                  <a:cubicBezTo>
                    <a:pt x="39" y="12"/>
                    <a:pt x="63" y="0"/>
                    <a:pt x="93" y="0"/>
                  </a:cubicBezTo>
                  <a:cubicBezTo>
                    <a:pt x="150" y="0"/>
                    <a:pt x="179" y="45"/>
                    <a:pt x="179" y="134"/>
                  </a:cubicBezTo>
                  <a:cubicBezTo>
                    <a:pt x="179" y="179"/>
                    <a:pt x="171" y="213"/>
                    <a:pt x="155" y="236"/>
                  </a:cubicBezTo>
                  <a:cubicBezTo>
                    <a:pt x="138" y="260"/>
                    <a:pt x="116" y="271"/>
                    <a:pt x="86" y="27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2" name="Freeform 29"/>
            <p:cNvSpPr>
              <a:spLocks/>
            </p:cNvSpPr>
            <p:nvPr/>
          </p:nvSpPr>
          <p:spPr bwMode="auto">
            <a:xfrm>
              <a:off x="8940800" y="6261100"/>
              <a:ext cx="3095625" cy="72866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3" name="Freeform 30"/>
            <p:cNvSpPr>
              <a:spLocks/>
            </p:cNvSpPr>
            <p:nvPr/>
          </p:nvSpPr>
          <p:spPr bwMode="auto">
            <a:xfrm>
              <a:off x="11990388" y="5199063"/>
              <a:ext cx="446088" cy="1509712"/>
            </a:xfrm>
            <a:custGeom>
              <a:avLst/>
              <a:gdLst>
                <a:gd name="T0" fmla="*/ 44 w 80"/>
                <a:gd name="T1" fmla="*/ 138 h 270"/>
                <a:gd name="T2" fmla="*/ 44 w 80"/>
                <a:gd name="T3" fmla="*/ 138 h 270"/>
                <a:gd name="T4" fmla="*/ 80 w 80"/>
                <a:gd name="T5" fmla="*/ 35 h 270"/>
                <a:gd name="T6" fmla="*/ 80 w 80"/>
                <a:gd name="T7" fmla="*/ 0 h 270"/>
                <a:gd name="T8" fmla="*/ 25 w 80"/>
                <a:gd name="T9" fmla="*/ 35 h 270"/>
                <a:gd name="T10" fmla="*/ 0 w 80"/>
                <a:gd name="T11" fmla="*/ 140 h 270"/>
                <a:gd name="T12" fmla="*/ 23 w 80"/>
                <a:gd name="T13" fmla="*/ 237 h 270"/>
                <a:gd name="T14" fmla="*/ 80 w 80"/>
                <a:gd name="T15" fmla="*/ 270 h 270"/>
                <a:gd name="T16" fmla="*/ 80 w 80"/>
                <a:gd name="T17" fmla="*/ 235 h 270"/>
                <a:gd name="T18" fmla="*/ 44 w 80"/>
                <a:gd name="T19" fmla="*/ 13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70">
                  <a:moveTo>
                    <a:pt x="44" y="138"/>
                  </a:moveTo>
                  <a:cubicBezTo>
                    <a:pt x="44" y="138"/>
                    <a:pt x="44" y="138"/>
                    <a:pt x="44" y="138"/>
                  </a:cubicBezTo>
                  <a:cubicBezTo>
                    <a:pt x="44" y="77"/>
                    <a:pt x="56" y="43"/>
                    <a:pt x="80" y="35"/>
                  </a:cubicBezTo>
                  <a:cubicBezTo>
                    <a:pt x="80" y="0"/>
                    <a:pt x="80" y="0"/>
                    <a:pt x="80" y="0"/>
                  </a:cubicBezTo>
                  <a:cubicBezTo>
                    <a:pt x="56" y="3"/>
                    <a:pt x="38" y="15"/>
                    <a:pt x="25" y="35"/>
                  </a:cubicBezTo>
                  <a:cubicBezTo>
                    <a:pt x="8" y="59"/>
                    <a:pt x="0" y="94"/>
                    <a:pt x="0" y="140"/>
                  </a:cubicBezTo>
                  <a:cubicBezTo>
                    <a:pt x="0" y="182"/>
                    <a:pt x="8" y="214"/>
                    <a:pt x="23" y="237"/>
                  </a:cubicBezTo>
                  <a:cubicBezTo>
                    <a:pt x="37" y="257"/>
                    <a:pt x="56" y="268"/>
                    <a:pt x="80" y="270"/>
                  </a:cubicBezTo>
                  <a:cubicBezTo>
                    <a:pt x="80" y="235"/>
                    <a:pt x="80" y="235"/>
                    <a:pt x="80" y="235"/>
                  </a:cubicBezTo>
                  <a:cubicBezTo>
                    <a:pt x="56" y="228"/>
                    <a:pt x="44" y="196"/>
                    <a:pt x="44" y="13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4" name="Freeform 55"/>
            <p:cNvSpPr>
              <a:spLocks/>
            </p:cNvSpPr>
            <p:nvPr/>
          </p:nvSpPr>
          <p:spPr bwMode="auto">
            <a:xfrm>
              <a:off x="7164388" y="6675438"/>
              <a:ext cx="935038" cy="201612"/>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5" name="Freeform 56"/>
            <p:cNvSpPr>
              <a:spLocks/>
            </p:cNvSpPr>
            <p:nvPr/>
          </p:nvSpPr>
          <p:spPr bwMode="auto">
            <a:xfrm>
              <a:off x="7091363" y="5651500"/>
              <a:ext cx="719138" cy="1225550"/>
            </a:xfrm>
            <a:custGeom>
              <a:avLst/>
              <a:gdLst>
                <a:gd name="T0" fmla="*/ 129 w 129"/>
                <a:gd name="T1" fmla="*/ 211 h 219"/>
                <a:gd name="T2" fmla="*/ 120 w 129"/>
                <a:gd name="T3" fmla="*/ 219 h 219"/>
                <a:gd name="T4" fmla="*/ 9 w 129"/>
                <a:gd name="T5" fmla="*/ 219 h 219"/>
                <a:gd name="T6" fmla="*/ 0 w 129"/>
                <a:gd name="T7" fmla="*/ 211 h 219"/>
                <a:gd name="T8" fmla="*/ 0 w 129"/>
                <a:gd name="T9" fmla="*/ 8 h 219"/>
                <a:gd name="T10" fmla="*/ 9 w 129"/>
                <a:gd name="T11" fmla="*/ 0 h 219"/>
                <a:gd name="T12" fmla="*/ 120 w 129"/>
                <a:gd name="T13" fmla="*/ 0 h 219"/>
                <a:gd name="T14" fmla="*/ 129 w 129"/>
                <a:gd name="T15" fmla="*/ 8 h 219"/>
                <a:gd name="T16" fmla="*/ 129 w 129"/>
                <a:gd name="T17" fmla="*/ 211 h 219"/>
                <a:gd name="T18" fmla="*/ 129 w 129"/>
                <a:gd name="T19" fmla="*/ 21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9">
                  <a:moveTo>
                    <a:pt x="129" y="211"/>
                  </a:moveTo>
                  <a:cubicBezTo>
                    <a:pt x="129" y="215"/>
                    <a:pt x="125" y="219"/>
                    <a:pt x="120" y="219"/>
                  </a:cubicBezTo>
                  <a:cubicBezTo>
                    <a:pt x="9" y="219"/>
                    <a:pt x="9" y="219"/>
                    <a:pt x="9" y="219"/>
                  </a:cubicBezTo>
                  <a:cubicBezTo>
                    <a:pt x="4" y="219"/>
                    <a:pt x="0" y="215"/>
                    <a:pt x="0" y="211"/>
                  </a:cubicBezTo>
                  <a:cubicBezTo>
                    <a:pt x="0" y="8"/>
                    <a:pt x="0" y="8"/>
                    <a:pt x="0" y="8"/>
                  </a:cubicBezTo>
                  <a:cubicBezTo>
                    <a:pt x="0" y="4"/>
                    <a:pt x="4" y="0"/>
                    <a:pt x="9" y="0"/>
                  </a:cubicBezTo>
                  <a:cubicBezTo>
                    <a:pt x="120" y="0"/>
                    <a:pt x="120" y="0"/>
                    <a:pt x="120" y="0"/>
                  </a:cubicBezTo>
                  <a:cubicBezTo>
                    <a:pt x="125" y="0"/>
                    <a:pt x="129" y="4"/>
                    <a:pt x="129" y="8"/>
                  </a:cubicBezTo>
                  <a:cubicBezTo>
                    <a:pt x="129" y="211"/>
                    <a:pt x="129" y="211"/>
                    <a:pt x="129" y="211"/>
                  </a:cubicBezTo>
                  <a:cubicBezTo>
                    <a:pt x="129" y="211"/>
                    <a:pt x="129" y="211"/>
                    <a:pt x="129" y="21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36" name="Freeform 57"/>
            <p:cNvSpPr>
              <a:spLocks/>
            </p:cNvSpPr>
            <p:nvPr/>
          </p:nvSpPr>
          <p:spPr bwMode="auto">
            <a:xfrm>
              <a:off x="7164388" y="5719763"/>
              <a:ext cx="579438" cy="966787"/>
            </a:xfrm>
            <a:custGeom>
              <a:avLst/>
              <a:gdLst>
                <a:gd name="T0" fmla="*/ 0 w 365"/>
                <a:gd name="T1" fmla="*/ 0 h 609"/>
                <a:gd name="T2" fmla="*/ 365 w 365"/>
                <a:gd name="T3" fmla="*/ 0 h 609"/>
                <a:gd name="T4" fmla="*/ 365 w 365"/>
                <a:gd name="T5" fmla="*/ 609 h 609"/>
                <a:gd name="T6" fmla="*/ 0 w 365"/>
                <a:gd name="T7" fmla="*/ 609 h 609"/>
                <a:gd name="T8" fmla="*/ 0 w 365"/>
                <a:gd name="T9" fmla="*/ 0 h 609"/>
                <a:gd name="T10" fmla="*/ 0 w 365"/>
                <a:gd name="T11" fmla="*/ 0 h 609"/>
              </a:gdLst>
              <a:ahLst/>
              <a:cxnLst>
                <a:cxn ang="0">
                  <a:pos x="T0" y="T1"/>
                </a:cxn>
                <a:cxn ang="0">
                  <a:pos x="T2" y="T3"/>
                </a:cxn>
                <a:cxn ang="0">
                  <a:pos x="T4" y="T5"/>
                </a:cxn>
                <a:cxn ang="0">
                  <a:pos x="T6" y="T7"/>
                </a:cxn>
                <a:cxn ang="0">
                  <a:pos x="T8" y="T9"/>
                </a:cxn>
                <a:cxn ang="0">
                  <a:pos x="T10" y="T11"/>
                </a:cxn>
              </a:cxnLst>
              <a:rect l="0" t="0" r="r" b="b"/>
              <a:pathLst>
                <a:path w="365" h="609">
                  <a:moveTo>
                    <a:pt x="0" y="0"/>
                  </a:moveTo>
                  <a:lnTo>
                    <a:pt x="365" y="0"/>
                  </a:lnTo>
                  <a:lnTo>
                    <a:pt x="365" y="609"/>
                  </a:lnTo>
                  <a:lnTo>
                    <a:pt x="0" y="60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37" name="Group 436"/>
            <p:cNvGrpSpPr/>
            <p:nvPr/>
          </p:nvGrpSpPr>
          <p:grpSpPr>
            <a:xfrm>
              <a:off x="7259638" y="6021388"/>
              <a:ext cx="384175" cy="385762"/>
              <a:chOff x="7259638" y="6021388"/>
              <a:chExt cx="384175" cy="385762"/>
            </a:xfrm>
          </p:grpSpPr>
          <p:sp>
            <p:nvSpPr>
              <p:cNvPr id="454" name="Oval 58"/>
              <p:cNvSpPr>
                <a:spLocks noChangeArrowheads="1"/>
              </p:cNvSpPr>
              <p:nvPr/>
            </p:nvSpPr>
            <p:spPr bwMode="auto">
              <a:xfrm>
                <a:off x="7392988" y="6149975"/>
                <a:ext cx="115888" cy="123825"/>
              </a:xfrm>
              <a:prstGeom prst="ellipse">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5" name="Rectangle 59"/>
              <p:cNvSpPr>
                <a:spLocks noChangeArrowheads="1"/>
              </p:cNvSpPr>
              <p:nvPr/>
            </p:nvSpPr>
            <p:spPr bwMode="auto">
              <a:xfrm>
                <a:off x="7437438" y="6021388"/>
                <a:ext cx="26988" cy="95250"/>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9" name="Rectangle 60"/>
              <p:cNvSpPr>
                <a:spLocks noChangeArrowheads="1"/>
              </p:cNvSpPr>
              <p:nvPr/>
            </p:nvSpPr>
            <p:spPr bwMode="auto">
              <a:xfrm>
                <a:off x="7437438" y="6307138"/>
                <a:ext cx="26988" cy="100012"/>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0" name="Freeform 61"/>
              <p:cNvSpPr>
                <a:spLocks/>
              </p:cNvSpPr>
              <p:nvPr/>
            </p:nvSpPr>
            <p:spPr bwMode="auto">
              <a:xfrm>
                <a:off x="7508875" y="6065838"/>
                <a:ext cx="84138" cy="90487"/>
              </a:xfrm>
              <a:custGeom>
                <a:avLst/>
                <a:gdLst>
                  <a:gd name="T0" fmla="*/ 11 w 53"/>
                  <a:gd name="T1" fmla="*/ 57 h 57"/>
                  <a:gd name="T2" fmla="*/ 0 w 53"/>
                  <a:gd name="T3" fmla="*/ 46 h 57"/>
                  <a:gd name="T4" fmla="*/ 42 w 53"/>
                  <a:gd name="T5" fmla="*/ 0 h 57"/>
                  <a:gd name="T6" fmla="*/ 53 w 53"/>
                  <a:gd name="T7" fmla="*/ 14 h 57"/>
                  <a:gd name="T8" fmla="*/ 11 w 53"/>
                  <a:gd name="T9" fmla="*/ 57 h 57"/>
                </a:gdLst>
                <a:ahLst/>
                <a:cxnLst>
                  <a:cxn ang="0">
                    <a:pos x="T0" y="T1"/>
                  </a:cxn>
                  <a:cxn ang="0">
                    <a:pos x="T2" y="T3"/>
                  </a:cxn>
                  <a:cxn ang="0">
                    <a:pos x="T4" y="T5"/>
                  </a:cxn>
                  <a:cxn ang="0">
                    <a:pos x="T6" y="T7"/>
                  </a:cxn>
                  <a:cxn ang="0">
                    <a:pos x="T8" y="T9"/>
                  </a:cxn>
                </a:cxnLst>
                <a:rect l="0" t="0" r="r" b="b"/>
                <a:pathLst>
                  <a:path w="53" h="57">
                    <a:moveTo>
                      <a:pt x="11" y="57"/>
                    </a:moveTo>
                    <a:lnTo>
                      <a:pt x="0" y="46"/>
                    </a:lnTo>
                    <a:lnTo>
                      <a:pt x="42" y="0"/>
                    </a:lnTo>
                    <a:lnTo>
                      <a:pt x="53" y="14"/>
                    </a:lnTo>
                    <a:lnTo>
                      <a:pt x="11" y="57"/>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1" name="Freeform 62"/>
              <p:cNvSpPr>
                <a:spLocks/>
              </p:cNvSpPr>
              <p:nvPr/>
            </p:nvSpPr>
            <p:spPr bwMode="auto">
              <a:xfrm>
                <a:off x="7308850" y="6273800"/>
                <a:ext cx="84138" cy="82550"/>
              </a:xfrm>
              <a:custGeom>
                <a:avLst/>
                <a:gdLst>
                  <a:gd name="T0" fmla="*/ 11 w 53"/>
                  <a:gd name="T1" fmla="*/ 52 h 52"/>
                  <a:gd name="T2" fmla="*/ 0 w 53"/>
                  <a:gd name="T3" fmla="*/ 42 h 52"/>
                  <a:gd name="T4" fmla="*/ 42 w 53"/>
                  <a:gd name="T5" fmla="*/ 0 h 52"/>
                  <a:gd name="T6" fmla="*/ 53 w 53"/>
                  <a:gd name="T7" fmla="*/ 10 h 52"/>
                  <a:gd name="T8" fmla="*/ 11 w 53"/>
                  <a:gd name="T9" fmla="*/ 52 h 52"/>
                </a:gdLst>
                <a:ahLst/>
                <a:cxnLst>
                  <a:cxn ang="0">
                    <a:pos x="T0" y="T1"/>
                  </a:cxn>
                  <a:cxn ang="0">
                    <a:pos x="T2" y="T3"/>
                  </a:cxn>
                  <a:cxn ang="0">
                    <a:pos x="T4" y="T5"/>
                  </a:cxn>
                  <a:cxn ang="0">
                    <a:pos x="T6" y="T7"/>
                  </a:cxn>
                  <a:cxn ang="0">
                    <a:pos x="T8" y="T9"/>
                  </a:cxn>
                </a:cxnLst>
                <a:rect l="0" t="0" r="r" b="b"/>
                <a:pathLst>
                  <a:path w="53" h="52">
                    <a:moveTo>
                      <a:pt x="11" y="52"/>
                    </a:moveTo>
                    <a:lnTo>
                      <a:pt x="0" y="42"/>
                    </a:lnTo>
                    <a:lnTo>
                      <a:pt x="42" y="0"/>
                    </a:lnTo>
                    <a:lnTo>
                      <a:pt x="53" y="10"/>
                    </a:lnTo>
                    <a:lnTo>
                      <a:pt x="11" y="52"/>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2" name="Rectangle 63"/>
              <p:cNvSpPr>
                <a:spLocks noChangeArrowheads="1"/>
              </p:cNvSpPr>
              <p:nvPr/>
            </p:nvSpPr>
            <p:spPr bwMode="auto">
              <a:xfrm>
                <a:off x="7548563" y="6200775"/>
                <a:ext cx="95250"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3" name="Rectangle 64"/>
              <p:cNvSpPr>
                <a:spLocks noChangeArrowheads="1"/>
              </p:cNvSpPr>
              <p:nvPr/>
            </p:nvSpPr>
            <p:spPr bwMode="auto">
              <a:xfrm>
                <a:off x="7259638" y="6200775"/>
                <a:ext cx="100013" cy="26987"/>
              </a:xfrm>
              <a:prstGeom prst="rect">
                <a:avLst/>
              </a:pr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4" name="Freeform 65"/>
              <p:cNvSpPr>
                <a:spLocks/>
              </p:cNvSpPr>
              <p:nvPr/>
            </p:nvSpPr>
            <p:spPr bwMode="auto">
              <a:xfrm>
                <a:off x="7508875" y="6273800"/>
                <a:ext cx="84138" cy="82550"/>
              </a:xfrm>
              <a:custGeom>
                <a:avLst/>
                <a:gdLst>
                  <a:gd name="T0" fmla="*/ 0 w 53"/>
                  <a:gd name="T1" fmla="*/ 10 h 52"/>
                  <a:gd name="T2" fmla="*/ 11 w 53"/>
                  <a:gd name="T3" fmla="*/ 0 h 52"/>
                  <a:gd name="T4" fmla="*/ 53 w 53"/>
                  <a:gd name="T5" fmla="*/ 42 h 52"/>
                  <a:gd name="T6" fmla="*/ 42 w 53"/>
                  <a:gd name="T7" fmla="*/ 52 h 52"/>
                  <a:gd name="T8" fmla="*/ 0 w 53"/>
                  <a:gd name="T9" fmla="*/ 10 h 52"/>
                </a:gdLst>
                <a:ahLst/>
                <a:cxnLst>
                  <a:cxn ang="0">
                    <a:pos x="T0" y="T1"/>
                  </a:cxn>
                  <a:cxn ang="0">
                    <a:pos x="T2" y="T3"/>
                  </a:cxn>
                  <a:cxn ang="0">
                    <a:pos x="T4" y="T5"/>
                  </a:cxn>
                  <a:cxn ang="0">
                    <a:pos x="T6" y="T7"/>
                  </a:cxn>
                  <a:cxn ang="0">
                    <a:pos x="T8" y="T9"/>
                  </a:cxn>
                </a:cxnLst>
                <a:rect l="0" t="0" r="r" b="b"/>
                <a:pathLst>
                  <a:path w="53" h="52">
                    <a:moveTo>
                      <a:pt x="0" y="10"/>
                    </a:moveTo>
                    <a:lnTo>
                      <a:pt x="11" y="0"/>
                    </a:lnTo>
                    <a:lnTo>
                      <a:pt x="53" y="42"/>
                    </a:lnTo>
                    <a:lnTo>
                      <a:pt x="42" y="52"/>
                    </a:lnTo>
                    <a:lnTo>
                      <a:pt x="0" y="10"/>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65" name="Freeform 66"/>
              <p:cNvSpPr>
                <a:spLocks/>
              </p:cNvSpPr>
              <p:nvPr/>
            </p:nvSpPr>
            <p:spPr bwMode="auto">
              <a:xfrm>
                <a:off x="7308850" y="6065838"/>
                <a:ext cx="84138" cy="90487"/>
              </a:xfrm>
              <a:custGeom>
                <a:avLst/>
                <a:gdLst>
                  <a:gd name="T0" fmla="*/ 0 w 53"/>
                  <a:gd name="T1" fmla="*/ 14 h 57"/>
                  <a:gd name="T2" fmla="*/ 11 w 53"/>
                  <a:gd name="T3" fmla="*/ 0 h 57"/>
                  <a:gd name="T4" fmla="*/ 53 w 53"/>
                  <a:gd name="T5" fmla="*/ 46 h 57"/>
                  <a:gd name="T6" fmla="*/ 42 w 53"/>
                  <a:gd name="T7" fmla="*/ 57 h 57"/>
                  <a:gd name="T8" fmla="*/ 0 w 53"/>
                  <a:gd name="T9" fmla="*/ 14 h 57"/>
                </a:gdLst>
                <a:ahLst/>
                <a:cxnLst>
                  <a:cxn ang="0">
                    <a:pos x="T0" y="T1"/>
                  </a:cxn>
                  <a:cxn ang="0">
                    <a:pos x="T2" y="T3"/>
                  </a:cxn>
                  <a:cxn ang="0">
                    <a:pos x="T4" y="T5"/>
                  </a:cxn>
                  <a:cxn ang="0">
                    <a:pos x="T6" y="T7"/>
                  </a:cxn>
                  <a:cxn ang="0">
                    <a:pos x="T8" y="T9"/>
                  </a:cxn>
                </a:cxnLst>
                <a:rect l="0" t="0" r="r" b="b"/>
                <a:pathLst>
                  <a:path w="53" h="57">
                    <a:moveTo>
                      <a:pt x="0" y="14"/>
                    </a:moveTo>
                    <a:lnTo>
                      <a:pt x="11" y="0"/>
                    </a:lnTo>
                    <a:lnTo>
                      <a:pt x="53" y="46"/>
                    </a:lnTo>
                    <a:lnTo>
                      <a:pt x="42" y="57"/>
                    </a:lnTo>
                    <a:lnTo>
                      <a:pt x="0" y="14"/>
                    </a:lnTo>
                    <a:close/>
                  </a:path>
                </a:pathLst>
              </a:custGeom>
              <a:solidFill>
                <a:srgbClr val="FFFFFF">
                  <a:lumMod val="65000"/>
                </a:srgbClr>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nvGrpSpPr>
            <p:cNvPr id="438" name="Group 437"/>
            <p:cNvGrpSpPr/>
            <p:nvPr/>
          </p:nvGrpSpPr>
          <p:grpSpPr>
            <a:xfrm>
              <a:off x="10231438" y="5472548"/>
              <a:ext cx="1392237" cy="1452416"/>
              <a:chOff x="10231438" y="5472548"/>
              <a:chExt cx="1392237" cy="1452416"/>
            </a:xfrm>
          </p:grpSpPr>
          <p:sp>
            <p:nvSpPr>
              <p:cNvPr id="443" name="Freeform 31"/>
              <p:cNvSpPr>
                <a:spLocks/>
              </p:cNvSpPr>
              <p:nvPr/>
            </p:nvSpPr>
            <p:spPr bwMode="auto">
              <a:xfrm>
                <a:off x="10855325" y="6756689"/>
                <a:ext cx="768350" cy="168275"/>
              </a:xfrm>
              <a:custGeom>
                <a:avLst/>
                <a:gdLst>
                  <a:gd name="T0" fmla="*/ 151 w 484"/>
                  <a:gd name="T1" fmla="*/ 0 h 106"/>
                  <a:gd name="T2" fmla="*/ 484 w 484"/>
                  <a:gd name="T3" fmla="*/ 0 h 106"/>
                  <a:gd name="T4" fmla="*/ 333 w 484"/>
                  <a:gd name="T5" fmla="*/ 106 h 106"/>
                  <a:gd name="T6" fmla="*/ 0 w 484"/>
                  <a:gd name="T7" fmla="*/ 106 h 106"/>
                  <a:gd name="T8" fmla="*/ 151 w 484"/>
                  <a:gd name="T9" fmla="*/ 0 h 106"/>
                </a:gdLst>
                <a:ahLst/>
                <a:cxnLst>
                  <a:cxn ang="0">
                    <a:pos x="T0" y="T1"/>
                  </a:cxn>
                  <a:cxn ang="0">
                    <a:pos x="T2" y="T3"/>
                  </a:cxn>
                  <a:cxn ang="0">
                    <a:pos x="T4" y="T5"/>
                  </a:cxn>
                  <a:cxn ang="0">
                    <a:pos x="T6" y="T7"/>
                  </a:cxn>
                  <a:cxn ang="0">
                    <a:pos x="T8" y="T9"/>
                  </a:cxn>
                </a:cxnLst>
                <a:rect l="0" t="0" r="r" b="b"/>
                <a:pathLst>
                  <a:path w="484" h="106">
                    <a:moveTo>
                      <a:pt x="151" y="0"/>
                    </a:moveTo>
                    <a:lnTo>
                      <a:pt x="484" y="0"/>
                    </a:lnTo>
                    <a:lnTo>
                      <a:pt x="333" y="106"/>
                    </a:lnTo>
                    <a:lnTo>
                      <a:pt x="0" y="106"/>
                    </a:lnTo>
                    <a:lnTo>
                      <a:pt x="15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nvGrpSpPr>
              <p:cNvPr id="444" name="Group 443"/>
              <p:cNvGrpSpPr/>
              <p:nvPr/>
            </p:nvGrpSpPr>
            <p:grpSpPr>
              <a:xfrm>
                <a:off x="10231438" y="5472548"/>
                <a:ext cx="1072986" cy="1452127"/>
                <a:chOff x="13103226" y="2775830"/>
                <a:chExt cx="1039812" cy="1407232"/>
              </a:xfrm>
            </p:grpSpPr>
            <p:sp>
              <p:nvSpPr>
                <p:cNvPr id="445" name="Rectangle 5"/>
                <p:cNvSpPr>
                  <a:spLocks noChangeArrowheads="1"/>
                </p:cNvSpPr>
                <p:nvPr/>
              </p:nvSpPr>
              <p:spPr bwMode="auto">
                <a:xfrm>
                  <a:off x="13103226" y="2775830"/>
                  <a:ext cx="1039812" cy="1407232"/>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0" name="Oval 14"/>
                <p:cNvSpPr>
                  <a:spLocks noChangeArrowheads="1"/>
                </p:cNvSpPr>
                <p:nvPr/>
              </p:nvSpPr>
              <p:spPr bwMode="auto">
                <a:xfrm>
                  <a:off x="13875539" y="2970470"/>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1" name="Oval 15"/>
                <p:cNvSpPr>
                  <a:spLocks noChangeArrowheads="1"/>
                </p:cNvSpPr>
                <p:nvPr/>
              </p:nvSpPr>
              <p:spPr bwMode="auto">
                <a:xfrm>
                  <a:off x="13875539" y="3224438"/>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2" name="Oval 16"/>
                <p:cNvSpPr>
                  <a:spLocks noChangeArrowheads="1"/>
                </p:cNvSpPr>
                <p:nvPr/>
              </p:nvSpPr>
              <p:spPr bwMode="auto">
                <a:xfrm>
                  <a:off x="13875539" y="3478406"/>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53" name="Oval 17"/>
                <p:cNvSpPr>
                  <a:spLocks noChangeArrowheads="1"/>
                </p:cNvSpPr>
                <p:nvPr/>
              </p:nvSpPr>
              <p:spPr bwMode="auto">
                <a:xfrm>
                  <a:off x="13875539" y="3732374"/>
                  <a:ext cx="79105" cy="79105"/>
                </a:xfrm>
                <a:prstGeom prst="ellipse">
                  <a:avLst/>
                </a:pr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grpSp>
          <p:nvGrpSpPr>
            <p:cNvPr id="439" name="Group 438"/>
            <p:cNvGrpSpPr/>
            <p:nvPr/>
          </p:nvGrpSpPr>
          <p:grpSpPr>
            <a:xfrm>
              <a:off x="6654965" y="5630069"/>
              <a:ext cx="320511" cy="621225"/>
              <a:chOff x="6229350" y="5232400"/>
              <a:chExt cx="539750" cy="1046162"/>
            </a:xfrm>
          </p:grpSpPr>
          <p:sp>
            <p:nvSpPr>
              <p:cNvPr id="44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sp>
            <p:nvSpPr>
              <p:cNvPr id="44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000000"/>
                  </a:solidFill>
                  <a:effectLst/>
                  <a:uLnTx/>
                  <a:uFillTx/>
                </a:endParaRPr>
              </a:p>
            </p:txBody>
          </p:sp>
        </p:grpSp>
      </p:grpSp>
    </p:spTree>
    <p:extLst>
      <p:ext uri="{BB962C8B-B14F-4D97-AF65-F5344CB8AC3E}">
        <p14:creationId xmlns:p14="http://schemas.microsoft.com/office/powerpoint/2010/main" val="3500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1"/>
          <p:cNvSpPr txBox="1">
            <a:spLocks/>
          </p:cNvSpPr>
          <p:nvPr/>
        </p:nvSpPr>
        <p:spPr>
          <a:xfrm>
            <a:off x="269240" y="449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lang="en-US" sz="4400" dirty="0" smtClean="0"/>
              <a:t>Familiar</a:t>
            </a:r>
            <a:endParaRPr lang="en-US" sz="4400" dirty="0">
              <a:solidFill>
                <a:srgbClr val="0070C0"/>
              </a:solidFill>
            </a:endParaRPr>
          </a:p>
        </p:txBody>
      </p:sp>
      <p:sp>
        <p:nvSpPr>
          <p:cNvPr id="23" name="Rectangle 22"/>
          <p:cNvSpPr/>
          <p:nvPr/>
        </p:nvSpPr>
        <p:spPr>
          <a:xfrm>
            <a:off x="4064221" y="1288427"/>
            <a:ext cx="8127779" cy="1028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smtClean="0">
                <a:latin typeface="+mj-lt"/>
              </a:rPr>
              <a:t>Choice </a:t>
            </a:r>
            <a:r>
              <a:rPr lang="en-US" sz="2000" dirty="0">
                <a:latin typeface="+mj-lt"/>
              </a:rPr>
              <a:t>of management tools; </a:t>
            </a:r>
            <a:r>
              <a:rPr lang="en-US" sz="2000" dirty="0" smtClean="0">
                <a:latin typeface="+mj-lt"/>
              </a:rPr>
              <a:t>APIs, Azure </a:t>
            </a:r>
            <a:r>
              <a:rPr lang="en-US" sz="2000" dirty="0">
                <a:latin typeface="+mj-lt"/>
              </a:rPr>
              <a:t>Management Portal with HTML5 support, or SQL Server Management </a:t>
            </a:r>
            <a:r>
              <a:rPr lang="en-US" sz="2000" dirty="0" smtClean="0">
                <a:latin typeface="+mj-lt"/>
              </a:rPr>
              <a:t>Studio.</a:t>
            </a:r>
            <a:endParaRPr lang="en-US" sz="2000" dirty="0">
              <a:latin typeface="+mj-lt"/>
            </a:endParaRPr>
          </a:p>
        </p:txBody>
      </p:sp>
      <p:sp>
        <p:nvSpPr>
          <p:cNvPr id="24" name="Rectangle 23"/>
          <p:cNvSpPr/>
          <p:nvPr/>
        </p:nvSpPr>
        <p:spPr>
          <a:xfrm>
            <a:off x="4064221" y="2374768"/>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Leverage SQL Server skills across on-premises and cloud environments with a familiar relational foundation and T-SQL functions, including spatial data support </a:t>
            </a:r>
            <a:r>
              <a:rPr lang="en-US" sz="2000" dirty="0" smtClean="0">
                <a:latin typeface="+mj-lt"/>
              </a:rPr>
              <a:t>for </a:t>
            </a:r>
            <a:r>
              <a:rPr lang="en-US" sz="2000" dirty="0">
                <a:latin typeface="+mj-lt"/>
              </a:rPr>
              <a:t>location-based </a:t>
            </a:r>
            <a:r>
              <a:rPr lang="en-US" sz="2000" dirty="0" smtClean="0">
                <a:latin typeface="+mj-lt"/>
              </a:rPr>
              <a:t>apps.</a:t>
            </a:r>
            <a:endParaRPr lang="en-US" sz="2000" dirty="0">
              <a:latin typeface="+mj-lt"/>
            </a:endParaRPr>
          </a:p>
        </p:txBody>
      </p:sp>
      <p:grpSp>
        <p:nvGrpSpPr>
          <p:cNvPr id="27" name="Group 38"/>
          <p:cNvGrpSpPr>
            <a:grpSpLocks/>
          </p:cNvGrpSpPr>
          <p:nvPr/>
        </p:nvGrpSpPr>
        <p:grpSpPr bwMode="auto">
          <a:xfrm>
            <a:off x="4291933" y="1506206"/>
            <a:ext cx="593381" cy="593381"/>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38" name="Group 38"/>
          <p:cNvGrpSpPr>
            <a:grpSpLocks/>
          </p:cNvGrpSpPr>
          <p:nvPr/>
        </p:nvGrpSpPr>
        <p:grpSpPr bwMode="auto">
          <a:xfrm>
            <a:off x="4291933" y="2594714"/>
            <a:ext cx="593381" cy="593381"/>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grpSp>
        <p:nvGrpSpPr>
          <p:cNvPr id="41" name="Group 38"/>
          <p:cNvGrpSpPr>
            <a:grpSpLocks/>
          </p:cNvGrpSpPr>
          <p:nvPr/>
        </p:nvGrpSpPr>
        <p:grpSpPr bwMode="auto">
          <a:xfrm>
            <a:off x="2450988" y="3860129"/>
            <a:ext cx="593381" cy="593381"/>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44" name="Rectangle 43"/>
          <p:cNvSpPr/>
          <p:nvPr/>
        </p:nvSpPr>
        <p:spPr>
          <a:xfrm>
            <a:off x="1787864" y="1288427"/>
            <a:ext cx="2178276" cy="10289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pPr marL="400050" indent="-400050"/>
            <a:r>
              <a:rPr lang="en-US" sz="2800" dirty="0" smtClean="0">
                <a:latin typeface="+mj-lt"/>
              </a:rPr>
              <a:t>Tools</a:t>
            </a:r>
            <a:endParaRPr lang="en-US" sz="2800" dirty="0">
              <a:latin typeface="+mj-lt"/>
            </a:endParaRPr>
          </a:p>
        </p:txBody>
      </p:sp>
      <p:sp>
        <p:nvSpPr>
          <p:cNvPr id="45" name="Rectangle 44"/>
          <p:cNvSpPr/>
          <p:nvPr/>
        </p:nvSpPr>
        <p:spPr>
          <a:xfrm>
            <a:off x="1787864" y="2374768"/>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Skills</a:t>
            </a:r>
            <a:endParaRPr lang="en-US" sz="2800" dirty="0">
              <a:latin typeface="+mj-lt"/>
            </a:endParaRPr>
          </a:p>
        </p:txBody>
      </p:sp>
      <p:grpSp>
        <p:nvGrpSpPr>
          <p:cNvPr id="456" name="Group 2"/>
          <p:cNvGrpSpPr/>
          <p:nvPr/>
        </p:nvGrpSpPr>
        <p:grpSpPr>
          <a:xfrm>
            <a:off x="-2044" y="6513076"/>
            <a:ext cx="12194043" cy="354000"/>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a:lnSpc>
                  <a:spcPts val="3000"/>
                </a:lnSpc>
              </a:pPr>
              <a:r>
                <a:rPr lang="en-US" sz="2800" dirty="0" smtClean="0">
                  <a:solidFill>
                    <a:srgbClr val="FFFFFF"/>
                  </a:solidFill>
                  <a:latin typeface="Segoe UI Light"/>
                </a:rPr>
                <a:t> </a:t>
              </a:r>
              <a:endParaRPr lang="en-US" sz="2800" dirty="0">
                <a:solidFill>
                  <a:srgbClr val="FFFFFF"/>
                </a:solidFill>
                <a:latin typeface="Segoe UI Light"/>
              </a:endParaRP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63" name="Freeform 26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65" name="Group 264"/>
          <p:cNvGrpSpPr/>
          <p:nvPr/>
        </p:nvGrpSpPr>
        <p:grpSpPr>
          <a:xfrm>
            <a:off x="7588138" y="5563543"/>
            <a:ext cx="174773" cy="338749"/>
            <a:chOff x="8003343" y="6072433"/>
            <a:chExt cx="145517" cy="282045"/>
          </a:xfrm>
        </p:grpSpPr>
        <p:sp>
          <p:nvSpPr>
            <p:cNvPr id="2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26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270" name="Group 269"/>
          <p:cNvGrpSpPr/>
          <p:nvPr/>
        </p:nvGrpSpPr>
        <p:grpSpPr>
          <a:xfrm>
            <a:off x="11025746" y="5293431"/>
            <a:ext cx="210318" cy="407646"/>
            <a:chOff x="8003343" y="6072433"/>
            <a:chExt cx="145517" cy="282045"/>
          </a:xfrm>
        </p:grpSpPr>
        <p:sp>
          <p:nvSpPr>
            <p:cNvPr id="27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4" name="Group 273"/>
          <p:cNvGrpSpPr/>
          <p:nvPr/>
        </p:nvGrpSpPr>
        <p:grpSpPr>
          <a:xfrm>
            <a:off x="7861333" y="5555044"/>
            <a:ext cx="174773" cy="338749"/>
            <a:chOff x="8003343" y="6072433"/>
            <a:chExt cx="145517" cy="282045"/>
          </a:xfrm>
        </p:grpSpPr>
        <p:sp>
          <p:nvSpPr>
            <p:cNvPr id="27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7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78" name="Group 277"/>
          <p:cNvGrpSpPr/>
          <p:nvPr/>
        </p:nvGrpSpPr>
        <p:grpSpPr>
          <a:xfrm>
            <a:off x="6019716" y="5886760"/>
            <a:ext cx="174773" cy="338749"/>
            <a:chOff x="8003343" y="6072433"/>
            <a:chExt cx="145517" cy="282045"/>
          </a:xfrm>
        </p:grpSpPr>
        <p:sp>
          <p:nvSpPr>
            <p:cNvPr id="27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2" name="Group 281"/>
          <p:cNvGrpSpPr/>
          <p:nvPr/>
        </p:nvGrpSpPr>
        <p:grpSpPr>
          <a:xfrm>
            <a:off x="11704693" y="5610984"/>
            <a:ext cx="210318" cy="407646"/>
            <a:chOff x="8003343" y="6072433"/>
            <a:chExt cx="145517" cy="282045"/>
          </a:xfrm>
        </p:grpSpPr>
        <p:sp>
          <p:nvSpPr>
            <p:cNvPr id="28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28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pSp>
        <p:nvGrpSpPr>
          <p:cNvPr id="286" name="Group 37"/>
          <p:cNvGrpSpPr/>
          <p:nvPr/>
        </p:nvGrpSpPr>
        <p:grpSpPr>
          <a:xfrm>
            <a:off x="8591017" y="4790944"/>
            <a:ext cx="623814" cy="1785215"/>
            <a:chOff x="5893176" y="3792885"/>
            <a:chExt cx="585200" cy="1674708"/>
          </a:xfrm>
        </p:grpSpPr>
        <p:sp>
          <p:nvSpPr>
            <p:cNvPr id="28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8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9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0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1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grpSp>
        <p:nvGrpSpPr>
          <p:cNvPr id="319" name="Group 318"/>
          <p:cNvGrpSpPr/>
          <p:nvPr/>
        </p:nvGrpSpPr>
        <p:grpSpPr>
          <a:xfrm>
            <a:off x="8595892" y="5848020"/>
            <a:ext cx="88205" cy="151713"/>
            <a:chOff x="10436729" y="3445970"/>
            <a:chExt cx="257439" cy="442795"/>
          </a:xfrm>
        </p:grpSpPr>
        <p:sp>
          <p:nvSpPr>
            <p:cNvPr id="320"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sp>
          <p:nvSpPr>
            <p:cNvPr id="321"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505050"/>
                </a:solidFill>
              </a:endParaRPr>
            </a:p>
          </p:txBody>
        </p:sp>
      </p:grpSp>
      <p:grpSp>
        <p:nvGrpSpPr>
          <p:cNvPr id="322" name="Group 321"/>
          <p:cNvGrpSpPr/>
          <p:nvPr/>
        </p:nvGrpSpPr>
        <p:grpSpPr>
          <a:xfrm>
            <a:off x="10126316" y="5524007"/>
            <a:ext cx="497664" cy="855981"/>
            <a:chOff x="10338712" y="5089668"/>
            <a:chExt cx="515205" cy="886151"/>
          </a:xfrm>
        </p:grpSpPr>
        <p:grpSp>
          <p:nvGrpSpPr>
            <p:cNvPr id="323" name="Group 322"/>
            <p:cNvGrpSpPr/>
            <p:nvPr/>
          </p:nvGrpSpPr>
          <p:grpSpPr>
            <a:xfrm>
              <a:off x="10338712" y="5089668"/>
              <a:ext cx="515205" cy="886151"/>
              <a:chOff x="6416654" y="4806210"/>
              <a:chExt cx="515205" cy="886151"/>
            </a:xfrm>
          </p:grpSpPr>
          <p:sp>
            <p:nvSpPr>
              <p:cNvPr id="32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4" name="Picture 32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327" name="Group 326"/>
          <p:cNvGrpSpPr/>
          <p:nvPr/>
        </p:nvGrpSpPr>
        <p:grpSpPr>
          <a:xfrm>
            <a:off x="9153096" y="5815090"/>
            <a:ext cx="1193431" cy="732694"/>
            <a:chOff x="9569763" y="4967623"/>
            <a:chExt cx="1374321" cy="843750"/>
          </a:xfrm>
        </p:grpSpPr>
        <p:grpSp>
          <p:nvGrpSpPr>
            <p:cNvPr id="328" name="Group 327"/>
            <p:cNvGrpSpPr/>
            <p:nvPr/>
          </p:nvGrpSpPr>
          <p:grpSpPr>
            <a:xfrm>
              <a:off x="9569763" y="5074261"/>
              <a:ext cx="1374321" cy="737112"/>
              <a:chOff x="5728342" y="5129758"/>
              <a:chExt cx="1048955" cy="562603"/>
            </a:xfrm>
          </p:grpSpPr>
          <p:sp>
            <p:nvSpPr>
              <p:cNvPr id="33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1"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29" name="Picture 3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332" name="Group 331"/>
          <p:cNvGrpSpPr/>
          <p:nvPr/>
        </p:nvGrpSpPr>
        <p:grpSpPr>
          <a:xfrm>
            <a:off x="11192404" y="5596760"/>
            <a:ext cx="482715" cy="830268"/>
            <a:chOff x="10573591" y="4721486"/>
            <a:chExt cx="515205" cy="886151"/>
          </a:xfrm>
        </p:grpSpPr>
        <p:grpSp>
          <p:nvGrpSpPr>
            <p:cNvPr id="333" name="Group 332"/>
            <p:cNvGrpSpPr/>
            <p:nvPr/>
          </p:nvGrpSpPr>
          <p:grpSpPr>
            <a:xfrm>
              <a:off x="10573591" y="4721486"/>
              <a:ext cx="515205" cy="886151"/>
              <a:chOff x="6416654" y="4806210"/>
              <a:chExt cx="515205" cy="886151"/>
            </a:xfrm>
          </p:grpSpPr>
          <p:sp>
            <p:nvSpPr>
              <p:cNvPr id="3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334" name="Picture 33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337" name="Group 336"/>
          <p:cNvGrpSpPr/>
          <p:nvPr/>
        </p:nvGrpSpPr>
        <p:grpSpPr>
          <a:xfrm>
            <a:off x="10447487" y="5921922"/>
            <a:ext cx="975755" cy="616531"/>
            <a:chOff x="10944081" y="5157606"/>
            <a:chExt cx="1010147" cy="638261"/>
          </a:xfrm>
        </p:grpSpPr>
        <p:grpSp>
          <p:nvGrpSpPr>
            <p:cNvPr id="338" name="Group 337"/>
            <p:cNvGrpSpPr/>
            <p:nvPr/>
          </p:nvGrpSpPr>
          <p:grpSpPr>
            <a:xfrm>
              <a:off x="10944081" y="5157606"/>
              <a:ext cx="1010147" cy="638261"/>
              <a:chOff x="9923939" y="904037"/>
              <a:chExt cx="724336" cy="457671"/>
            </a:xfrm>
          </p:grpSpPr>
          <p:sp>
            <p:nvSpPr>
              <p:cNvPr id="340"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341"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pic>
          <p:nvPicPr>
            <p:cNvPr id="339" name="Picture 338"/>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342" name="Rectangle 341"/>
          <p:cNvSpPr/>
          <p:nvPr/>
        </p:nvSpPr>
        <p:spPr>
          <a:xfrm>
            <a:off x="4064221" y="3487207"/>
            <a:ext cx="8127779" cy="10332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137160" rIns="182880" bIns="137160" rtlCol="0" anchor="ctr">
            <a:noAutofit/>
          </a:bodyPr>
          <a:lstStyle/>
          <a:p>
            <a:pPr marL="571500">
              <a:lnSpc>
                <a:spcPts val="2400"/>
              </a:lnSpc>
            </a:pPr>
            <a:r>
              <a:rPr lang="en-US" sz="2000" dirty="0">
                <a:latin typeface="+mj-lt"/>
              </a:rPr>
              <a:t>Support seamless development on or offline and across on-premises and cloud-designed apps with Visual </a:t>
            </a:r>
            <a:r>
              <a:rPr lang="en-US" sz="2000" dirty="0" smtClean="0">
                <a:latin typeface="+mj-lt"/>
              </a:rPr>
              <a:t>Studio. </a:t>
            </a:r>
            <a:r>
              <a:rPr lang="en-US" sz="2000" dirty="0">
                <a:latin typeface="+mj-lt"/>
              </a:rPr>
              <a:t>Extend existing applications to the cloud with </a:t>
            </a:r>
            <a:r>
              <a:rPr lang="en-US" sz="2000" dirty="0" smtClean="0">
                <a:latin typeface="+mj-lt"/>
              </a:rPr>
              <a:t>DAC framework support.  </a:t>
            </a:r>
            <a:endParaRPr lang="en-US" sz="2000" dirty="0">
              <a:latin typeface="+mj-lt"/>
            </a:endParaRPr>
          </a:p>
        </p:txBody>
      </p:sp>
      <p:grpSp>
        <p:nvGrpSpPr>
          <p:cNvPr id="343" name="Group 38"/>
          <p:cNvGrpSpPr>
            <a:grpSpLocks/>
          </p:cNvGrpSpPr>
          <p:nvPr/>
        </p:nvGrpSpPr>
        <p:grpSpPr bwMode="auto">
          <a:xfrm>
            <a:off x="4291933" y="3707153"/>
            <a:ext cx="593381" cy="593381"/>
            <a:chOff x="-3781305" y="3065460"/>
            <a:chExt cx="1777999" cy="1777999"/>
          </a:xfrm>
          <a:solidFill>
            <a:schemeClr val="bg1"/>
          </a:solidFill>
        </p:grpSpPr>
        <p:sp>
          <p:nvSpPr>
            <p:cNvPr id="3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sp>
          <p:nvSpPr>
            <p:cNvPr id="3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fontAlgn="auto">
                <a:spcBef>
                  <a:spcPts val="0"/>
                </a:spcBef>
                <a:spcAft>
                  <a:spcPts val="0"/>
                </a:spcAft>
                <a:defRPr/>
              </a:pPr>
              <a:endParaRPr lang="en-US" sz="1836" dirty="0">
                <a:latin typeface="+mn-lt"/>
                <a:ea typeface="+mn-ea"/>
              </a:endParaRPr>
            </a:p>
          </p:txBody>
        </p:sp>
      </p:grpSp>
      <p:sp>
        <p:nvSpPr>
          <p:cNvPr id="346" name="Rectangle 345"/>
          <p:cNvSpPr/>
          <p:nvPr/>
        </p:nvSpPr>
        <p:spPr>
          <a:xfrm>
            <a:off x="1787864" y="3487207"/>
            <a:ext cx="2178276" cy="1033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800" dirty="0" smtClean="0">
                <a:latin typeface="+mj-lt"/>
              </a:rPr>
              <a:t>Flexible </a:t>
            </a:r>
            <a:r>
              <a:rPr lang="en-US" sz="2800" dirty="0" err="1" smtClean="0">
                <a:latin typeface="+mj-lt"/>
              </a:rPr>
              <a:t>dev</a:t>
            </a:r>
            <a:endParaRPr lang="en-US" sz="2800" dirty="0">
              <a:latin typeface="+mj-lt"/>
            </a:endParaRPr>
          </a:p>
        </p:txBody>
      </p:sp>
    </p:spTree>
    <p:extLst>
      <p:ext uri="{BB962C8B-B14F-4D97-AF65-F5344CB8AC3E}">
        <p14:creationId xmlns:p14="http://schemas.microsoft.com/office/powerpoint/2010/main" val="6679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par>
                                <p:cTn id="41" presetID="2" presetClass="entr" presetSubtype="8" decel="100000" fill="hold" grpId="0" nodeType="withEffect">
                                  <p:stCondLst>
                                    <p:cond delay="0"/>
                                  </p:stCondLst>
                                  <p:childTnLst>
                                    <p:set>
                                      <p:cBhvr>
                                        <p:cTn id="42" dur="1" fill="hold">
                                          <p:stCondLst>
                                            <p:cond delay="0"/>
                                          </p:stCondLst>
                                        </p:cTn>
                                        <p:tgtEl>
                                          <p:spTgt spid="346"/>
                                        </p:tgtEl>
                                        <p:attrNameLst>
                                          <p:attrName>style.visibility</p:attrName>
                                        </p:attrNameLst>
                                      </p:cBhvr>
                                      <p:to>
                                        <p:strVal val="visible"/>
                                      </p:to>
                                    </p:set>
                                    <p:anim calcmode="lin" valueType="num">
                                      <p:cBhvr additive="base">
                                        <p:cTn id="43" dur="500" fill="hold"/>
                                        <p:tgtEl>
                                          <p:spTgt spid="346"/>
                                        </p:tgtEl>
                                        <p:attrNameLst>
                                          <p:attrName>ppt_x</p:attrName>
                                        </p:attrNameLst>
                                      </p:cBhvr>
                                      <p:tavLst>
                                        <p:tav tm="0">
                                          <p:val>
                                            <p:strVal val="0-#ppt_w/2"/>
                                          </p:val>
                                        </p:tav>
                                        <p:tav tm="100000">
                                          <p:val>
                                            <p:strVal val="#ppt_x"/>
                                          </p:val>
                                        </p:tav>
                                      </p:tavLst>
                                    </p:anim>
                                    <p:anim calcmode="lin" valueType="num">
                                      <p:cBhvr additive="base">
                                        <p:cTn id="44" dur="500" fill="hold"/>
                                        <p:tgtEl>
                                          <p:spTgt spid="346"/>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8" decel="100000" fill="hold" grpId="0" nodeType="afterEffect">
                                  <p:stCondLst>
                                    <p:cond delay="0"/>
                                  </p:stCondLst>
                                  <p:childTnLst>
                                    <p:set>
                                      <p:cBhvr>
                                        <p:cTn id="47" dur="1" fill="hold">
                                          <p:stCondLst>
                                            <p:cond delay="0"/>
                                          </p:stCondLst>
                                        </p:cTn>
                                        <p:tgtEl>
                                          <p:spTgt spid="342"/>
                                        </p:tgtEl>
                                        <p:attrNameLst>
                                          <p:attrName>style.visibility</p:attrName>
                                        </p:attrNameLst>
                                      </p:cBhvr>
                                      <p:to>
                                        <p:strVal val="visible"/>
                                      </p:to>
                                    </p:set>
                                    <p:anim calcmode="lin" valueType="num">
                                      <p:cBhvr additive="base">
                                        <p:cTn id="48" dur="750" fill="hold"/>
                                        <p:tgtEl>
                                          <p:spTgt spid="342"/>
                                        </p:tgtEl>
                                        <p:attrNameLst>
                                          <p:attrName>ppt_x</p:attrName>
                                        </p:attrNameLst>
                                      </p:cBhvr>
                                      <p:tavLst>
                                        <p:tav tm="0">
                                          <p:val>
                                            <p:strVal val="0-#ppt_w/2"/>
                                          </p:val>
                                        </p:tav>
                                        <p:tav tm="100000">
                                          <p:val>
                                            <p:strVal val="#ppt_x"/>
                                          </p:val>
                                        </p:tav>
                                      </p:tavLst>
                                    </p:anim>
                                    <p:anim calcmode="lin" valueType="num">
                                      <p:cBhvr additive="base">
                                        <p:cTn id="49" dur="750" fill="hold"/>
                                        <p:tgtEl>
                                          <p:spTgt spid="34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343"/>
                                        </p:tgtEl>
                                        <p:attrNameLst>
                                          <p:attrName>style.visibility</p:attrName>
                                        </p:attrNameLst>
                                      </p:cBhvr>
                                      <p:to>
                                        <p:strVal val="visible"/>
                                      </p:to>
                                    </p:set>
                                    <p:animEffect transition="in" filter="fade">
                                      <p:cBhvr>
                                        <p:cTn id="53" dur="250"/>
                                        <p:tgtEl>
                                          <p:spTgt spid="343"/>
                                        </p:tgtEl>
                                      </p:cBhvr>
                                    </p:animEffect>
                                  </p:childTnLst>
                                </p:cTn>
                              </p:par>
                              <p:par>
                                <p:cTn id="54" presetID="35" presetClass="path" presetSubtype="0" decel="100000" fill="hold" nodeType="withEffect">
                                  <p:stCondLst>
                                    <p:cond delay="0"/>
                                  </p:stCondLst>
                                  <p:childTnLst>
                                    <p:animMotion origin="layout" path="M -3.10186E-6 -3.44984E-6 L -0.03689 -3.44984E-6 " pathEditMode="relative" rAng="0" ptsTypes="AA">
                                      <p:cBhvr>
                                        <p:cTn id="55" dur="500" spd="-100000" fill="hold"/>
                                        <p:tgtEl>
                                          <p:spTgt spid="343"/>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P spid="342" grpId="0" animBg="1"/>
      <p:bldP spid="346"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259434" y="488"/>
            <a:ext cx="11654187" cy="899537"/>
          </a:xfrm>
        </p:spPr>
        <p:txBody>
          <a:bodyPr>
            <a:normAutofit fontScale="90000"/>
          </a:bodyPr>
          <a:lstStyle/>
          <a:p>
            <a:r>
              <a:rPr lang="en-US" sz="4400" dirty="0" smtClean="0">
                <a:solidFill>
                  <a:schemeClr val="tx2"/>
                </a:solidFill>
              </a:rPr>
              <a:t>SQL Database – investments this year</a:t>
            </a:r>
            <a:endParaRPr lang="en-US" sz="4400" dirty="0">
              <a:solidFill>
                <a:schemeClr val="tx2"/>
              </a:solidFill>
            </a:endParaRPr>
          </a:p>
        </p:txBody>
      </p:sp>
      <p:sp>
        <p:nvSpPr>
          <p:cNvPr id="4" name="Rectangle 3"/>
          <p:cNvSpPr/>
          <p:nvPr/>
        </p:nvSpPr>
        <p:spPr>
          <a:xfrm>
            <a:off x="3898076" y="103853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from 99.9% to </a:t>
            </a:r>
            <a:r>
              <a:rPr lang="en-US" sz="1961" b="1" dirty="0">
                <a:solidFill>
                  <a:srgbClr val="FFFFFF"/>
                </a:solidFill>
                <a:latin typeface="Segoe UI Light"/>
              </a:rPr>
              <a:t>99.99% </a:t>
            </a:r>
            <a:r>
              <a:rPr lang="en-US" sz="1961" dirty="0">
                <a:solidFill>
                  <a:srgbClr val="FFFFFF"/>
                </a:solidFill>
                <a:latin typeface="Segoe UI Light"/>
              </a:rPr>
              <a:t>uptime SLA</a:t>
            </a:r>
          </a:p>
        </p:txBody>
      </p:sp>
      <p:sp>
        <p:nvSpPr>
          <p:cNvPr id="5" name="Rectangle 4"/>
          <p:cNvSpPr/>
          <p:nvPr/>
        </p:nvSpPr>
        <p:spPr>
          <a:xfrm>
            <a:off x="3898076" y="210352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New service design point enables scale up of resources, delivering </a:t>
            </a:r>
            <a:r>
              <a:rPr lang="en-US" sz="1961" b="1" dirty="0">
                <a:solidFill>
                  <a:srgbClr val="FFFFFF"/>
                </a:solidFill>
                <a:latin typeface="Segoe UI Light"/>
              </a:rPr>
              <a:t>predictable throughput &amp; performance</a:t>
            </a:r>
          </a:p>
        </p:txBody>
      </p:sp>
      <p:sp>
        <p:nvSpPr>
          <p:cNvPr id="12" name="Rectangle 11"/>
          <p:cNvSpPr/>
          <p:nvPr/>
        </p:nvSpPr>
        <p:spPr>
          <a:xfrm>
            <a:off x="793483" y="103853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SLA</a:t>
            </a:r>
          </a:p>
        </p:txBody>
      </p:sp>
      <p:sp>
        <p:nvSpPr>
          <p:cNvPr id="13" name="Rectangle 12"/>
          <p:cNvSpPr/>
          <p:nvPr/>
        </p:nvSpPr>
        <p:spPr>
          <a:xfrm>
            <a:off x="793483" y="210352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Performance</a:t>
            </a:r>
          </a:p>
        </p:txBody>
      </p:sp>
      <p:sp>
        <p:nvSpPr>
          <p:cNvPr id="14" name="Rectangle 13"/>
          <p:cNvSpPr/>
          <p:nvPr/>
        </p:nvSpPr>
        <p:spPr>
          <a:xfrm>
            <a:off x="3898076" y="3172754"/>
            <a:ext cx="7968004" cy="10087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Point-in-time-restore, geo-restore, and standard and active geo-replication </a:t>
            </a:r>
            <a:r>
              <a:rPr lang="en-US" sz="1961" b="1" dirty="0">
                <a:solidFill>
                  <a:srgbClr val="FFFFFF"/>
                </a:solidFill>
                <a:latin typeface="Segoe UI Light"/>
              </a:rPr>
              <a:t>protect against human &amp; environmental-initiated events</a:t>
            </a:r>
          </a:p>
        </p:txBody>
      </p:sp>
      <p:sp>
        <p:nvSpPr>
          <p:cNvPr id="15" name="Rectangle 14"/>
          <p:cNvSpPr/>
          <p:nvPr/>
        </p:nvSpPr>
        <p:spPr>
          <a:xfrm>
            <a:off x="3898076" y="4237740"/>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b="1" dirty="0">
                <a:solidFill>
                  <a:srgbClr val="FFFFFF"/>
                </a:solidFill>
                <a:latin typeface="Segoe UI Light"/>
              </a:rPr>
              <a:t>Azure certifications</a:t>
            </a:r>
            <a:r>
              <a:rPr lang="en-US" sz="1961" dirty="0">
                <a:solidFill>
                  <a:srgbClr val="FFFFFF"/>
                </a:solidFill>
                <a:latin typeface="Segoe UI Light"/>
              </a:rPr>
              <a:t>: ISO, HIPAA BAA, EU Model Clause</a:t>
            </a:r>
          </a:p>
          <a:p>
            <a:pPr>
              <a:lnSpc>
                <a:spcPts val="2353"/>
              </a:lnSpc>
            </a:pPr>
            <a:r>
              <a:rPr lang="en-US" sz="1961" b="1" dirty="0">
                <a:solidFill>
                  <a:srgbClr val="FFFFFF"/>
                </a:solidFill>
                <a:latin typeface="Segoe UI Light"/>
              </a:rPr>
              <a:t>Auditing</a:t>
            </a:r>
            <a:r>
              <a:rPr lang="en-US" sz="1961" dirty="0">
                <a:solidFill>
                  <a:srgbClr val="FFFFFF"/>
                </a:solidFill>
                <a:latin typeface="Segoe UI Light"/>
              </a:rPr>
              <a:t> on SQL Database</a:t>
            </a:r>
          </a:p>
        </p:txBody>
      </p:sp>
      <p:sp>
        <p:nvSpPr>
          <p:cNvPr id="22" name="Rectangle 21"/>
          <p:cNvSpPr/>
          <p:nvPr/>
        </p:nvSpPr>
        <p:spPr>
          <a:xfrm>
            <a:off x="793483" y="3172754"/>
            <a:ext cx="3021319" cy="10087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Protection</a:t>
            </a:r>
          </a:p>
        </p:txBody>
      </p:sp>
      <p:sp>
        <p:nvSpPr>
          <p:cNvPr id="23" name="Rectangle 22"/>
          <p:cNvSpPr/>
          <p:nvPr/>
        </p:nvSpPr>
        <p:spPr>
          <a:xfrm>
            <a:off x="793483" y="4237740"/>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Compliance</a:t>
            </a:r>
          </a:p>
        </p:txBody>
      </p:sp>
      <p:grpSp>
        <p:nvGrpSpPr>
          <p:cNvPr id="6" name="Group 38"/>
          <p:cNvGrpSpPr>
            <a:grpSpLocks/>
          </p:cNvGrpSpPr>
          <p:nvPr/>
        </p:nvGrpSpPr>
        <p:grpSpPr bwMode="auto">
          <a:xfrm>
            <a:off x="913655" y="1277595"/>
            <a:ext cx="581716" cy="581716"/>
            <a:chOff x="-3781305" y="3065460"/>
            <a:chExt cx="1777999" cy="1777999"/>
          </a:xfrm>
          <a:solidFill>
            <a:schemeClr val="bg1"/>
          </a:solidFill>
        </p:grpSpPr>
        <p:sp>
          <p:nvSpPr>
            <p:cNvPr id="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9" name="Group 38"/>
          <p:cNvGrpSpPr>
            <a:grpSpLocks/>
          </p:cNvGrpSpPr>
          <p:nvPr/>
        </p:nvGrpSpPr>
        <p:grpSpPr bwMode="auto">
          <a:xfrm>
            <a:off x="897755" y="2319143"/>
            <a:ext cx="581716" cy="581716"/>
            <a:chOff x="-3781305" y="3065460"/>
            <a:chExt cx="1777999" cy="1777999"/>
          </a:xfrm>
          <a:solidFill>
            <a:schemeClr val="bg1"/>
          </a:solidFill>
        </p:grpSpPr>
        <p:sp>
          <p:nvSpPr>
            <p:cNvPr id="1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97755" y="3386253"/>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9" name="Group 38"/>
          <p:cNvGrpSpPr>
            <a:grpSpLocks/>
          </p:cNvGrpSpPr>
          <p:nvPr/>
        </p:nvGrpSpPr>
        <p:grpSpPr bwMode="auto">
          <a:xfrm>
            <a:off x="897755" y="4453363"/>
            <a:ext cx="581716" cy="581716"/>
            <a:chOff x="-3781305" y="3065460"/>
            <a:chExt cx="1777999" cy="1777999"/>
          </a:xfrm>
          <a:solidFill>
            <a:schemeClr val="bg1"/>
          </a:solidFill>
        </p:grpSpPr>
        <p:sp>
          <p:nvSpPr>
            <p:cNvPr id="20"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1"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29" name="Group 2"/>
          <p:cNvGrpSpPr/>
          <p:nvPr/>
        </p:nvGrpSpPr>
        <p:grpSpPr>
          <a:xfrm>
            <a:off x="-1179" y="6512639"/>
            <a:ext cx="12192314" cy="353950"/>
            <a:chOff x="2577137" y="4571778"/>
            <a:chExt cx="9101124" cy="1390560"/>
          </a:xfrm>
        </p:grpSpPr>
        <p:sp>
          <p:nvSpPr>
            <p:cNvPr id="30" name="TextBox 4"/>
            <p:cNvSpPr txBox="1"/>
            <p:nvPr/>
          </p:nvSpPr>
          <p:spPr>
            <a:xfrm>
              <a:off x="2577137" y="4571778"/>
              <a:ext cx="3034890" cy="1390458"/>
            </a:xfrm>
            <a:prstGeom prst="rect">
              <a:avLst/>
            </a:prstGeom>
            <a:solidFill>
              <a:schemeClr val="accent2"/>
            </a:solidFill>
          </p:spPr>
          <p:txBody>
            <a:bodyPr wrap="square" lIns="457135" tIns="137141" rIns="365708" rtlCol="0">
              <a:noAutofit/>
            </a:bodyPr>
            <a:lstStyle/>
            <a:p>
              <a:pPr defTabSz="914225">
                <a:lnSpc>
                  <a:spcPts val="3000"/>
                </a:lnSpc>
              </a:pPr>
              <a:r>
                <a:rPr lang="en-US" sz="2800" dirty="0">
                  <a:solidFill>
                    <a:srgbClr val="FFFFFF"/>
                  </a:solidFill>
                  <a:latin typeface="Segoe UI Light"/>
                </a:rPr>
                <a:t> </a:t>
              </a:r>
            </a:p>
          </p:txBody>
        </p:sp>
        <p:sp>
          <p:nvSpPr>
            <p:cNvPr id="31" name="TextBox 6"/>
            <p:cNvSpPr txBox="1"/>
            <p:nvPr/>
          </p:nvSpPr>
          <p:spPr>
            <a:xfrm>
              <a:off x="5487791" y="4572324"/>
              <a:ext cx="6190470" cy="1390014"/>
            </a:xfrm>
            <a:prstGeom prst="rect">
              <a:avLst/>
            </a:prstGeom>
            <a:solidFill>
              <a:schemeClr val="accent2">
                <a:lumMod val="50000"/>
              </a:schemeClr>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sp>
        <p:nvSpPr>
          <p:cNvPr id="32" name="Rectangle 31"/>
          <p:cNvSpPr/>
          <p:nvPr/>
        </p:nvSpPr>
        <p:spPr>
          <a:xfrm>
            <a:off x="3898076" y="5314015"/>
            <a:ext cx="7968004"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a:lnSpc>
                <a:spcPts val="2353"/>
              </a:lnSpc>
            </a:pPr>
            <a:r>
              <a:rPr lang="en-US" sz="1961" dirty="0">
                <a:solidFill>
                  <a:srgbClr val="FFFFFF"/>
                </a:solidFill>
                <a:latin typeface="Segoe UI Light"/>
              </a:rPr>
              <a:t>Increased max size from 150 GB to </a:t>
            </a:r>
            <a:r>
              <a:rPr lang="en-US" sz="1961" b="1" dirty="0">
                <a:solidFill>
                  <a:srgbClr val="FFFFFF"/>
                </a:solidFill>
                <a:latin typeface="Segoe UI Light"/>
              </a:rPr>
              <a:t>500 GB</a:t>
            </a:r>
          </a:p>
          <a:p>
            <a:pPr>
              <a:lnSpc>
                <a:spcPts val="2353"/>
              </a:lnSpc>
            </a:pPr>
            <a:r>
              <a:rPr lang="en-US" sz="1961" dirty="0">
                <a:solidFill>
                  <a:srgbClr val="FFFFFF"/>
                </a:solidFill>
                <a:latin typeface="Segoe UI Light"/>
              </a:rPr>
              <a:t>Moved from daily to </a:t>
            </a:r>
            <a:r>
              <a:rPr lang="en-US" sz="1961" b="1" dirty="0">
                <a:solidFill>
                  <a:srgbClr val="FFFFFF"/>
                </a:solidFill>
                <a:latin typeface="Segoe UI Light"/>
              </a:rPr>
              <a:t>hourly billing</a:t>
            </a:r>
          </a:p>
        </p:txBody>
      </p:sp>
      <p:sp>
        <p:nvSpPr>
          <p:cNvPr id="33" name="Rectangle 32"/>
          <p:cNvSpPr/>
          <p:nvPr/>
        </p:nvSpPr>
        <p:spPr>
          <a:xfrm>
            <a:off x="793483" y="5314015"/>
            <a:ext cx="3021319"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a:r>
              <a:rPr lang="en-US" sz="2745" dirty="0">
                <a:solidFill>
                  <a:srgbClr val="FFFFFF"/>
                </a:solidFill>
                <a:latin typeface="Segoe UI Light"/>
              </a:rPr>
              <a:t>Flexibility</a:t>
            </a:r>
          </a:p>
        </p:txBody>
      </p:sp>
      <p:grpSp>
        <p:nvGrpSpPr>
          <p:cNvPr id="34" name="Group 38"/>
          <p:cNvGrpSpPr>
            <a:grpSpLocks/>
          </p:cNvGrpSpPr>
          <p:nvPr/>
        </p:nvGrpSpPr>
        <p:grpSpPr bwMode="auto">
          <a:xfrm>
            <a:off x="897755" y="5529638"/>
            <a:ext cx="581716" cy="581716"/>
            <a:chOff x="-3781305" y="3065460"/>
            <a:chExt cx="1777999" cy="1777999"/>
          </a:xfrm>
          <a:solidFill>
            <a:schemeClr val="bg1"/>
          </a:solidFill>
        </p:grpSpPr>
        <p:sp>
          <p:nvSpPr>
            <p:cNvPr id="35"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36"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4173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44746" y="176117"/>
            <a:ext cx="10514108" cy="730404"/>
          </a:xfrm>
        </p:spPr>
        <p:txBody>
          <a:bodyPr/>
          <a:lstStyle/>
          <a:p>
            <a:r>
              <a:rPr lang="en-US" sz="4400" dirty="0" smtClean="0"/>
              <a:t>Yes, </a:t>
            </a:r>
            <a:r>
              <a:rPr lang="en-US" sz="4400" dirty="0"/>
              <a:t>but can it support terabytes of data?</a:t>
            </a:r>
            <a:endParaRPr lang="en-US" dirty="0"/>
          </a:p>
        </p:txBody>
      </p:sp>
      <p:sp>
        <p:nvSpPr>
          <p:cNvPr id="8" name="TextBox 7"/>
          <p:cNvSpPr txBox="1"/>
          <p:nvPr/>
        </p:nvSpPr>
        <p:spPr>
          <a:xfrm>
            <a:off x="203883" y="6488867"/>
            <a:ext cx="7311457" cy="301727"/>
          </a:xfrm>
          <a:prstGeom prst="rect">
            <a:avLst/>
          </a:prstGeom>
          <a:noFill/>
        </p:spPr>
        <p:txBody>
          <a:bodyPr wrap="none" rtlCol="0">
            <a:spAutoFit/>
          </a:bodyPr>
          <a:lstStyle/>
          <a:p>
            <a:pPr defTabSz="914367"/>
            <a:r>
              <a:rPr lang="en-US" sz="1372" i="1" dirty="0">
                <a:solidFill>
                  <a:srgbClr val="000000"/>
                </a:solidFill>
                <a:latin typeface="Segoe UI Light"/>
              </a:rPr>
              <a:t>* Based on Azure SQL Database Benchmark estimation and specific OLTP workload configuration</a:t>
            </a:r>
          </a:p>
        </p:txBody>
      </p:sp>
      <p:sp>
        <p:nvSpPr>
          <p:cNvPr id="9" name="Rectangle 8"/>
          <p:cNvSpPr/>
          <p:nvPr/>
        </p:nvSpPr>
        <p:spPr>
          <a:xfrm>
            <a:off x="4258018" y="2807000"/>
            <a:ext cx="7544909" cy="15931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Pure max data size</a:t>
            </a:r>
          </a:p>
          <a:p>
            <a:pPr defTabSz="914367">
              <a:lnSpc>
                <a:spcPts val="2353"/>
              </a:lnSpc>
            </a:pPr>
            <a:r>
              <a:rPr lang="en-US" sz="1961" dirty="0">
                <a:solidFill>
                  <a:srgbClr val="FFFFFF"/>
                </a:solidFill>
                <a:latin typeface="Segoe UI Light"/>
              </a:rPr>
              <a:t>Active portion of total data </a:t>
            </a:r>
          </a:p>
          <a:p>
            <a:pPr defTabSz="914367">
              <a:lnSpc>
                <a:spcPts val="2353"/>
              </a:lnSpc>
            </a:pPr>
            <a:r>
              <a:rPr lang="en-US" sz="1961" dirty="0">
                <a:solidFill>
                  <a:srgbClr val="FFFFFF"/>
                </a:solidFill>
                <a:latin typeface="Segoe UI Light"/>
              </a:rPr>
              <a:t>Amount of transactional workload the app will generate</a:t>
            </a:r>
          </a:p>
          <a:p>
            <a:pPr defTabSz="914367">
              <a:lnSpc>
                <a:spcPts val="2353"/>
              </a:lnSpc>
            </a:pPr>
            <a:r>
              <a:rPr lang="en-US" sz="1961" dirty="0">
                <a:solidFill>
                  <a:srgbClr val="FFFFFF"/>
                </a:solidFill>
                <a:latin typeface="Segoe UI Light"/>
              </a:rPr>
              <a:t>Largest amount of data that needs to live in the same transactional space (i.e. database)</a:t>
            </a:r>
          </a:p>
        </p:txBody>
      </p:sp>
      <p:sp>
        <p:nvSpPr>
          <p:cNvPr id="10" name="Rectangle 9"/>
          <p:cNvSpPr/>
          <p:nvPr/>
        </p:nvSpPr>
        <p:spPr>
          <a:xfrm>
            <a:off x="4258018" y="1710852"/>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DTU (throughput) currently up to 800 DTU or ~735 </a:t>
            </a:r>
            <a:r>
              <a:rPr lang="en-US" sz="1961" dirty="0" err="1">
                <a:solidFill>
                  <a:srgbClr val="FFFFFF"/>
                </a:solidFill>
                <a:latin typeface="Segoe UI Light"/>
              </a:rPr>
              <a:t>tx</a:t>
            </a:r>
            <a:r>
              <a:rPr lang="en-US" sz="1961" dirty="0">
                <a:solidFill>
                  <a:srgbClr val="FFFFFF"/>
                </a:solidFill>
                <a:latin typeface="Segoe UI Light"/>
              </a:rPr>
              <a:t>/second*</a:t>
            </a:r>
          </a:p>
          <a:p>
            <a:pPr defTabSz="914367">
              <a:lnSpc>
                <a:spcPts val="2353"/>
              </a:lnSpc>
            </a:pPr>
            <a:r>
              <a:rPr lang="en-US" sz="1961" dirty="0">
                <a:solidFill>
                  <a:srgbClr val="FFFFFF"/>
                </a:solidFill>
                <a:latin typeface="Segoe UI Light"/>
              </a:rPr>
              <a:t>Max DB size (up to 500GB)</a:t>
            </a:r>
          </a:p>
        </p:txBody>
      </p:sp>
      <p:sp>
        <p:nvSpPr>
          <p:cNvPr id="11" name="Rectangle 10"/>
          <p:cNvSpPr/>
          <p:nvPr/>
        </p:nvSpPr>
        <p:spPr>
          <a:xfrm>
            <a:off x="717452" y="2807001"/>
            <a:ext cx="3465865" cy="15931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Customer dimensions to consider</a:t>
            </a:r>
          </a:p>
        </p:txBody>
      </p:sp>
      <p:sp>
        <p:nvSpPr>
          <p:cNvPr id="12" name="Rectangle 11"/>
          <p:cNvSpPr/>
          <p:nvPr/>
        </p:nvSpPr>
        <p:spPr>
          <a:xfrm>
            <a:off x="717452" y="1710852"/>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SQL Database </a:t>
            </a:r>
          </a:p>
          <a:p>
            <a:pPr marL="672290" defTabSz="914367"/>
            <a:r>
              <a:rPr lang="en-US" sz="2745" dirty="0">
                <a:solidFill>
                  <a:srgbClr val="FFFFFF"/>
                </a:solidFill>
                <a:latin typeface="Segoe UI Light"/>
              </a:rPr>
              <a:t>scale up limits</a:t>
            </a:r>
          </a:p>
        </p:txBody>
      </p:sp>
      <p:grpSp>
        <p:nvGrpSpPr>
          <p:cNvPr id="13" name="Group 38"/>
          <p:cNvGrpSpPr>
            <a:grpSpLocks/>
          </p:cNvGrpSpPr>
          <p:nvPr/>
        </p:nvGrpSpPr>
        <p:grpSpPr bwMode="auto">
          <a:xfrm>
            <a:off x="837624" y="3295498"/>
            <a:ext cx="581716" cy="581716"/>
            <a:chOff x="-3781305" y="3065460"/>
            <a:chExt cx="1777999" cy="1777999"/>
          </a:xfrm>
          <a:solidFill>
            <a:schemeClr val="bg1"/>
          </a:solidFill>
        </p:grpSpPr>
        <p:sp>
          <p:nvSpPr>
            <p:cNvPr id="1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grpSp>
        <p:nvGrpSpPr>
          <p:cNvPr id="16" name="Group 38"/>
          <p:cNvGrpSpPr>
            <a:grpSpLocks/>
          </p:cNvGrpSpPr>
          <p:nvPr/>
        </p:nvGrpSpPr>
        <p:grpSpPr bwMode="auto">
          <a:xfrm>
            <a:off x="821724" y="1926475"/>
            <a:ext cx="581716" cy="581716"/>
            <a:chOff x="-3781305" y="3065460"/>
            <a:chExt cx="1777999" cy="1777999"/>
          </a:xfrm>
          <a:solidFill>
            <a:schemeClr val="bg1"/>
          </a:solidFill>
        </p:grpSpPr>
        <p:sp>
          <p:nvSpPr>
            <p:cNvPr id="17"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18"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
        <p:nvSpPr>
          <p:cNvPr id="3" name="TextBox 2"/>
          <p:cNvSpPr txBox="1"/>
          <p:nvPr/>
        </p:nvSpPr>
        <p:spPr>
          <a:xfrm>
            <a:off x="540570" y="963832"/>
            <a:ext cx="9969541" cy="669832"/>
          </a:xfrm>
          <a:prstGeom prst="rect">
            <a:avLst/>
          </a:prstGeom>
          <a:noFill/>
        </p:spPr>
        <p:txBody>
          <a:bodyPr wrap="none" lIns="179285" tIns="143428" rIns="179285" bIns="143428" rtlCol="0">
            <a:spAutoFit/>
          </a:bodyPr>
          <a:lstStyle/>
          <a:p>
            <a:pPr defTabSz="914367">
              <a:lnSpc>
                <a:spcPct val="90000"/>
              </a:lnSpc>
              <a:spcAft>
                <a:spcPts val="588"/>
              </a:spcAft>
            </a:pPr>
            <a:r>
              <a:rPr lang="en-US" sz="2745" i="1" dirty="0">
                <a:solidFill>
                  <a:srgbClr val="005695"/>
                </a:solidFill>
                <a:latin typeface="Segoe UI Light"/>
              </a:rPr>
              <a:t>With SQL Database scale out technology, hard limits are mitigated</a:t>
            </a:r>
          </a:p>
        </p:txBody>
      </p:sp>
      <p:sp>
        <p:nvSpPr>
          <p:cNvPr id="19" name="Rectangle 18"/>
          <p:cNvSpPr/>
          <p:nvPr/>
        </p:nvSpPr>
        <p:spPr>
          <a:xfrm>
            <a:off x="4258018" y="4483314"/>
            <a:ext cx="7544909" cy="101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2" tIns="134464" rIns="179285" bIns="134464" rtlCol="0" anchor="ctr">
            <a:noAutofit/>
          </a:bodyPr>
          <a:lstStyle/>
          <a:p>
            <a:pPr defTabSz="914367">
              <a:lnSpc>
                <a:spcPts val="2353"/>
              </a:lnSpc>
            </a:pPr>
            <a:r>
              <a:rPr lang="en-US" sz="1961" dirty="0">
                <a:solidFill>
                  <a:srgbClr val="FFFFFF"/>
                </a:solidFill>
                <a:latin typeface="Segoe UI Light"/>
              </a:rPr>
              <a:t>100 S2 for 5000 DTUs (max </a:t>
            </a:r>
            <a:r>
              <a:rPr lang="en-US" sz="1961" dirty="0" err="1">
                <a:solidFill>
                  <a:srgbClr val="FFFFFF"/>
                </a:solidFill>
                <a:latin typeface="Segoe UI Light"/>
              </a:rPr>
              <a:t>db</a:t>
            </a:r>
            <a:r>
              <a:rPr lang="en-US" sz="1961" dirty="0">
                <a:solidFill>
                  <a:srgbClr val="FFFFFF"/>
                </a:solidFill>
                <a:latin typeface="Segoe UI Light"/>
              </a:rPr>
              <a:t> size 25TB) </a:t>
            </a:r>
            <a:r>
              <a:rPr lang="en-US" sz="1961" i="1" dirty="0">
                <a:solidFill>
                  <a:srgbClr val="FFFFFF"/>
                </a:solidFill>
                <a:latin typeface="Segoe UI Light"/>
              </a:rPr>
              <a:t>($90,000/12 months)</a:t>
            </a:r>
          </a:p>
          <a:p>
            <a:pPr defTabSz="914367">
              <a:lnSpc>
                <a:spcPts val="2353"/>
              </a:lnSpc>
            </a:pPr>
            <a:r>
              <a:rPr lang="en-US" sz="1961" dirty="0">
                <a:solidFill>
                  <a:srgbClr val="FFFFFF"/>
                </a:solidFill>
                <a:latin typeface="Segoe UI Light"/>
              </a:rPr>
              <a:t>25 P2 for 5000 DTUs (max </a:t>
            </a:r>
            <a:r>
              <a:rPr lang="en-US" sz="1961" dirty="0" err="1">
                <a:solidFill>
                  <a:srgbClr val="FFFFFF"/>
                </a:solidFill>
                <a:latin typeface="Segoe UI Light"/>
              </a:rPr>
              <a:t>db</a:t>
            </a:r>
            <a:r>
              <a:rPr lang="en-US" sz="1961" dirty="0">
                <a:solidFill>
                  <a:srgbClr val="FFFFFF"/>
                </a:solidFill>
                <a:latin typeface="Segoe UI Light"/>
              </a:rPr>
              <a:t> size 12.5TB) </a:t>
            </a:r>
            <a:r>
              <a:rPr lang="en-US" sz="1961" i="1" dirty="0">
                <a:solidFill>
                  <a:srgbClr val="FFFFFF"/>
                </a:solidFill>
                <a:latin typeface="Segoe UI Light"/>
              </a:rPr>
              <a:t>($279,000/12 months)</a:t>
            </a:r>
          </a:p>
        </p:txBody>
      </p:sp>
      <p:sp>
        <p:nvSpPr>
          <p:cNvPr id="20" name="Rectangle 19"/>
          <p:cNvSpPr/>
          <p:nvPr/>
        </p:nvSpPr>
        <p:spPr>
          <a:xfrm>
            <a:off x="717452" y="4483314"/>
            <a:ext cx="3465865" cy="10129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85" tIns="134464" rIns="179285" bIns="134464" rtlCol="0" anchor="ctr">
            <a:noAutofit/>
          </a:bodyPr>
          <a:lstStyle/>
          <a:p>
            <a:pPr marL="672290" defTabSz="914367"/>
            <a:r>
              <a:rPr lang="en-US" sz="2745" dirty="0">
                <a:solidFill>
                  <a:srgbClr val="FFFFFF"/>
                </a:solidFill>
                <a:latin typeface="Segoe UI Light"/>
              </a:rPr>
              <a:t>Scale out options</a:t>
            </a:r>
          </a:p>
        </p:txBody>
      </p:sp>
      <p:grpSp>
        <p:nvGrpSpPr>
          <p:cNvPr id="21" name="Group 38"/>
          <p:cNvGrpSpPr>
            <a:grpSpLocks/>
          </p:cNvGrpSpPr>
          <p:nvPr/>
        </p:nvGrpSpPr>
        <p:grpSpPr bwMode="auto">
          <a:xfrm>
            <a:off x="821724" y="4698937"/>
            <a:ext cx="581716" cy="581716"/>
            <a:chOff x="-3781305" y="3065460"/>
            <a:chExt cx="1777999" cy="1777999"/>
          </a:xfrm>
          <a:solidFill>
            <a:schemeClr val="bg1"/>
          </a:solidFill>
        </p:grpSpPr>
        <p:sp>
          <p:nvSpPr>
            <p:cNvPr id="2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sp>
          <p:nvSpPr>
            <p:cNvPr id="2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14">
                <a:defRPr/>
              </a:pPr>
              <a:endParaRPr lang="en-US" dirty="0">
                <a:solidFill>
                  <a:srgbClr val="000000"/>
                </a:solidFill>
              </a:endParaRPr>
            </a:p>
          </p:txBody>
        </p:sp>
      </p:grpSp>
    </p:spTree>
    <p:extLst>
      <p:ext uri="{BB962C8B-B14F-4D97-AF65-F5344CB8AC3E}">
        <p14:creationId xmlns:p14="http://schemas.microsoft.com/office/powerpoint/2010/main" val="25406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2400"/>
              </a:spcAft>
              <a:buNone/>
            </a:pPr>
            <a:r>
              <a:rPr lang="en-US" sz="4400" dirty="0" smtClean="0">
                <a:solidFill>
                  <a:schemeClr val="bg1"/>
                </a:solidFill>
                <a:latin typeface="+mj-lt"/>
              </a:rPr>
              <a:t>Focus </a:t>
            </a:r>
            <a:r>
              <a:rPr lang="en-US" sz="4400" dirty="0">
                <a:solidFill>
                  <a:schemeClr val="bg1"/>
                </a:solidFill>
                <a:latin typeface="+mj-lt"/>
              </a:rPr>
              <a:t>on logical vs. physical administration</a:t>
            </a:r>
          </a:p>
          <a:p>
            <a:pPr marL="252000" lvl="1" indent="0" defTabSz="914325">
              <a:spcBef>
                <a:spcPts val="0"/>
              </a:spcBef>
              <a:spcAft>
                <a:spcPts val="2400"/>
              </a:spcAft>
              <a:buNone/>
            </a:pPr>
            <a:r>
              <a:rPr lang="en-US" sz="4400" dirty="0">
                <a:solidFill>
                  <a:schemeClr val="bg1"/>
                </a:solidFill>
                <a:latin typeface="+mj-lt"/>
              </a:rPr>
              <a:t>Database and log files automatically placed</a:t>
            </a:r>
          </a:p>
          <a:p>
            <a:pPr marL="252000" lvl="1" indent="0" defTabSz="914325">
              <a:spcBef>
                <a:spcPts val="0"/>
              </a:spcBef>
              <a:spcAft>
                <a:spcPts val="2400"/>
              </a:spcAft>
              <a:buNone/>
            </a:pPr>
            <a:r>
              <a:rPr lang="en-US" sz="4400" dirty="0">
                <a:solidFill>
                  <a:schemeClr val="bg1"/>
                </a:solidFill>
                <a:latin typeface="+mj-lt"/>
              </a:rPr>
              <a:t>Three high-availability replicas maintained for every database</a:t>
            </a:r>
          </a:p>
          <a:p>
            <a:pPr marL="252000" lvl="1" indent="0" defTabSz="914325">
              <a:spcBef>
                <a:spcPts val="0"/>
              </a:spcBef>
              <a:spcAft>
                <a:spcPts val="2400"/>
              </a:spcAft>
              <a:buNone/>
            </a:pPr>
            <a:r>
              <a:rPr lang="en-US" sz="4400" dirty="0">
                <a:solidFill>
                  <a:schemeClr val="bg1"/>
                </a:solidFill>
                <a:latin typeface="+mj-lt"/>
              </a:rPr>
              <a:t>Tables require a clustered index</a:t>
            </a:r>
          </a:p>
          <a:p>
            <a:pPr marL="252000" lvl="1" indent="0" defTabSz="914325">
              <a:spcBef>
                <a:spcPts val="0"/>
              </a:spcBef>
              <a:spcAft>
                <a:spcPts val="2400"/>
              </a:spcAft>
              <a:buNone/>
            </a:pPr>
            <a:r>
              <a:rPr lang="en-US" sz="4400" dirty="0">
                <a:solidFill>
                  <a:schemeClr val="bg1"/>
                </a:solidFill>
                <a:latin typeface="+mj-lt"/>
              </a:rPr>
              <a:t>Maximum database size is 500 GB</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Azure SQL Database vs. SQL Server</a:t>
            </a:r>
            <a:endParaRPr lang="en-US" dirty="0"/>
          </a:p>
        </p:txBody>
      </p:sp>
      <p:sp>
        <p:nvSpPr>
          <p:cNvPr id="2" name="Rectangle 1"/>
          <p:cNvSpPr/>
          <p:nvPr/>
        </p:nvSpPr>
        <p:spPr>
          <a:xfrm>
            <a:off x="0" y="89416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0" y="1700489"/>
            <a:ext cx="12192000" cy="85831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2558803"/>
            <a:ext cx="12192000" cy="161544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0" y="4174243"/>
            <a:ext cx="12192000" cy="806326"/>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4980569"/>
            <a:ext cx="12192000" cy="915794"/>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120872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0"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0"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5" grpId="2" animBg="1"/>
      <p:bldP spid="8" grpId="0" animBg="1"/>
      <p:bldP spid="8" grpId="1" animBg="1"/>
      <p:bldP spid="8" grpId="2" animBg="1"/>
      <p:bldP spid="9" grpId="0" animBg="1"/>
      <p:bldP spid="9" grpId="1" animBg="1"/>
      <p:bldP spid="9" grpId="2"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28" y="3978153"/>
            <a:ext cx="4916928" cy="2765773"/>
          </a:xfrm>
          <a:prstGeom prst="rect">
            <a:avLst/>
          </a:prstGeom>
        </p:spPr>
      </p:pic>
      <p:sp>
        <p:nvSpPr>
          <p:cNvPr id="6" name="Content Placeholder 2"/>
          <p:cNvSpPr txBox="1">
            <a:spLocks/>
          </p:cNvSpPr>
          <p:nvPr/>
        </p:nvSpPr>
        <p:spPr>
          <a:xfrm>
            <a:off x="-1" y="530942"/>
            <a:ext cx="12192001"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3200" dirty="0" smtClean="0">
                <a:solidFill>
                  <a:schemeClr val="bg1"/>
                </a:solidFill>
                <a:latin typeface="+mj-lt"/>
              </a:rPr>
              <a:t>Alternative </a:t>
            </a:r>
            <a:r>
              <a:rPr lang="en-US" sz="3200" dirty="0">
                <a:solidFill>
                  <a:schemeClr val="bg1"/>
                </a:solidFill>
                <a:latin typeface="+mj-lt"/>
              </a:rPr>
              <a:t>to traditional script based approach</a:t>
            </a:r>
          </a:p>
          <a:p>
            <a:pPr marL="252000" lvl="1" indent="0" defTabSz="914325">
              <a:spcBef>
                <a:spcPts val="0"/>
              </a:spcBef>
              <a:spcAft>
                <a:spcPts val="1200"/>
              </a:spcAft>
              <a:buNone/>
            </a:pPr>
            <a:r>
              <a:rPr lang="en-US" sz="3200" dirty="0">
                <a:solidFill>
                  <a:schemeClr val="bg1"/>
                </a:solidFill>
                <a:latin typeface="+mj-lt"/>
              </a:rPr>
              <a:t>Dramatically simplifies deployment, </a:t>
            </a:r>
            <a:r>
              <a:rPr lang="en-US" sz="3200" dirty="0" smtClean="0">
                <a:solidFill>
                  <a:schemeClr val="bg1"/>
                </a:solidFill>
                <a:latin typeface="+mj-lt"/>
              </a:rPr>
              <a:t>migration </a:t>
            </a:r>
            <a:r>
              <a:rPr lang="en-US" sz="3200" dirty="0">
                <a:solidFill>
                  <a:schemeClr val="bg1"/>
                </a:solidFill>
                <a:latin typeface="+mj-lt"/>
              </a:rPr>
              <a:t>and versioning of databases</a:t>
            </a:r>
          </a:p>
          <a:p>
            <a:pPr marL="252000" lvl="1" indent="0" defTabSz="914325">
              <a:spcBef>
                <a:spcPts val="0"/>
              </a:spcBef>
              <a:spcAft>
                <a:spcPts val="1200"/>
              </a:spcAft>
              <a:buNone/>
            </a:pPr>
            <a:r>
              <a:rPr lang="en-US" sz="3200" dirty="0">
                <a:solidFill>
                  <a:schemeClr val="bg1"/>
                </a:solidFill>
                <a:latin typeface="+mj-lt"/>
              </a:rPr>
              <a:t>Provides a single unit of deployment for schema (dacpac) or </a:t>
            </a:r>
            <a:r>
              <a:rPr lang="en-US" sz="3200" dirty="0" smtClean="0">
                <a:solidFill>
                  <a:schemeClr val="bg1"/>
                </a:solidFill>
                <a:latin typeface="+mj-lt"/>
              </a:rPr>
              <a:t>for schema </a:t>
            </a:r>
            <a:r>
              <a:rPr lang="en-US" sz="3200" dirty="0">
                <a:solidFill>
                  <a:schemeClr val="bg1"/>
                </a:solidFill>
                <a:latin typeface="+mj-lt"/>
              </a:rPr>
              <a:t>+ data (bacpac)</a:t>
            </a:r>
          </a:p>
          <a:p>
            <a:pPr marL="252000" lvl="1" indent="0" defTabSz="914325">
              <a:spcBef>
                <a:spcPts val="0"/>
              </a:spcBef>
              <a:spcAft>
                <a:spcPts val="1200"/>
              </a:spcAft>
              <a:buNone/>
            </a:pPr>
            <a:r>
              <a:rPr lang="en-US" sz="3200" dirty="0">
                <a:solidFill>
                  <a:schemeClr val="bg1"/>
                </a:solidFill>
                <a:latin typeface="+mj-lt"/>
              </a:rPr>
              <a:t>Supports automatic versioning </a:t>
            </a:r>
            <a:r>
              <a:rPr lang="en-US" sz="3200" dirty="0" smtClean="0">
                <a:solidFill>
                  <a:schemeClr val="bg1"/>
                </a:solidFill>
                <a:latin typeface="+mj-lt"/>
              </a:rPr>
              <a:t>of</a:t>
            </a:r>
            <a:br>
              <a:rPr lang="en-US" sz="3200" dirty="0" smtClean="0">
                <a:solidFill>
                  <a:schemeClr val="bg1"/>
                </a:solidFill>
                <a:latin typeface="+mj-lt"/>
              </a:rPr>
            </a:br>
            <a:r>
              <a:rPr lang="en-US" sz="3200" dirty="0" smtClean="0">
                <a:solidFill>
                  <a:schemeClr val="bg1"/>
                </a:solidFill>
                <a:latin typeface="+mj-lt"/>
              </a:rPr>
              <a:t>database </a:t>
            </a:r>
            <a:r>
              <a:rPr lang="en-US" sz="3200" dirty="0">
                <a:solidFill>
                  <a:schemeClr val="bg1"/>
                </a:solidFill>
                <a:latin typeface="+mj-lt"/>
              </a:rPr>
              <a:t>schemas</a:t>
            </a:r>
          </a:p>
          <a:p>
            <a:pPr marL="252000" lvl="1" indent="0" defTabSz="914325">
              <a:spcBef>
                <a:spcPts val="0"/>
              </a:spcBef>
              <a:spcAft>
                <a:spcPts val="1200"/>
              </a:spcAft>
              <a:buNone/>
            </a:pPr>
            <a:r>
              <a:rPr lang="en-US" sz="3200" dirty="0">
                <a:solidFill>
                  <a:schemeClr val="bg1"/>
                </a:solidFill>
                <a:latin typeface="+mj-lt"/>
              </a:rPr>
              <a:t>Supports platform targeting for </a:t>
            </a:r>
            <a:r>
              <a:rPr lang="en-US" sz="3200" dirty="0" smtClean="0">
                <a:solidFill>
                  <a:schemeClr val="bg1"/>
                </a:solidFill>
                <a:latin typeface="+mj-lt"/>
              </a:rPr>
              <a:t>both</a:t>
            </a:r>
            <a:br>
              <a:rPr lang="en-US" sz="3200" dirty="0" smtClean="0">
                <a:solidFill>
                  <a:schemeClr val="bg1"/>
                </a:solidFill>
                <a:latin typeface="+mj-lt"/>
              </a:rPr>
            </a:br>
            <a:r>
              <a:rPr lang="en-US" sz="3200" dirty="0" smtClean="0">
                <a:solidFill>
                  <a:schemeClr val="bg1"/>
                </a:solidFill>
                <a:latin typeface="+mj-lt"/>
              </a:rPr>
              <a:t>SQL </a:t>
            </a:r>
            <a:r>
              <a:rPr lang="en-US" sz="3200" dirty="0">
                <a:solidFill>
                  <a:schemeClr val="bg1"/>
                </a:solidFill>
                <a:latin typeface="+mj-lt"/>
              </a:rPr>
              <a:t>Server (2005 and </a:t>
            </a:r>
            <a:r>
              <a:rPr lang="en-US" sz="3200" dirty="0" smtClean="0">
                <a:solidFill>
                  <a:schemeClr val="bg1"/>
                </a:solidFill>
                <a:latin typeface="+mj-lt"/>
              </a:rPr>
              <a:t>above)</a:t>
            </a:r>
            <a:br>
              <a:rPr lang="en-US" sz="3200" dirty="0" smtClean="0">
                <a:solidFill>
                  <a:schemeClr val="bg1"/>
                </a:solidFill>
                <a:latin typeface="+mj-lt"/>
              </a:rPr>
            </a:br>
            <a:r>
              <a:rPr lang="en-US" sz="3200" dirty="0" smtClean="0">
                <a:solidFill>
                  <a:schemeClr val="bg1"/>
                </a:solidFill>
                <a:latin typeface="+mj-lt"/>
              </a:rPr>
              <a:t>and SQL </a:t>
            </a:r>
            <a:r>
              <a:rPr lang="en-US" sz="3200" dirty="0">
                <a:solidFill>
                  <a:schemeClr val="bg1"/>
                </a:solidFill>
                <a:latin typeface="+mj-lt"/>
              </a:rPr>
              <a:t>Database</a:t>
            </a:r>
          </a:p>
          <a:p>
            <a:pPr marL="252000" lvl="1" indent="0" defTabSz="914325">
              <a:spcBef>
                <a:spcPts val="0"/>
              </a:spcBef>
              <a:spcAft>
                <a:spcPts val="1200"/>
              </a:spcAft>
              <a:buNone/>
            </a:pPr>
            <a:r>
              <a:rPr lang="en-US" sz="3200" dirty="0">
                <a:solidFill>
                  <a:schemeClr val="bg1"/>
                </a:solidFill>
                <a:latin typeface="+mj-lt"/>
              </a:rPr>
              <a:t>Build from </a:t>
            </a:r>
            <a:r>
              <a:rPr lang="en-US" sz="3200" dirty="0" smtClean="0">
                <a:solidFill>
                  <a:schemeClr val="bg1"/>
                </a:solidFill>
                <a:latin typeface="+mj-lt"/>
              </a:rPr>
              <a:t>scratch</a:t>
            </a:r>
            <a:br>
              <a:rPr lang="en-US" sz="3200" dirty="0" smtClean="0">
                <a:solidFill>
                  <a:schemeClr val="bg1"/>
                </a:solidFill>
                <a:latin typeface="+mj-lt"/>
              </a:rPr>
            </a:br>
            <a:r>
              <a:rPr lang="en-US" sz="3200" dirty="0" smtClean="0">
                <a:solidFill>
                  <a:schemeClr val="bg1"/>
                </a:solidFill>
                <a:latin typeface="+mj-lt"/>
              </a:rPr>
              <a:t>or </a:t>
            </a:r>
            <a:r>
              <a:rPr lang="en-US" sz="3200" dirty="0">
                <a:solidFill>
                  <a:schemeClr val="bg1"/>
                </a:solidFill>
                <a:latin typeface="+mj-lt"/>
              </a:rPr>
              <a:t>extract from existing </a:t>
            </a:r>
            <a:r>
              <a:rPr lang="en-US" sz="3200" dirty="0" err="1" smtClean="0">
                <a:solidFill>
                  <a:schemeClr val="bg1"/>
                </a:solidFill>
                <a:latin typeface="+mj-lt"/>
              </a:rPr>
              <a:t>db</a:t>
            </a:r>
            <a:endParaRPr lang="en-US" sz="32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Data-Tier Application Framework </a:t>
            </a:r>
            <a:r>
              <a:rPr lang="en-US" dirty="0" smtClean="0"/>
              <a:t>(</a:t>
            </a:r>
            <a:r>
              <a:rPr lang="en-US" dirty="0"/>
              <a:t>DAC </a:t>
            </a:r>
            <a:r>
              <a:rPr lang="en-US" dirty="0" err="1"/>
              <a:t>Fx</a:t>
            </a:r>
            <a:r>
              <a:rPr lang="en-US" dirty="0" smtClean="0"/>
              <a:t>)</a:t>
            </a:r>
            <a:endParaRPr lang="en-US" dirty="0"/>
          </a:p>
        </p:txBody>
      </p:sp>
      <p:pic>
        <p:nvPicPr>
          <p:cNvPr id="8" name="Picture 7"/>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0517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530942"/>
            <a:ext cx="12192000" cy="632705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Data </a:t>
            </a:r>
            <a:r>
              <a:rPr lang="en-US" sz="4000" dirty="0" smtClean="0">
                <a:solidFill>
                  <a:schemeClr val="bg1"/>
                </a:solidFill>
                <a:latin typeface="+mj-lt"/>
              </a:rPr>
              <a:t>Tools</a:t>
            </a:r>
          </a:p>
          <a:p>
            <a:pPr marL="252000" lvl="1" indent="0" defTabSz="914325">
              <a:spcBef>
                <a:spcPts val="0"/>
              </a:spcBef>
              <a:spcAft>
                <a:spcPts val="1200"/>
              </a:spcAft>
              <a:buNone/>
            </a:pPr>
            <a:endParaRPr lang="en-US" sz="4000" dirty="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Server 2012/2014 Management Studio</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SQL </a:t>
            </a:r>
            <a:r>
              <a:rPr lang="en-US" sz="4000" dirty="0">
                <a:solidFill>
                  <a:schemeClr val="bg1"/>
                </a:solidFill>
                <a:latin typeface="+mj-lt"/>
              </a:rPr>
              <a:t>Database Import/Export Service</a:t>
            </a:r>
          </a:p>
          <a:p>
            <a:pPr marL="252000" lvl="1" indent="0" defTabSz="914325">
              <a:spcBef>
                <a:spcPts val="0"/>
              </a:spcBef>
              <a:spcAft>
                <a:spcPts val="1200"/>
              </a:spcAft>
              <a:buNone/>
            </a:pPr>
            <a:endParaRPr lang="en-US" sz="4000" dirty="0" smtClean="0">
              <a:solidFill>
                <a:schemeClr val="bg1"/>
              </a:solidFill>
              <a:latin typeface="+mj-lt"/>
            </a:endParaRPr>
          </a:p>
          <a:p>
            <a:pPr marL="252000" lvl="1" indent="0" defTabSz="914325">
              <a:spcBef>
                <a:spcPts val="0"/>
              </a:spcBef>
              <a:spcAft>
                <a:spcPts val="1200"/>
              </a:spcAft>
              <a:buNone/>
            </a:pPr>
            <a:r>
              <a:rPr lang="en-US" sz="4000" dirty="0" smtClean="0">
                <a:solidFill>
                  <a:schemeClr val="bg1"/>
                </a:solidFill>
                <a:latin typeface="+mj-lt"/>
              </a:rPr>
              <a:t>http://sqldacexamples.codeplex.com</a:t>
            </a:r>
            <a:endParaRPr lang="en-US" sz="4000" dirty="0">
              <a:solidFill>
                <a:schemeClr val="bg1"/>
              </a:solidFill>
              <a:latin typeface="+mj-lt"/>
            </a:endParaRPr>
          </a:p>
        </p:txBody>
      </p:sp>
      <p:sp>
        <p:nvSpPr>
          <p:cNvPr id="5"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Database Deployment - How To Get The Latest DAC </a:t>
            </a:r>
            <a:r>
              <a:rPr lang="en-US" dirty="0" err="1"/>
              <a:t>Fx</a:t>
            </a:r>
            <a:endParaRPr lang="en-US" dirty="0"/>
          </a:p>
        </p:txBody>
      </p:sp>
      <p:pic>
        <p:nvPicPr>
          <p:cNvPr id="4" name="Picture 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5376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fade">
                                      <p:cBhvr>
                                        <p:cTn id="16"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3600" dirty="0" err="1" smtClean="0">
                <a:solidFill>
                  <a:schemeClr val="bg1"/>
                </a:solidFill>
                <a:latin typeface="+mj-lt"/>
              </a:rPr>
              <a:t>loginmanager</a:t>
            </a:r>
            <a:r>
              <a:rPr lang="en-US" sz="3600" dirty="0" smtClean="0">
                <a:solidFill>
                  <a:schemeClr val="bg1"/>
                </a:solidFill>
                <a:latin typeface="+mj-lt"/>
              </a:rPr>
              <a:t> role:</a:t>
            </a:r>
            <a:r>
              <a:rPr lang="en-US" sz="4400" dirty="0">
                <a:solidFill>
                  <a:schemeClr val="bg1"/>
                </a:solidFill>
                <a:latin typeface="+mj-lt"/>
              </a:rPr>
              <a:t/>
            </a:r>
            <a:br>
              <a:rPr lang="en-US" sz="4400" dirty="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a:t>
            </a:r>
            <a:r>
              <a:rPr lang="en-US" sz="4400" dirty="0" smtClean="0">
                <a:solidFill>
                  <a:schemeClr val="bg1"/>
                </a:solidFill>
                <a:latin typeface="+mj-lt"/>
              </a:rPr>
              <a:t>logins</a:t>
            </a:r>
          </a:p>
          <a:p>
            <a:pPr marL="252000" lvl="1" indent="0" defTabSz="914325">
              <a:spcBef>
                <a:spcPts val="1200"/>
              </a:spcBef>
              <a:buNone/>
            </a:pPr>
            <a:r>
              <a:rPr lang="en-US" sz="3600" dirty="0" err="1" smtClean="0">
                <a:solidFill>
                  <a:schemeClr val="bg1"/>
                </a:solidFill>
                <a:latin typeface="+mj-lt"/>
              </a:rPr>
              <a:t>dbmanager</a:t>
            </a:r>
            <a:r>
              <a:rPr lang="en-US" sz="3600" dirty="0" smtClean="0">
                <a:solidFill>
                  <a:schemeClr val="bg1"/>
                </a:solidFill>
                <a:latin typeface="+mj-lt"/>
              </a:rPr>
              <a:t> role:</a:t>
            </a:r>
            <a:r>
              <a:rPr lang="en-US" sz="4400" dirty="0" smtClean="0">
                <a:solidFill>
                  <a:schemeClr val="bg1"/>
                </a:solidFill>
                <a:latin typeface="+mj-lt"/>
              </a:rPr>
              <a:t/>
            </a:r>
            <a:br>
              <a:rPr lang="en-US" sz="4400" dirty="0" smtClean="0">
                <a:solidFill>
                  <a:schemeClr val="bg1"/>
                </a:solidFill>
                <a:latin typeface="+mj-lt"/>
              </a:rPr>
            </a:br>
            <a:r>
              <a:rPr lang="en-US" sz="4400" dirty="0" smtClean="0">
                <a:solidFill>
                  <a:schemeClr val="bg1"/>
                </a:solidFill>
                <a:latin typeface="+mj-lt"/>
              </a:rPr>
              <a:t>Server-Level </a:t>
            </a:r>
            <a:r>
              <a:rPr lang="en-US" sz="4400" dirty="0">
                <a:solidFill>
                  <a:schemeClr val="bg1"/>
                </a:solidFill>
                <a:latin typeface="+mj-lt"/>
              </a:rPr>
              <a:t>security role for creating databases</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SQL Database Server Security</a:t>
            </a:r>
            <a:endParaRPr lang="en-US"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33835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Manage </a:t>
            </a:r>
            <a:r>
              <a:rPr lang="en-US" sz="4400" dirty="0">
                <a:solidFill>
                  <a:schemeClr val="bg1"/>
                </a:solidFill>
                <a:latin typeface="+mj-lt"/>
              </a:rPr>
              <a:t>users with </a:t>
            </a:r>
            <a:br>
              <a:rPr lang="en-US" sz="4400" dirty="0">
                <a:solidFill>
                  <a:schemeClr val="bg1"/>
                </a:solidFill>
                <a:latin typeface="+mj-lt"/>
              </a:rPr>
            </a:br>
            <a:r>
              <a:rPr lang="en-US" sz="4400" dirty="0" smtClean="0">
                <a:solidFill>
                  <a:schemeClr val="bg1"/>
                </a:solidFill>
                <a:latin typeface="+mj-lt"/>
              </a:rPr>
              <a:t>CREATE </a:t>
            </a:r>
            <a:r>
              <a:rPr lang="en-US" sz="4400" dirty="0">
                <a:solidFill>
                  <a:schemeClr val="bg1"/>
                </a:solidFill>
                <a:latin typeface="+mj-lt"/>
              </a:rPr>
              <a:t>/ ALTER / DROP USER </a:t>
            </a:r>
            <a:r>
              <a:rPr lang="en-US" sz="4400" dirty="0" smtClean="0">
                <a:solidFill>
                  <a:schemeClr val="bg1"/>
                </a:solidFill>
                <a:latin typeface="+mj-lt"/>
              </a:rPr>
              <a:t>commands</a:t>
            </a:r>
          </a:p>
          <a:p>
            <a:pPr marL="252000" lvl="1" indent="0" defTabSz="914325">
              <a:spcBef>
                <a:spcPts val="1200"/>
              </a:spcBef>
              <a:buNone/>
            </a:pPr>
            <a:r>
              <a:rPr lang="en-US" sz="4400" dirty="0" smtClean="0">
                <a:solidFill>
                  <a:schemeClr val="bg1"/>
                </a:solidFill>
                <a:latin typeface="+mj-lt"/>
              </a:rPr>
              <a:t>Add </a:t>
            </a:r>
            <a:r>
              <a:rPr lang="en-US" sz="4400" dirty="0">
                <a:solidFill>
                  <a:schemeClr val="bg1"/>
                </a:solidFill>
                <a:latin typeface="+mj-lt"/>
              </a:rPr>
              <a:t>users to roles via </a:t>
            </a:r>
            <a:r>
              <a:rPr lang="en-US" sz="4400" dirty="0" err="1">
                <a:solidFill>
                  <a:schemeClr val="bg1"/>
                </a:solidFill>
                <a:latin typeface="+mj-lt"/>
              </a:rPr>
              <a:t>sp_add_rolemember</a:t>
            </a:r>
            <a:r>
              <a:rPr lang="en-US" sz="4400" dirty="0">
                <a:solidFill>
                  <a:schemeClr val="bg1"/>
                </a:solidFill>
                <a:latin typeface="+mj-lt"/>
              </a:rPr>
              <a:t> to grant </a:t>
            </a:r>
            <a:r>
              <a:rPr lang="en-US" sz="4400" dirty="0" smtClean="0">
                <a:solidFill>
                  <a:schemeClr val="bg1"/>
                </a:solidFill>
                <a:latin typeface="+mj-lt"/>
              </a:rPr>
              <a:t>privileges</a:t>
            </a:r>
          </a:p>
          <a:p>
            <a:pPr marL="252000" lvl="1" indent="0" defTabSz="914325">
              <a:spcBef>
                <a:spcPts val="1200"/>
              </a:spcBef>
              <a:buNone/>
            </a:pPr>
            <a:r>
              <a:rPr lang="en-US" sz="4400" dirty="0" smtClean="0">
                <a:solidFill>
                  <a:schemeClr val="bg1"/>
                </a:solidFill>
                <a:latin typeface="+mj-lt"/>
              </a:rPr>
              <a:t>Utilize </a:t>
            </a:r>
            <a:r>
              <a:rPr lang="en-US" sz="4400" dirty="0">
                <a:solidFill>
                  <a:schemeClr val="bg1"/>
                </a:solidFill>
                <a:latin typeface="+mj-lt"/>
              </a:rPr>
              <a:t>schemas where appropriate</a:t>
            </a: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SQL Database Security</a:t>
            </a:r>
          </a:p>
        </p:txBody>
      </p:sp>
      <p:sp>
        <p:nvSpPr>
          <p:cNvPr id="8"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28732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27687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6858000"/>
          </a:xfrm>
        </p:spPr>
        <p:txBody>
          <a:bodyPr>
            <a:noAutofit/>
          </a:bodyPr>
          <a:lstStyle/>
          <a:p>
            <a:pPr marL="252000" algn="l">
              <a:spcBef>
                <a:spcPts val="1200"/>
              </a:spcBef>
            </a:pPr>
            <a:r>
              <a:rPr lang="en-US" sz="4400" dirty="0" smtClean="0"/>
              <a:t>Tabular Data Stream (TDS) protocol over TCP/IP</a:t>
            </a:r>
          </a:p>
          <a:p>
            <a:pPr marL="252000" algn="l">
              <a:spcBef>
                <a:spcPts val="1200"/>
              </a:spcBef>
            </a:pPr>
            <a:r>
              <a:rPr lang="en-US" sz="4400" dirty="0" smtClean="0"/>
              <a:t>SSL required</a:t>
            </a:r>
            <a:endParaRPr lang="en-US" sz="4400" dirty="0"/>
          </a:p>
        </p:txBody>
      </p:sp>
      <p:sp>
        <p:nvSpPr>
          <p:cNvPr id="6" name="TextBox 5"/>
          <p:cNvSpPr txBox="1"/>
          <p:nvPr/>
        </p:nvSpPr>
        <p:spPr>
          <a:xfrm>
            <a:off x="6203379" y="3644656"/>
            <a:ext cx="5153553" cy="3000821"/>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add</a:t>
            </a:r>
            <a:r>
              <a:rPr lang="en-US" sz="1600" dirty="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Source=</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2828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2518405" y="2165837"/>
            <a:ext cx="7155190" cy="2526327"/>
            <a:chOff x="3461476" y="1728692"/>
            <a:chExt cx="7155190" cy="2526327"/>
          </a:xfrm>
        </p:grpSpPr>
        <p:grpSp>
          <p:nvGrpSpPr>
            <p:cNvPr id="6" name="Group 5"/>
            <p:cNvGrpSpPr/>
            <p:nvPr/>
          </p:nvGrpSpPr>
          <p:grpSpPr>
            <a:xfrm>
              <a:off x="3461476" y="1728692"/>
              <a:ext cx="7107833" cy="923330"/>
              <a:chOff x="3472289" y="1728692"/>
              <a:chExt cx="7107833" cy="923330"/>
            </a:xfrm>
          </p:grpSpPr>
          <p:sp>
            <p:nvSpPr>
              <p:cNvPr id="10" name="TextBox 9"/>
              <p:cNvSpPr txBox="1"/>
              <p:nvPr/>
            </p:nvSpPr>
            <p:spPr>
              <a:xfrm>
                <a:off x="4421095" y="1728692"/>
                <a:ext cx="6159027"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On The Server</a:t>
                </a:r>
              </a:p>
            </p:txBody>
          </p:sp>
          <p:sp>
            <p:nvSpPr>
              <p:cNvPr id="12" name="Freeform 58"/>
              <p:cNvSpPr>
                <a:spLocks noEditPoints="1"/>
              </p:cNvSpPr>
              <p:nvPr/>
            </p:nvSpPr>
            <p:spPr bwMode="black">
              <a:xfrm>
                <a:off x="3472289" y="1812501"/>
                <a:ext cx="705075" cy="7557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3" name="Group 2"/>
            <p:cNvGrpSpPr/>
            <p:nvPr/>
          </p:nvGrpSpPr>
          <p:grpSpPr>
            <a:xfrm>
              <a:off x="3461476" y="3331689"/>
              <a:ext cx="7155190" cy="923330"/>
              <a:chOff x="3461476" y="4428969"/>
              <a:chExt cx="7155190" cy="923330"/>
            </a:xfrm>
          </p:grpSpPr>
          <p:sp>
            <p:nvSpPr>
              <p:cNvPr id="7" name="TextBox 6"/>
              <p:cNvSpPr txBox="1"/>
              <p:nvPr/>
            </p:nvSpPr>
            <p:spPr>
              <a:xfrm>
                <a:off x="4339816" y="4428969"/>
                <a:ext cx="6276850" cy="92333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5400" dirty="0">
                    <a:latin typeface="+mj-lt"/>
                  </a:rPr>
                  <a:t>Within The Database</a:t>
                </a:r>
              </a:p>
            </p:txBody>
          </p:sp>
          <p:sp>
            <p:nvSpPr>
              <p:cNvPr id="13" name="Freeform 83"/>
              <p:cNvSpPr>
                <a:spLocks noEditPoints="1"/>
              </p:cNvSpPr>
              <p:nvPr/>
            </p:nvSpPr>
            <p:spPr bwMode="black">
              <a:xfrm>
                <a:off x="3461476" y="4541652"/>
                <a:ext cx="715888" cy="75571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sp>
        <p:nvSpPr>
          <p:cNvPr id="11"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There </a:t>
            </a:r>
            <a:r>
              <a:rPr lang="en-US" dirty="0" smtClean="0"/>
              <a:t>are two ways to </a:t>
            </a:r>
            <a:r>
              <a:rPr lang="en-US" dirty="0"/>
              <a:t>Secure </a:t>
            </a:r>
            <a:r>
              <a:rPr lang="en-US" dirty="0" smtClean="0"/>
              <a:t>a database</a:t>
            </a:r>
            <a:endParaRPr lang="en-US" dirty="0"/>
          </a:p>
        </p:txBody>
      </p:sp>
      <p:pic>
        <p:nvPicPr>
          <p:cNvPr id="14" name="Picture 13"/>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3696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SQL </a:t>
            </a:r>
            <a:r>
              <a:rPr lang="en-US" sz="4400" dirty="0">
                <a:solidFill>
                  <a:schemeClr val="bg1"/>
                </a:solidFill>
                <a:latin typeface="+mj-lt"/>
              </a:rPr>
              <a:t>authentication </a:t>
            </a:r>
            <a:r>
              <a:rPr lang="en-US" sz="4400" dirty="0" smtClean="0">
                <a:solidFill>
                  <a:schemeClr val="bg1"/>
                </a:solidFill>
                <a:latin typeface="+mj-lt"/>
              </a:rPr>
              <a:t>supported</a:t>
            </a:r>
          </a:p>
          <a:p>
            <a:pPr marL="252000" lvl="1" indent="0" defTabSz="914325">
              <a:spcBef>
                <a:spcPts val="1200"/>
              </a:spcBef>
              <a:buNone/>
            </a:pPr>
            <a:r>
              <a:rPr lang="en-US" sz="4400" dirty="0" smtClean="0">
                <a:solidFill>
                  <a:schemeClr val="bg1"/>
                </a:solidFill>
                <a:latin typeface="+mj-lt"/>
              </a:rPr>
              <a:t>No </a:t>
            </a:r>
            <a:r>
              <a:rPr lang="en-US" sz="4400" dirty="0">
                <a:solidFill>
                  <a:schemeClr val="bg1"/>
                </a:solidFill>
                <a:latin typeface="+mj-lt"/>
              </a:rPr>
              <a:t>Integrated </a:t>
            </a:r>
            <a:r>
              <a:rPr lang="en-US" sz="4400" dirty="0" smtClean="0">
                <a:solidFill>
                  <a:schemeClr val="bg1"/>
                </a:solidFill>
                <a:latin typeface="+mj-lt"/>
              </a:rPr>
              <a:t>authentication</a:t>
            </a:r>
          </a:p>
          <a:p>
            <a:pPr marL="252000" lvl="1" indent="0" defTabSz="914325">
              <a:spcBef>
                <a:spcPts val="1200"/>
              </a:spcBef>
              <a:buNone/>
            </a:pPr>
            <a:r>
              <a:rPr lang="en-US" sz="4400" dirty="0" smtClean="0">
                <a:solidFill>
                  <a:schemeClr val="bg1"/>
                </a:solidFill>
                <a:latin typeface="+mj-lt"/>
              </a:rPr>
              <a:t>The </a:t>
            </a:r>
            <a:r>
              <a:rPr lang="en-US" sz="4400" dirty="0">
                <a:solidFill>
                  <a:schemeClr val="bg1"/>
                </a:solidFill>
                <a:latin typeface="+mj-lt"/>
              </a:rPr>
              <a:t>Admin login is similar to </a:t>
            </a:r>
            <a:r>
              <a:rPr lang="en-US" sz="4400" dirty="0" err="1" smtClean="0">
                <a:solidFill>
                  <a:schemeClr val="bg1"/>
                </a:solidFill>
                <a:latin typeface="+mj-lt"/>
              </a:rPr>
              <a:t>sa</a:t>
            </a:r>
            <a:endParaRPr lang="en-US" sz="4400" dirty="0" smtClean="0">
              <a:solidFill>
                <a:schemeClr val="bg1"/>
              </a:solidFill>
              <a:latin typeface="+mj-lt"/>
            </a:endParaRPr>
          </a:p>
          <a:p>
            <a:pPr marL="252000" lvl="1" indent="0" defTabSz="914325">
              <a:spcBef>
                <a:spcPts val="1200"/>
              </a:spcBef>
              <a:buNone/>
            </a:pPr>
            <a:r>
              <a:rPr lang="en-US" sz="4400" dirty="0">
                <a:solidFill>
                  <a:schemeClr val="bg1"/>
                </a:solidFill>
                <a:latin typeface="+mj-lt"/>
              </a:rPr>
              <a:t>Connect to master to administer </a:t>
            </a:r>
            <a:r>
              <a:rPr lang="en-US" sz="4400" dirty="0" smtClean="0">
                <a:solidFill>
                  <a:schemeClr val="bg1"/>
                </a:solidFill>
                <a:latin typeface="+mj-lt"/>
              </a:rPr>
              <a:t>logins</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On </a:t>
            </a:r>
            <a:r>
              <a:rPr lang="en-US" altLang="zh-CN" dirty="0"/>
              <a:t>The </a:t>
            </a:r>
            <a:r>
              <a:rPr lang="en-US" altLang="zh-CN" dirty="0" smtClean="0"/>
              <a:t>Server</a:t>
            </a:r>
            <a:endParaRPr lang="en-US" altLang="zh-CN" dirty="0"/>
          </a:p>
        </p:txBody>
      </p:sp>
      <p:sp>
        <p:nvSpPr>
          <p:cNvPr id="8" name="Freeform 58"/>
          <p:cNvSpPr>
            <a:spLocks noEditPoints="1"/>
          </p:cNvSpPr>
          <p:nvPr/>
        </p:nvSpPr>
        <p:spPr bwMode="black">
          <a:xfrm>
            <a:off x="11426854" y="50800"/>
            <a:ext cx="663545" cy="7112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2801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a:xfrm>
            <a:off x="0" y="0"/>
            <a:ext cx="12192000" cy="685799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a:solidFill>
                  <a:schemeClr val="bg1"/>
                </a:solidFill>
                <a:latin typeface="+mj-lt"/>
              </a:rPr>
              <a:t>Logins require an associated user </a:t>
            </a:r>
            <a:r>
              <a:rPr lang="en-US" sz="4400" dirty="0" smtClean="0">
                <a:solidFill>
                  <a:schemeClr val="bg1"/>
                </a:solidFill>
                <a:latin typeface="+mj-lt"/>
              </a:rPr>
              <a:t>account</a:t>
            </a:r>
          </a:p>
          <a:p>
            <a:pPr marL="252000" lvl="1" indent="0" defTabSz="914325">
              <a:spcBef>
                <a:spcPts val="1200"/>
              </a:spcBef>
              <a:buNone/>
            </a:pPr>
            <a:r>
              <a:rPr lang="en-US" sz="4400" dirty="0" smtClean="0">
                <a:solidFill>
                  <a:schemeClr val="bg1"/>
                </a:solidFill>
                <a:latin typeface="+mj-lt"/>
              </a:rPr>
              <a:t>Admin </a:t>
            </a:r>
            <a:r>
              <a:rPr lang="en-US" sz="4400" dirty="0">
                <a:solidFill>
                  <a:schemeClr val="bg1"/>
                </a:solidFill>
                <a:latin typeface="+mj-lt"/>
              </a:rPr>
              <a:t>login is automatically associated with </a:t>
            </a:r>
            <a:r>
              <a:rPr lang="en-US" sz="4400" dirty="0" err="1" smtClean="0">
                <a:solidFill>
                  <a:schemeClr val="bg1"/>
                </a:solidFill>
                <a:latin typeface="+mj-lt"/>
              </a:rPr>
              <a:t>dbo</a:t>
            </a:r>
            <a:endParaRPr lang="en-US" sz="4400" dirty="0">
              <a:solidFill>
                <a:schemeClr val="bg1"/>
              </a:solidFill>
              <a:latin typeface="+mj-lt"/>
            </a:endParaRPr>
          </a:p>
          <a:p>
            <a:pPr marL="252000" lvl="1" indent="0" defTabSz="914325">
              <a:spcBef>
                <a:spcPts val="1200"/>
              </a:spcBef>
              <a:buNone/>
            </a:pPr>
            <a:r>
              <a:rPr lang="en-US" sz="4400" dirty="0">
                <a:solidFill>
                  <a:schemeClr val="bg1"/>
                </a:solidFill>
                <a:latin typeface="+mj-lt"/>
              </a:rPr>
              <a:t>The </a:t>
            </a:r>
            <a:r>
              <a:rPr lang="en-US" sz="4400" dirty="0" err="1">
                <a:solidFill>
                  <a:schemeClr val="bg1"/>
                </a:solidFill>
                <a:latin typeface="+mj-lt"/>
              </a:rPr>
              <a:t>dbo</a:t>
            </a:r>
            <a:r>
              <a:rPr lang="en-US" sz="4400" dirty="0">
                <a:solidFill>
                  <a:schemeClr val="bg1"/>
                </a:solidFill>
                <a:latin typeface="+mj-lt"/>
              </a:rPr>
              <a:t> has full rights in the </a:t>
            </a:r>
            <a:r>
              <a:rPr lang="en-US" sz="4400" dirty="0" smtClean="0">
                <a:solidFill>
                  <a:schemeClr val="bg1"/>
                </a:solidFill>
                <a:latin typeface="+mj-lt"/>
              </a:rPr>
              <a:t>database</a:t>
            </a:r>
            <a:endParaRPr lang="en-US" sz="4400" dirty="0">
              <a:solidFill>
                <a:schemeClr val="bg1"/>
              </a:solidFill>
              <a:latin typeface="+mj-lt"/>
            </a:endParaRPr>
          </a:p>
        </p:txBody>
      </p:sp>
      <p:sp>
        <p:nvSpPr>
          <p:cNvPr id="7" name="Title 3"/>
          <p:cNvSpPr txBox="1">
            <a:spLocks/>
          </p:cNvSpPr>
          <p:nvPr/>
        </p:nvSpPr>
        <p:spPr>
          <a:xfrm>
            <a:off x="0" y="0"/>
            <a:ext cx="12192000" cy="812800"/>
          </a:xfrm>
          <a:prstGeom prst="rect">
            <a:avLst/>
          </a:prstGeom>
        </p:spPr>
        <p:txBody>
          <a:bodyPr vert="horz" lIns="91440" tIns="45720" rIns="91440" bIns="45720" rtlCol="0" anchor="ctr">
            <a:no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ltLang="zh-CN" dirty="0" smtClean="0"/>
              <a:t>Within </a:t>
            </a:r>
            <a:r>
              <a:rPr lang="en-US" altLang="zh-CN" dirty="0"/>
              <a:t>The </a:t>
            </a:r>
            <a:r>
              <a:rPr lang="en-US" altLang="zh-CN" dirty="0" smtClean="0"/>
              <a:t>Database</a:t>
            </a:r>
            <a:endParaRPr lang="en-US" altLang="zh-CN" dirty="0"/>
          </a:p>
        </p:txBody>
      </p:sp>
      <p:sp>
        <p:nvSpPr>
          <p:cNvPr id="10" name="Freeform 83"/>
          <p:cNvSpPr>
            <a:spLocks noEditPoints="1"/>
          </p:cNvSpPr>
          <p:nvPr/>
        </p:nvSpPr>
        <p:spPr bwMode="black">
          <a:xfrm>
            <a:off x="11426854" y="50800"/>
            <a:ext cx="663545" cy="7112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812836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Security </a:t>
            </a:r>
            <a:r>
              <a:rPr lang="en-US" dirty="0" smtClean="0"/>
              <a:t>with the Firewall</a:t>
            </a:r>
            <a:endParaRPr lang="en-US" dirty="0"/>
          </a:p>
        </p:txBody>
      </p:sp>
      <p:sp>
        <p:nvSpPr>
          <p:cNvPr id="5" name="Content Placeholder 4"/>
          <p:cNvSpPr>
            <a:spLocks noGrp="1"/>
          </p:cNvSpPr>
          <p:nvPr>
            <p:ph type="body" sz="quarter" idx="4294967295"/>
          </p:nvPr>
        </p:nvSpPr>
        <p:spPr>
          <a:xfrm>
            <a:off x="0" y="574675"/>
            <a:ext cx="12192000" cy="4073525"/>
          </a:xfrm>
        </p:spPr>
        <p:txBody>
          <a:bodyPr>
            <a:noAutofit/>
          </a:bodyPr>
          <a:lstStyle/>
          <a:p>
            <a:pPr marL="252000" algn="l"/>
            <a:r>
              <a:rPr lang="en-US" sz="3600" dirty="0"/>
              <a:t>IP Address-based access control for SQL Database</a:t>
            </a:r>
          </a:p>
          <a:p>
            <a:pPr marL="252000" algn="l"/>
            <a:r>
              <a:rPr lang="en-US" sz="3600" dirty="0"/>
              <a:t>Rules can be defined at the server and database</a:t>
            </a:r>
          </a:p>
          <a:p>
            <a:pPr marL="252000" algn="l"/>
            <a:r>
              <a:rPr lang="en-US" sz="3600" dirty="0"/>
              <a:t>No IP authorized by default</a:t>
            </a:r>
          </a:p>
          <a:p>
            <a:pPr marL="252000" algn="l"/>
            <a:r>
              <a:rPr lang="en-US" sz="3600" dirty="0"/>
              <a:t>Configurable using the SQL Database Portal and REST API</a:t>
            </a:r>
          </a:p>
          <a:p>
            <a:pPr marL="252000" algn="l"/>
            <a:r>
              <a:rPr lang="en-US" sz="3600" dirty="0"/>
              <a:t>Option to disable/enable access from applications hosted in Microsoft Azure</a:t>
            </a:r>
          </a:p>
        </p:txBody>
      </p:sp>
      <p:pic>
        <p:nvPicPr>
          <p:cNvPr id="1026" name="Picture 2" descr="C:\Users\Magnus\AppData\Local\Temp\SNAGHTMLd3718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26" y="4395019"/>
            <a:ext cx="9163948" cy="2341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990026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Connecting To SQL Database</a:t>
            </a:r>
          </a:p>
        </p:txBody>
      </p:sp>
      <p:sp>
        <p:nvSpPr>
          <p:cNvPr id="5" name="Content Placeholder 4"/>
          <p:cNvSpPr>
            <a:spLocks noGrp="1"/>
          </p:cNvSpPr>
          <p:nvPr>
            <p:ph type="body" sz="quarter" idx="4294967295"/>
          </p:nvPr>
        </p:nvSpPr>
        <p:spPr>
          <a:xfrm>
            <a:off x="0" y="0"/>
            <a:ext cx="12192000" cy="4616605"/>
          </a:xfrm>
        </p:spPr>
        <p:txBody>
          <a:bodyPr>
            <a:noAutofit/>
          </a:bodyPr>
          <a:lstStyle/>
          <a:p>
            <a:pPr marL="252000">
              <a:spcBef>
                <a:spcPts val="1200"/>
              </a:spcBef>
            </a:pPr>
            <a:r>
              <a:rPr lang="en-US" sz="4400" dirty="0" smtClean="0"/>
              <a:t>The same way you’ve always done it!</a:t>
            </a:r>
            <a:endParaRPr lang="en-US" sz="4400" dirty="0"/>
          </a:p>
        </p:txBody>
      </p:sp>
      <p:sp>
        <p:nvSpPr>
          <p:cNvPr id="6" name="TextBox 5"/>
          <p:cNvSpPr txBox="1"/>
          <p:nvPr/>
        </p:nvSpPr>
        <p:spPr>
          <a:xfrm>
            <a:off x="3519224" y="3198608"/>
            <a:ext cx="5153553" cy="2954655"/>
          </a:xfrm>
          <a:prstGeom prst="rect">
            <a:avLst/>
          </a:prstGeom>
          <a:solidFill>
            <a:schemeClr val="bg1">
              <a:alpha val="50000"/>
            </a:schemeClr>
          </a:solidFill>
          <a:ln>
            <a:solidFill>
              <a:schemeClr val="accent2">
                <a:alpha val="50000"/>
              </a:schemeClr>
            </a:solidFill>
          </a:ln>
        </p:spPr>
        <p:txBody>
          <a:bodyPr wrap="square" lIns="91440" tIns="0" rIns="0" bIns="0" rtlCol="0">
            <a:spAutoFit/>
          </a:bodyPr>
          <a:lstStyle/>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smtClean="0">
                <a:solidFill>
                  <a:srgbClr val="0000FF"/>
                </a:solidFill>
                <a:latin typeface="Consolas"/>
              </a:rPr>
              <a:t>  &lt;</a:t>
            </a:r>
            <a:r>
              <a:rPr lang="en-US" sz="1600" dirty="0" smtClean="0">
                <a:solidFill>
                  <a:srgbClr val="A31515"/>
                </a:solidFill>
                <a:latin typeface="Consolas"/>
              </a:rPr>
              <a:t>add </a:t>
            </a:r>
            <a:r>
              <a:rPr lang="en-US" sz="1600" dirty="0" smtClean="0">
                <a:solidFill>
                  <a:srgbClr val="FF0000"/>
                </a:solidFill>
                <a:latin typeface="Consolas"/>
              </a:rPr>
              <a:t>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AdventureWorks</a:t>
            </a:r>
            <a:r>
              <a:rPr lang="en-US" sz="1600" dirty="0">
                <a:solidFill>
                  <a:srgbClr val="000000"/>
                </a:solidFill>
                <a:latin typeface="Consolas"/>
              </a:rPr>
              <a:t>"</a:t>
            </a:r>
            <a:r>
              <a:rPr lang="en-US" sz="1600" dirty="0">
                <a:solidFill>
                  <a:srgbClr val="FF0000"/>
                </a:solidFill>
                <a:latin typeface="Consolas"/>
              </a:rPr>
              <a:t>connectionString</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00"/>
                </a:solidFill>
                <a:latin typeface="Consolas"/>
              </a:rPr>
              <a:t>"</a:t>
            </a:r>
            <a:r>
              <a:rPr lang="en-US" sz="1600" dirty="0">
                <a:solidFill>
                  <a:srgbClr val="0000FF"/>
                </a:solidFill>
                <a:latin typeface="Consolas"/>
              </a:rPr>
              <a:t>Data </a:t>
            </a:r>
            <a:r>
              <a:rPr lang="en-US" sz="1600" dirty="0" smtClean="0">
                <a:solidFill>
                  <a:srgbClr val="0000FF"/>
                </a:solidFill>
                <a:latin typeface="Consolas"/>
              </a:rPr>
              <a:t>Source= </a:t>
            </a:r>
            <a:r>
              <a:rPr lang="en-US" sz="1600" dirty="0" smtClean="0">
                <a:solidFill>
                  <a:srgbClr val="0000FF"/>
                </a:solidFill>
                <a:highlight>
                  <a:srgbClr val="FFFF00"/>
                </a:highlight>
                <a:latin typeface="Consolas"/>
              </a:rPr>
              <a:t>[</a:t>
            </a:r>
            <a:r>
              <a:rPr lang="en-US" sz="1600" dirty="0">
                <a:solidFill>
                  <a:srgbClr val="0000FF"/>
                </a:solidFill>
                <a:highlight>
                  <a:srgbClr val="FFFF00"/>
                </a:highlight>
                <a:latin typeface="Consolas"/>
              </a:rPr>
              <a:t>server].database.windows.net</a:t>
            </a:r>
            <a:r>
              <a:rPr lang="en-US" sz="1600" dirty="0">
                <a:solidFill>
                  <a:srgbClr val="0000FF"/>
                </a:solidFill>
                <a:latin typeface="Consolas"/>
              </a:rPr>
              <a:t>;</a:t>
            </a:r>
            <a:endParaRPr lang="en-US" sz="800" dirty="0">
              <a:latin typeface="Segoe UI" pitchFamily="34" charset="0"/>
              <a:ea typeface="Segoe UI" pitchFamily="34" charset="0"/>
            </a:endParaRPr>
          </a:p>
          <a:p>
            <a:pPr marL="457120"/>
            <a:r>
              <a:rPr lang="en-US" sz="1600" dirty="0">
                <a:solidFill>
                  <a:srgbClr val="0000FF"/>
                </a:solidFill>
                <a:latin typeface="Consolas"/>
              </a:rPr>
              <a:t>Integrated Security=False;</a:t>
            </a:r>
            <a:endParaRPr lang="en-US" sz="800" dirty="0">
              <a:latin typeface="Segoe UI" pitchFamily="34" charset="0"/>
              <a:ea typeface="Segoe UI" pitchFamily="34" charset="0"/>
            </a:endParaRPr>
          </a:p>
          <a:p>
            <a:pPr marL="457120"/>
            <a:r>
              <a:rPr lang="en-US" sz="1600" dirty="0">
                <a:solidFill>
                  <a:srgbClr val="0000FF"/>
                </a:solidFill>
                <a:latin typeface="Consolas"/>
              </a:rPr>
              <a:t>Initial Catalog=ProductsDb;</a:t>
            </a:r>
            <a:endParaRPr lang="en-US" sz="800" dirty="0">
              <a:latin typeface="Segoe UI" pitchFamily="34" charset="0"/>
              <a:ea typeface="Segoe UI" pitchFamily="34" charset="0"/>
            </a:endParaRPr>
          </a:p>
          <a:p>
            <a:pPr marL="457120"/>
            <a:r>
              <a:rPr lang="en-US" sz="1600" dirty="0">
                <a:solidFill>
                  <a:srgbClr val="0000FF"/>
                </a:solidFill>
                <a:latin typeface="Consolas"/>
              </a:rPr>
              <a:t>User Id=[login]@[server];</a:t>
            </a:r>
            <a:endParaRPr lang="en-US" sz="800" dirty="0">
              <a:latin typeface="Segoe UI" pitchFamily="34" charset="0"/>
              <a:ea typeface="Segoe UI" pitchFamily="34" charset="0"/>
            </a:endParaRPr>
          </a:p>
          <a:p>
            <a:pPr marL="457120"/>
            <a:r>
              <a:rPr lang="en-US" sz="1600" dirty="0">
                <a:solidFill>
                  <a:srgbClr val="0000FF"/>
                </a:solidFill>
                <a:latin typeface="Consolas"/>
              </a:rPr>
              <a:t>Password=[password];</a:t>
            </a:r>
          </a:p>
          <a:p>
            <a:pPr marL="457120"/>
            <a:r>
              <a:rPr lang="en-US" sz="1600" dirty="0" err="1">
                <a:solidFill>
                  <a:srgbClr val="0000FF"/>
                </a:solidFill>
                <a:latin typeface="Consolas"/>
                <a:ea typeface="Segoe UI" pitchFamily="34" charset="0"/>
              </a:rPr>
              <a:t>Trusted_Connection</a:t>
            </a:r>
            <a:r>
              <a:rPr lang="en-US" sz="1600" dirty="0">
                <a:solidFill>
                  <a:srgbClr val="0000FF"/>
                </a:solidFill>
                <a:latin typeface="Consolas"/>
                <a:ea typeface="Segoe UI" pitchFamily="34" charset="0"/>
              </a:rPr>
              <a:t>=False;</a:t>
            </a:r>
            <a:endParaRPr lang="en-US" sz="800" dirty="0">
              <a:latin typeface="Segoe UI" pitchFamily="34" charset="0"/>
              <a:ea typeface="Segoe UI" pitchFamily="34" charset="0"/>
            </a:endParaRPr>
          </a:p>
          <a:p>
            <a:pPr marL="457120"/>
            <a:r>
              <a:rPr lang="en-US" sz="1600" dirty="0">
                <a:solidFill>
                  <a:srgbClr val="0000FF"/>
                </a:solidFill>
                <a:highlight>
                  <a:srgbClr val="FFFF00"/>
                </a:highlight>
                <a:latin typeface="Consolas"/>
              </a:rPr>
              <a:t>Encrypt=true</a:t>
            </a:r>
            <a:r>
              <a:rPr lang="en-US" sz="1600" dirty="0">
                <a:solidFill>
                  <a:srgbClr val="0000FF"/>
                </a:solidFill>
                <a:latin typeface="Consolas"/>
              </a:rPr>
              <a:t>;</a:t>
            </a:r>
            <a:r>
              <a:rPr lang="en-US" sz="1600" dirty="0">
                <a:solidFill>
                  <a:srgbClr val="000000"/>
                </a:solidFill>
                <a:latin typeface="Consolas"/>
              </a:rPr>
              <a:t>"</a:t>
            </a:r>
            <a:endParaRPr lang="en-US" sz="800" dirty="0">
              <a:latin typeface="Segoe UI" pitchFamily="34" charset="0"/>
              <a:ea typeface="Segoe UI" pitchFamily="34" charset="0"/>
            </a:endParaRPr>
          </a:p>
          <a:p>
            <a:r>
              <a:rPr lang="en-US" sz="1600" dirty="0" smtClean="0">
                <a:solidFill>
                  <a:srgbClr val="FF0000"/>
                </a:solidFill>
                <a:latin typeface="Consolas"/>
              </a:rPr>
              <a:t>    </a:t>
            </a:r>
            <a:r>
              <a:rPr lang="en-US" sz="1600" dirty="0" err="1" smtClean="0">
                <a:solidFill>
                  <a:srgbClr val="FF0000"/>
                </a:solidFill>
                <a:latin typeface="Consolas"/>
              </a:rPr>
              <a:t>providerName</a:t>
            </a:r>
            <a:r>
              <a:rPr lang="en-US" sz="1600" dirty="0">
                <a:solidFill>
                  <a:srgbClr val="0000FF"/>
                </a:solidFill>
                <a:latin typeface="Consolas"/>
              </a:rPr>
              <a:t>=</a:t>
            </a:r>
            <a:r>
              <a:rPr lang="en-US" sz="1600" dirty="0">
                <a:solidFill>
                  <a:srgbClr val="000000"/>
                </a:solidFill>
                <a:latin typeface="Consolas"/>
              </a:rPr>
              <a:t>"</a:t>
            </a:r>
            <a:r>
              <a:rPr lang="en-US" sz="1600" dirty="0">
                <a:solidFill>
                  <a:srgbClr val="0000FF"/>
                </a:solidFill>
                <a:latin typeface="Consolas"/>
              </a:rPr>
              <a:t>System.Data.SqlClient</a:t>
            </a:r>
            <a:r>
              <a:rPr lang="en-US" sz="1600" dirty="0">
                <a:solidFill>
                  <a:srgbClr val="000000"/>
                </a:solidFill>
                <a:latin typeface="Consolas"/>
              </a:rPr>
              <a:t>"</a:t>
            </a:r>
            <a:r>
              <a:rPr lang="en-US" sz="1600" dirty="0">
                <a:solidFill>
                  <a:srgbClr val="0000FF"/>
                </a:solidFill>
                <a:latin typeface="Consolas"/>
              </a:rPr>
              <a:t>/&gt;</a:t>
            </a:r>
            <a:endParaRPr lang="en-US" sz="800" dirty="0">
              <a:latin typeface="Segoe UI" pitchFamily="34" charset="0"/>
              <a:ea typeface="Segoe UI" pitchFamily="34" charset="0"/>
            </a:endParaRPr>
          </a:p>
          <a:p>
            <a:r>
              <a:rPr lang="en-US" sz="1600" dirty="0">
                <a:solidFill>
                  <a:srgbClr val="0000FF"/>
                </a:solidFill>
                <a:latin typeface="Consolas"/>
              </a:rPr>
              <a:t>&lt;/</a:t>
            </a:r>
            <a:r>
              <a:rPr lang="en-US" sz="1600" dirty="0">
                <a:solidFill>
                  <a:srgbClr val="A31515"/>
                </a:solidFill>
                <a:latin typeface="Consolas"/>
              </a:rPr>
              <a:t>connectionStrings</a:t>
            </a:r>
            <a:r>
              <a:rPr lang="en-US" sz="1600" dirty="0">
                <a:solidFill>
                  <a:srgbClr val="0000FF"/>
                </a:solidFill>
                <a:latin typeface="Consolas"/>
              </a:rPr>
              <a:t>&gt;</a:t>
            </a:r>
            <a:endParaRPr lang="en-US" sz="1600" dirty="0">
              <a:solidFill>
                <a:prstClr val="black"/>
              </a:solidFill>
              <a:latin typeface="Consolas"/>
            </a:endParaRP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69013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smtClean="0"/>
              <a:t>SQL </a:t>
            </a:r>
            <a:r>
              <a:rPr lang="en-US" dirty="0"/>
              <a:t>Database </a:t>
            </a:r>
            <a:r>
              <a:rPr lang="en-US" dirty="0" smtClean="0"/>
              <a:t>Considerations and Best Practices</a:t>
            </a:r>
            <a:endParaRPr lang="en-US" dirty="0"/>
          </a:p>
        </p:txBody>
      </p:sp>
      <p:sp>
        <p:nvSpPr>
          <p:cNvPr id="5" name="Content Placeholder 4"/>
          <p:cNvSpPr>
            <a:spLocks noGrp="1"/>
          </p:cNvSpPr>
          <p:nvPr>
            <p:ph type="body" sz="quarter" idx="4294967295"/>
          </p:nvPr>
        </p:nvSpPr>
        <p:spPr>
          <a:xfrm>
            <a:off x="2802194" y="530225"/>
            <a:ext cx="6587612" cy="6327775"/>
          </a:xfrm>
        </p:spPr>
        <p:txBody>
          <a:bodyPr>
            <a:noAutofit/>
          </a:bodyPr>
          <a:lstStyle/>
          <a:p>
            <a:pPr marL="252000" algn="l">
              <a:spcBef>
                <a:spcPts val="2400"/>
              </a:spcBef>
            </a:pPr>
            <a:r>
              <a:rPr lang="en-US" sz="4400" dirty="0"/>
              <a:t>login: [login]@[server]</a:t>
            </a:r>
          </a:p>
          <a:p>
            <a:pPr marL="252000" algn="l">
              <a:spcBef>
                <a:spcPts val="2400"/>
              </a:spcBef>
            </a:pPr>
            <a:r>
              <a:rPr lang="en-US" sz="4400" dirty="0" smtClean="0"/>
              <a:t>Idle </a:t>
            </a:r>
            <a:r>
              <a:rPr lang="en-US" sz="4400" dirty="0"/>
              <a:t>connections</a:t>
            </a:r>
          </a:p>
          <a:p>
            <a:pPr marL="252000" algn="l">
              <a:spcBef>
                <a:spcPts val="2400"/>
              </a:spcBef>
            </a:pPr>
            <a:r>
              <a:rPr lang="en-US" sz="4400" dirty="0" smtClean="0"/>
              <a:t>Long </a:t>
            </a:r>
            <a:r>
              <a:rPr lang="en-US" sz="4400" dirty="0"/>
              <a:t>running transactions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2261054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4159045" y="530225"/>
            <a:ext cx="3873910" cy="6327775"/>
          </a:xfrm>
        </p:spPr>
        <p:txBody>
          <a:bodyPr>
            <a:noAutofit/>
          </a:bodyPr>
          <a:lstStyle/>
          <a:p>
            <a:pPr marL="252000" algn="l">
              <a:spcBef>
                <a:spcPts val="1200"/>
              </a:spcBef>
            </a:pPr>
            <a:r>
              <a:rPr lang="en-US" sz="4400" dirty="0"/>
              <a:t>DoS </a:t>
            </a:r>
            <a:r>
              <a:rPr lang="en-US" sz="4400" dirty="0" smtClean="0"/>
              <a:t>guard</a:t>
            </a:r>
          </a:p>
          <a:p>
            <a:pPr marL="252000" algn="l">
              <a:spcBef>
                <a:spcPts val="1200"/>
              </a:spcBef>
            </a:pPr>
            <a:r>
              <a:rPr lang="en-US" sz="4400" dirty="0" smtClean="0"/>
              <a:t>Failover events</a:t>
            </a:r>
          </a:p>
          <a:p>
            <a:pPr marL="252000" algn="l">
              <a:spcBef>
                <a:spcPts val="1200"/>
              </a:spcBef>
            </a:pPr>
            <a:r>
              <a:rPr lang="en-US" sz="4400" dirty="0" smtClean="0"/>
              <a:t>Throttling</a:t>
            </a:r>
            <a:endParaRPr lang="en-US" sz="4400" dirty="0"/>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025564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2201525" cy="812800"/>
          </a:xfrm>
        </p:spPr>
        <p:txBody>
          <a:bodyPr>
            <a:normAutofit/>
          </a:bodyPr>
          <a:lstStyle/>
          <a:p>
            <a:r>
              <a:rPr lang="en-US" dirty="0"/>
              <a:t>SQL Database Considerations and Best Practices</a:t>
            </a:r>
          </a:p>
        </p:txBody>
      </p:sp>
      <p:sp>
        <p:nvSpPr>
          <p:cNvPr id="5" name="Content Placeholder 4"/>
          <p:cNvSpPr>
            <a:spLocks noGrp="1"/>
          </p:cNvSpPr>
          <p:nvPr>
            <p:ph type="body" sz="quarter" idx="4294967295"/>
          </p:nvPr>
        </p:nvSpPr>
        <p:spPr>
          <a:xfrm>
            <a:off x="1857555" y="530225"/>
            <a:ext cx="8476890" cy="6327775"/>
          </a:xfrm>
        </p:spPr>
        <p:txBody>
          <a:bodyPr>
            <a:noAutofit/>
          </a:bodyPr>
          <a:lstStyle/>
          <a:p>
            <a:pPr algn="l">
              <a:spcBef>
                <a:spcPts val="1200"/>
              </a:spcBef>
            </a:pPr>
            <a:r>
              <a:rPr lang="en-US" sz="4400" dirty="0"/>
              <a:t>Connection pooling and Retry </a:t>
            </a:r>
            <a:r>
              <a:rPr lang="en-US" sz="4400" dirty="0" smtClean="0"/>
              <a:t>logic</a:t>
            </a:r>
          </a:p>
          <a:p>
            <a:pPr algn="l">
              <a:spcBef>
                <a:spcPts val="1200"/>
              </a:spcBef>
            </a:pPr>
            <a:r>
              <a:rPr lang="en-US" sz="4400" dirty="0" smtClean="0"/>
              <a:t>Latency </a:t>
            </a:r>
            <a:r>
              <a:rPr lang="en-US" sz="4400" dirty="0"/>
              <a:t>introduced for </a:t>
            </a:r>
            <a:r>
              <a:rPr lang="en-US" sz="4400" dirty="0" smtClean="0"/>
              <a:t>updates</a:t>
            </a:r>
          </a:p>
          <a:p>
            <a:pPr algn="l">
              <a:spcBef>
                <a:spcPts val="1200"/>
              </a:spcBef>
            </a:pPr>
            <a:r>
              <a:rPr lang="en-US" sz="4400" dirty="0" smtClean="0"/>
              <a:t>No </a:t>
            </a:r>
            <a:r>
              <a:rPr lang="en-US" sz="4400" dirty="0"/>
              <a:t>cross-database dependencies</a:t>
            </a:r>
          </a:p>
        </p:txBody>
      </p:sp>
      <p:pic>
        <p:nvPicPr>
          <p:cNvPr id="6" name="Picture 5"/>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042505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973394"/>
          </a:xfrm>
        </p:spPr>
        <p:txBody>
          <a:bodyPr>
            <a:normAutofit/>
          </a:bodyPr>
          <a:lstStyle/>
          <a:p>
            <a:pPr marL="0" algn="ctr"/>
            <a:r>
              <a:rPr lang="en-US" sz="6000" dirty="0" smtClean="0"/>
              <a:t>Elastic Scale</a:t>
            </a:r>
            <a:endParaRPr lang="en-US" sz="6000" dirty="0"/>
          </a:p>
        </p:txBody>
      </p:sp>
      <p:pic>
        <p:nvPicPr>
          <p:cNvPr id="3" name="Picture 2"/>
          <p:cNvPicPr>
            <a:picLocks noChangeAspect="1"/>
          </p:cNvPicPr>
          <p:nvPr/>
        </p:nvPicPr>
        <p:blipFill>
          <a:blip r:embed="rId3">
            <a:biLevel thresh="25000"/>
          </a:blip>
          <a:stretch>
            <a:fillRect/>
          </a:stretch>
        </p:blipFill>
        <p:spPr>
          <a:xfrm>
            <a:off x="4788310" y="2052785"/>
            <a:ext cx="2615380" cy="2752430"/>
          </a:xfrm>
          <a:prstGeom prst="rect">
            <a:avLst/>
          </a:prstGeom>
        </p:spPr>
      </p:pic>
    </p:spTree>
    <p:extLst>
      <p:ext uri="{BB962C8B-B14F-4D97-AF65-F5344CB8AC3E}">
        <p14:creationId xmlns:p14="http://schemas.microsoft.com/office/powerpoint/2010/main" val="234993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_UMaJuvEyKQp7DBbgf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VCKdmvi0q5UxkOOQ5M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ppSv8rnB0aj0WhyQKWg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QvOkKTBaUOHT0LECZsTh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r48.q34mkSB1ObD..ib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H_p7anBwEe4kkbTIFxF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lLOMFnMz0KZB7pqgQcyN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5W7Mm0N5E.DJsaE91Okj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3R9GduSe06bPjwHDHKn.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N_xIuQbqpEqxFZ.vr55J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RmiCY5QCEqqXBSxbeFc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nfOazAkI3kWTbX87hFqk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fs7ppoVzESK3tpKHx0ae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cc7uV7sL0Wy8jQcqHHEl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6bRDR5SB0qQhHBQ4Wad6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DefrQSf3k.zpE8zW8fV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aAwaZw_pEyq_dvNS7rB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Xlv06cYhfE61zXdj2hm9M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NYaFJjakev5N1oUMllA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U.Z.8NmUUa9rs7j.088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XRYXMNMpEyGu8rlLqzL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3lIdLFYRAky.k1hN_4Y8F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2rvsUVVdKUyEW_QY2eqXL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GkGY5rQHUaG1X3FTfIfhA"/>
</p:tagLst>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2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PN Template Titles &amp; Transitions 16x9">
  <a:themeElements>
    <a:clrScheme name="MPN Green Color Palette 1">
      <a:dk1>
        <a:srgbClr val="969696"/>
      </a:dk1>
      <a:lt1>
        <a:srgbClr val="FFFFFF"/>
      </a:lt1>
      <a:dk2>
        <a:srgbClr val="969696"/>
      </a:dk2>
      <a:lt2>
        <a:srgbClr val="F2F2F2"/>
      </a:lt2>
      <a:accent1>
        <a:srgbClr val="008272"/>
      </a:accent1>
      <a:accent2>
        <a:srgbClr val="7FBA00"/>
      </a:accent2>
      <a:accent3>
        <a:srgbClr val="BAD80A"/>
      </a:accent3>
      <a:accent4>
        <a:srgbClr val="FFF100"/>
      </a:accent4>
      <a:accent5>
        <a:srgbClr val="7F7F7F"/>
      </a:accent5>
      <a:accent6>
        <a:srgbClr val="FFFFFF"/>
      </a:accent6>
      <a:hlink>
        <a:srgbClr val="7FBA00"/>
      </a:hlink>
      <a:folHlink>
        <a:srgbClr val="BAD80A"/>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7.xml><?xml version="1.0" encoding="utf-8"?>
<a:theme xmlns:a="http://schemas.openxmlformats.org/drawingml/2006/main" name="TechEd_2013_Template_r0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fee586e5-3c92-48eb-9898-42915e590ada"/>
    <ds:schemaRef ds:uri="http://schemas.microsoft.com/office/2006/documentManagement/type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7722</TotalTime>
  <Words>15445</Words>
  <Application>Microsoft Office PowerPoint</Application>
  <PresentationFormat>Widescreen</PresentationFormat>
  <Paragraphs>2688</Paragraphs>
  <Slides>175</Slides>
  <Notes>109</Notes>
  <HiddenSlides>101</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2</vt:i4>
      </vt:variant>
      <vt:variant>
        <vt:lpstr>Slide Titles</vt:lpstr>
      </vt:variant>
      <vt:variant>
        <vt:i4>175</vt:i4>
      </vt:variant>
    </vt:vector>
  </HeadingPairs>
  <TitlesOfParts>
    <vt:vector size="200" baseType="lpstr">
      <vt:lpstr>メイリオ</vt:lpstr>
      <vt:lpstr>微软雅黑</vt:lpstr>
      <vt:lpstr>宋体</vt:lpstr>
      <vt:lpstr>Arial</vt:lpstr>
      <vt:lpstr>Arial Bold</vt:lpstr>
      <vt:lpstr>Calibri</vt:lpstr>
      <vt:lpstr>Calibri Light</vt:lpstr>
      <vt:lpstr>Consolas</vt:lpstr>
      <vt:lpstr>Courier New</vt:lpstr>
      <vt:lpstr>Segoe</vt:lpstr>
      <vt:lpstr>Segoe UI</vt:lpstr>
      <vt:lpstr>Segoe UI (Body)</vt:lpstr>
      <vt:lpstr>Segoe UI Light</vt:lpstr>
      <vt:lpstr>Segoe UI Semibold</vt:lpstr>
      <vt:lpstr>Times New Roman</vt:lpstr>
      <vt:lpstr>Wingdings</vt:lpstr>
      <vt:lpstr>Azure Medium</vt:lpstr>
      <vt:lpstr>1_Azure Medium</vt:lpstr>
      <vt:lpstr>Metro Template Light 16x9</vt:lpstr>
      <vt:lpstr>2_MSVID_Product_Brand_template_16-9_WHITE_Cyan-accent</vt:lpstr>
      <vt:lpstr>MPN Template Titles &amp; Transitions 16x9</vt:lpstr>
      <vt:lpstr>1_Metro Template Light 16x9</vt:lpstr>
      <vt:lpstr>TechEd_2013_Template_r09</vt:lpstr>
      <vt:lpstr>think-cell Slide</vt:lpstr>
      <vt:lpstr>Visio</vt:lpstr>
      <vt:lpstr>Azure Data Overview</vt:lpstr>
      <vt:lpstr>PowerPoint Presentation</vt:lpstr>
      <vt:lpstr>PowerPoint Presentation</vt:lpstr>
      <vt:lpstr>PowerPoint Presentation</vt:lpstr>
      <vt:lpstr>Microsoft Azure SQL Database</vt:lpstr>
      <vt:lpstr>A Server is not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Elastic Scale</vt:lpstr>
      <vt:lpstr>PowerPoint Presentation</vt:lpstr>
      <vt:lpstr>SQL Database Considerations and Best Practices</vt:lpstr>
      <vt:lpstr>PowerPoint Presentation</vt:lpstr>
      <vt:lpstr>PowerPoint Presentation</vt:lpstr>
      <vt:lpstr>PowerPoint Presentation</vt:lpstr>
      <vt:lpstr>Run SQL on VM</vt:lpstr>
      <vt:lpstr>SQL Database</vt:lpstr>
      <vt:lpstr>SQL Database</vt:lpstr>
      <vt:lpstr>Other features SQL IaaS supports that SQL Database doesn’t (yet)</vt:lpstr>
      <vt:lpstr>PowerPoint Presentation</vt:lpstr>
      <vt:lpstr>PowerPoint Presentation</vt:lpstr>
      <vt:lpstr>Fully managed, scalable JSON document database service</vt:lpstr>
      <vt:lpstr>Microsoft Azure Data Services</vt:lpstr>
      <vt:lpstr>MongoDB</vt:lpstr>
      <vt:lpstr>Strong Bounded Stateless Session Eventual</vt:lpstr>
      <vt:lpstr>All writes are visible to all readers. Writes synchronously committed by a majority quorum of replicas and reads are acknowledged by the majority read quorum.</vt:lpstr>
      <vt:lpstr>Guaranteed ordering of writes, reads adhere to minimum freshness. Writes are propagated asynchronously, reads are acknowledged by majority quorum lagging by at most K prefixes.</vt:lpstr>
      <vt:lpstr>Read your own writes. Writes are propagated asynchronously while reads for a session are issued against the replica that can serve the requested version.</vt:lpstr>
      <vt:lpstr>Reads eventually converge with writes. Writes are propagated asynchronously while reads can be acknowledged by any replica. Readers may view older data then previously observed.</vt:lpstr>
      <vt:lpstr>PowerPoint Presentation</vt:lpstr>
      <vt:lpstr>PowerPoint Presentation</vt:lpstr>
      <vt:lpstr>PowerPoint Presentation</vt:lpstr>
      <vt:lpstr>Azure Search</vt:lpstr>
      <vt:lpstr>Azure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Database options in Azure</vt:lpstr>
      <vt:lpstr>PowerPoint Presentation</vt:lpstr>
      <vt:lpstr>PowerPoint Presentation</vt:lpstr>
      <vt:lpstr>Microsoft Azure SQL Database</vt:lpstr>
      <vt:lpstr>SQL Database Service</vt:lpstr>
      <vt:lpstr>PowerPoint Presentation</vt:lpstr>
      <vt:lpstr>PowerPoint Presentation</vt:lpstr>
      <vt:lpstr>PowerPoint Presentation</vt:lpstr>
      <vt:lpstr>PowerPoint Presentation</vt:lpstr>
      <vt:lpstr>PowerPoint Presentation</vt:lpstr>
      <vt:lpstr>PowerPoint Presentation</vt:lpstr>
      <vt:lpstr>SQL Database – investments this year</vt:lpstr>
      <vt:lpstr>Yes, but can it support terabytes of data?</vt:lpstr>
      <vt:lpstr>PowerPoint Presentation</vt:lpstr>
      <vt:lpstr>PowerPoint Presentation</vt:lpstr>
      <vt:lpstr>PowerPoint Presentation</vt:lpstr>
      <vt:lpstr>PowerPoint Presentation</vt:lpstr>
      <vt:lpstr>PowerPoint Presentation</vt:lpstr>
      <vt:lpstr>Connecting To SQL Database</vt:lpstr>
      <vt:lpstr>PowerPoint Presentation</vt:lpstr>
      <vt:lpstr>PowerPoint Presentation</vt:lpstr>
      <vt:lpstr>PowerPoint Presentation</vt:lpstr>
      <vt:lpstr>SQL Database Security with the Firewall</vt:lpstr>
      <vt:lpstr>Connecting To SQL Database</vt:lpstr>
      <vt:lpstr>SQL Database Considerations and Best Practices</vt:lpstr>
      <vt:lpstr>SQL Database Considerations and Best Practices</vt:lpstr>
      <vt:lpstr>SQL Database Considerations and Best Practices</vt:lpstr>
      <vt:lpstr>Elastic Scale</vt:lpstr>
      <vt:lpstr>When is Elastic Scale the right consideration?</vt:lpstr>
      <vt:lpstr>PowerPoint Presentation</vt:lpstr>
      <vt:lpstr>Common database scalability patterns</vt:lpstr>
      <vt:lpstr>How to peel apart customer requirements</vt:lpstr>
      <vt:lpstr>Multi-Tenant SaaS</vt:lpstr>
      <vt:lpstr>Continuous data collection</vt:lpstr>
      <vt:lpstr>High Scale OLTP</vt:lpstr>
      <vt:lpstr>Sharding and Tenancy Models</vt:lpstr>
      <vt:lpstr>Elastic Scale: Overview </vt:lpstr>
      <vt:lpstr>Elastic Scale: Key Capabilities</vt:lpstr>
      <vt:lpstr>Elastic Scale Overview</vt:lpstr>
      <vt:lpstr>Elastic Scale Overview</vt:lpstr>
      <vt:lpstr>Data Dependent Routing (DDR)</vt:lpstr>
      <vt:lpstr>PowerPoint Presentation</vt:lpstr>
      <vt:lpstr>Data Dependent Routing (DDR)</vt:lpstr>
      <vt:lpstr>Multi-shard Query (MSQ)</vt:lpstr>
      <vt:lpstr>Multi-shard Query (MSQ)</vt:lpstr>
      <vt:lpstr>Shard Set Executer (SSE)</vt:lpstr>
      <vt:lpstr>Split/Merge (SM)</vt:lpstr>
      <vt:lpstr>Shard Elasticity (SE)</vt:lpstr>
      <vt:lpstr>References</vt:lpstr>
      <vt:lpstr>Elastic Scale Recap</vt:lpstr>
      <vt:lpstr>Microsoft Azure DocumentDB</vt:lpstr>
      <vt:lpstr>DocumentDB Overview</vt:lpstr>
      <vt:lpstr>Proven @ Scale</vt:lpstr>
      <vt:lpstr>PowerPoint Presentation</vt:lpstr>
      <vt:lpstr>PowerPoint Presentation</vt:lpstr>
      <vt:lpstr>PowerPoint Presentation</vt:lpstr>
      <vt:lpstr>PowerPoint Presentation</vt:lpstr>
      <vt:lpstr>Programmability</vt:lpstr>
      <vt:lpstr>PowerPoint Presentation</vt:lpstr>
      <vt:lpstr>PowerPoint Presentation</vt:lpstr>
      <vt:lpstr>PowerPoint Presentation</vt:lpstr>
      <vt:lpstr>PowerPoint Presentation</vt:lpstr>
      <vt:lpstr>Azure Search</vt:lpstr>
      <vt:lpstr>Search Overview</vt:lpstr>
      <vt:lpstr>PowerPoint Presentation</vt:lpstr>
      <vt:lpstr>PowerPoint Presentation</vt:lpstr>
      <vt:lpstr>What are the search technology options?</vt:lpstr>
      <vt:lpstr>What about SharePoint Search?</vt:lpstr>
      <vt:lpstr>What are customers doing with Azure Search?</vt:lpstr>
      <vt:lpstr>PowerPoint Presentation</vt:lpstr>
      <vt:lpstr>Experience Walk Through</vt:lpstr>
      <vt:lpstr>Appendix: Experience Walk Through</vt:lpstr>
      <vt:lpstr>Defining Indexes</vt:lpstr>
      <vt:lpstr>Indexing Data</vt:lpstr>
      <vt:lpstr>Appendix: Experience Walk Through</vt:lpstr>
      <vt:lpstr>Searching</vt:lpstr>
      <vt:lpstr>Searching (continued)</vt:lpstr>
      <vt:lpstr>Controlling Relevance</vt:lpstr>
      <vt:lpstr>PowerPoint Presentation</vt:lpstr>
      <vt:lpstr>PowerPoint Presentation</vt:lpstr>
      <vt:lpstr>PowerPoint Presentation</vt:lpstr>
      <vt:lpstr>HDInsight</vt:lpstr>
      <vt:lpstr>Big Data analytics</vt:lpstr>
      <vt:lpstr>What is Big Data?</vt:lpstr>
      <vt:lpstr>Building developer experiences</vt:lpstr>
      <vt:lpstr>Demo - HDInsight</vt:lpstr>
      <vt:lpstr>PowerPoint Presentation</vt:lpstr>
      <vt:lpstr>Hadoop ecosystem</vt:lpstr>
      <vt:lpstr>HDInsight and Hadoop</vt:lpstr>
      <vt:lpstr>Detailed Offerings</vt:lpstr>
      <vt:lpstr>Deploying and Interacting With a Hadoop Cluster on Azure</vt:lpstr>
      <vt:lpstr>MapReduce</vt:lpstr>
      <vt:lpstr>Hive</vt:lpstr>
      <vt:lpstr>HiveQL Examples</vt:lpstr>
      <vt:lpstr>Pig</vt:lpstr>
      <vt:lpstr>PigLatin Examples</vt:lpstr>
      <vt:lpstr>Microsoft Big Data Roadmap</vt:lpstr>
      <vt:lpstr>Resources</vt:lpstr>
      <vt:lpstr>PowerPoint Presentation</vt:lpstr>
      <vt:lpstr>PowerPoint Presentation</vt:lpstr>
      <vt:lpstr>PowerPoint Presentation</vt:lpstr>
      <vt:lpstr>PowerPoint Presentation</vt:lpstr>
      <vt:lpstr>SQL Database Billing Rates (As of February 2012)</vt:lpstr>
      <vt:lpstr>SQL Database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Magnus Mårtensson</cp:lastModifiedBy>
  <cp:revision>494</cp:revision>
  <cp:lastPrinted>2014-03-26T17:46:13Z</cp:lastPrinted>
  <dcterms:created xsi:type="dcterms:W3CDTF">2014-03-19T23:21:38Z</dcterms:created>
  <dcterms:modified xsi:type="dcterms:W3CDTF">2015-01-30T14:22:26Z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300x431x1</vt:lpwstr>
  </property>
</Properties>
</file>